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72" r:id="rId4"/>
    <p:sldId id="273" r:id="rId5"/>
    <p:sldId id="333" r:id="rId6"/>
    <p:sldId id="334" r:id="rId7"/>
    <p:sldId id="335" r:id="rId8"/>
    <p:sldId id="336" r:id="rId9"/>
    <p:sldId id="339" r:id="rId10"/>
    <p:sldId id="340" r:id="rId11"/>
    <p:sldId id="337" r:id="rId12"/>
    <p:sldId id="341" r:id="rId13"/>
    <p:sldId id="34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F925-018D-4A99-9595-EAACF61C8230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3E58-C88D-4817-9FCC-C14E2BD4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67424-DE25-4A45-A397-F702ECA7BC8F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10</a:t>
            </a:r>
            <a:r>
              <a:rPr lang="en-GB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GB" sz="2400" b="1" dirty="0" smtClean="0">
                <a:solidFill>
                  <a:srgbClr val="002060"/>
                </a:solidFill>
              </a:rPr>
              <a:t> Lecture: Traffic Characteristics,  </a:t>
            </a:r>
            <a:r>
              <a:rPr lang="en-GB" sz="2400" b="1" dirty="0" smtClean="0">
                <a:solidFill>
                  <a:srgbClr val="002060"/>
                </a:solidFill>
              </a:rPr>
              <a:t>Example 2 </a:t>
            </a:r>
            <a:endParaRPr lang="en-GB" sz="2400" b="1" dirty="0" smtClean="0">
              <a:solidFill>
                <a:srgbClr val="002060"/>
              </a:solidFill>
            </a:endParaRP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K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. 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2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811"/>
    </mc:Choice>
    <mc:Fallback>
      <p:transition spd="slow" advTm="128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Vehicles speeds are 50, 45, 40, 35, 35 and 45 mph respectively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417064"/>
              </p:ext>
            </p:extLst>
          </p:nvPr>
        </p:nvGraphicFramePr>
        <p:xfrm>
          <a:off x="467544" y="1916832"/>
          <a:ext cx="2880000" cy="4937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000"/>
                <a:gridCol w="1008000"/>
                <a:gridCol w="936000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058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42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5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5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336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41"/>
    </mc:Choice>
    <mc:Fallback>
      <p:transition spd="slow" advTm="5204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8197800" y="3717032"/>
            <a:ext cx="792088" cy="308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1- Draw a schematic showing the locations of the vehicle entered the section x during the 20 sec after the first vehicle passed this section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22722"/>
              </p:ext>
            </p:extLst>
          </p:nvPr>
        </p:nvGraphicFramePr>
        <p:xfrm>
          <a:off x="179512" y="2132856"/>
          <a:ext cx="194421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008112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4288" y="3717032"/>
            <a:ext cx="763912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8144" y="3717032"/>
            <a:ext cx="736826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17691" y="3717032"/>
            <a:ext cx="790413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3789040"/>
            <a:ext cx="720079" cy="30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2627784" y="3933056"/>
            <a:ext cx="6516216" cy="821705"/>
            <a:chOff x="1986913" y="4005064"/>
            <a:chExt cx="4040054" cy="82170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2208697" y="4149080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2031558" y="4005064"/>
              <a:ext cx="167419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5794319" y="4051672"/>
              <a:ext cx="165995" cy="2232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86913" y="4149080"/>
              <a:ext cx="280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74939" y="4365104"/>
              <a:ext cx="2520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61033" y="3789040"/>
            <a:ext cx="794743" cy="3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8892480" y="357301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55776" y="364502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51920" y="364502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36096" y="357301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588224" y="357301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84368" y="357301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123728" y="4941168"/>
            <a:ext cx="7020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956377" y="43651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3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76256" y="43651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4sec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08104" y="43651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3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43651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6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99792" y="43651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5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52320" y="50851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17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00192" y="50851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13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04048" y="50851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10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1880" y="50851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4 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843808" y="3645024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142684" y="5055567"/>
            <a:ext cx="1181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  20sec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88424" y="335699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08304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75856" y="350100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60032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D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2160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123728" y="350100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F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23728" y="50851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-1sec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352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8622"/>
    </mc:Choice>
    <mc:Fallback>
      <p:transition spd="slow" advTm="3786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2- Find the time mean speed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91978"/>
              </p:ext>
            </p:extLst>
          </p:nvPr>
        </p:nvGraphicFramePr>
        <p:xfrm>
          <a:off x="467544" y="1772816"/>
          <a:ext cx="1872000" cy="3255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000"/>
                <a:gridCol w="936000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058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42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5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25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75856" y="2420888"/>
            <a:ext cx="41344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/>
              <a:t>TMS=(50+45+40+35+35+45)/</a:t>
            </a:r>
            <a:r>
              <a:rPr lang="en-GB" sz="2400" dirty="0" smtClean="0"/>
              <a:t>6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  =</a:t>
            </a:r>
            <a:r>
              <a:rPr lang="en-GB" sz="2400" dirty="0"/>
              <a:t>41.67 mph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524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432"/>
    </mc:Choice>
    <mc:Fallback>
      <p:transition spd="slow" advTm="354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GB" sz="2000" dirty="0">
                <a:solidFill>
                  <a:srgbClr val="9B2D1F">
                    <a:lumMod val="50000"/>
                  </a:srgbClr>
                </a:solidFill>
              </a:rPr>
              <a:t>3- Find flow and  density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5856" y="2420888"/>
            <a:ext cx="512832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dirty="0" smtClean="0"/>
              <a:t>Flow=3600/ </a:t>
            </a:r>
            <a:r>
              <a:rPr lang="en-GB" sz="2400" dirty="0" err="1" smtClean="0"/>
              <a:t>ave.</a:t>
            </a:r>
            <a:r>
              <a:rPr lang="en-GB" sz="2400" dirty="0" smtClean="0"/>
              <a:t> time headway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  =3600</a:t>
            </a:r>
            <a:r>
              <a:rPr lang="en-GB" sz="2400" dirty="0"/>
              <a:t>/[(3+4+3+6+5)/5]=</a:t>
            </a:r>
            <a:r>
              <a:rPr lang="en-GB" sz="2400" dirty="0" smtClean="0"/>
              <a:t>3600/4.2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   =857vph</a:t>
            </a:r>
          </a:p>
          <a:p>
            <a:pPr lvl="0"/>
            <a:endParaRPr lang="en-GB" sz="2400" dirty="0"/>
          </a:p>
          <a:p>
            <a:r>
              <a:rPr lang="en-GB" sz="2400" dirty="0" smtClean="0"/>
              <a:t>Density=flow/speed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=857/41.67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=</a:t>
            </a:r>
            <a:r>
              <a:rPr lang="en-GB" sz="2400" dirty="0"/>
              <a:t>20.57 </a:t>
            </a:r>
            <a:r>
              <a:rPr lang="en-GB" sz="2400" dirty="0" err="1"/>
              <a:t>veh</a:t>
            </a:r>
            <a:r>
              <a:rPr lang="en-GB" sz="2400" dirty="0"/>
              <a:t>/mi</a:t>
            </a:r>
          </a:p>
          <a:p>
            <a:pPr lvl="0"/>
            <a:endParaRPr lang="en-GB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935491"/>
              </p:ext>
            </p:extLst>
          </p:nvPr>
        </p:nvGraphicFramePr>
        <p:xfrm>
          <a:off x="323528" y="1772816"/>
          <a:ext cx="1944000" cy="4176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00789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5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4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48601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549"/>
    </mc:Choice>
    <mc:Fallback>
      <p:transition spd="slow" advTm="715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83404"/>
            <a:ext cx="84969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traffic data were collected at two point x and y which are 1500ft apart. </a:t>
            </a:r>
            <a:endParaRPr lang="en-GB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Six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vehicles (A, B, C, D, E and F) passed section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X-Y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at intervals between each two successive vehicle of 3, 4, 3, 6, and 5 sec respectively. </a:t>
            </a:r>
            <a:endParaRPr lang="en-GB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Vehicles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speeds are 50, 45, 40, 35, 35 and 45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mph respectively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lvl="0"/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1- Draw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 schematic showing the locations of the vehicle entered the section x during the 20 sec after the first vehicle passed this section </a:t>
            </a:r>
          </a:p>
          <a:p>
            <a:pPr lvl="0"/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2- Find the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time mean speed</a:t>
            </a:r>
          </a:p>
          <a:p>
            <a:pPr lvl="0"/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3- Find flow and  density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7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0379"/>
    </mc:Choice>
    <mc:Fallback>
      <p:transition spd="slow" advTm="22037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165394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The traffic data were collected at two point x and y which are 1500ft apart.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95736" y="4221088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07704" y="40770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796136" y="40770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763688" y="35730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X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35730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834312" y="4852144"/>
            <a:ext cx="431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17812" y="429309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914752" y="422108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19872" y="44371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1500 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</a:rPr>
              <a:t>ft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387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737"/>
    </mc:Choice>
    <mc:Fallback>
      <p:transition spd="slow" advTm="367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22979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37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326"/>
    </mc:Choice>
    <mc:Fallback>
      <p:transition spd="slow" advTm="5732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13841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51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904"/>
    </mc:Choice>
    <mc:Fallback>
      <p:transition spd="slow" advTm="1390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13548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52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64"/>
    </mc:Choice>
    <mc:Fallback>
      <p:transition spd="slow" advTm="37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00797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61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81"/>
    </mc:Choice>
    <mc:Fallback>
      <p:transition spd="slow" advTm="328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536707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363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95"/>
    </mc:Choice>
    <mc:Fallback>
      <p:transition spd="slow" advTm="239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Six vehicles (A, B, C, D, E and F) passed section X-Y at intervals between each two successive vehicle of 3, 4, 3, 6, and 5 sec respectively.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90108"/>
              </p:ext>
            </p:extLst>
          </p:nvPr>
        </p:nvGraphicFramePr>
        <p:xfrm>
          <a:off x="467544" y="2132856"/>
          <a:ext cx="2304256" cy="4295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114918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Interval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1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B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</a:rPr>
                        <a:t>C</a:t>
                      </a: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</a:t>
                      </a:r>
                      <a:endParaRPr lang="en-GB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75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17"/>
    </mc:Choice>
    <mc:Fallback>
      <p:transition spd="slow" advTm="1261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8|2.4|1.1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9|6.8|22.1|14.2|6.3|25.3|5.9|10|7.2|4.3|4.4|6.8|4.3|25.4|1.3|0.8|24.9|17.4|21.1|3.6|1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|8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9|15.4|6.8|6.4|6.8|2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898</TotalTime>
  <Words>747</Words>
  <Application>Microsoft Office PowerPoint</Application>
  <PresentationFormat>On-screen Show (4:3)</PresentationFormat>
  <Paragraphs>270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Transportation Engineering 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Engineering</dc:title>
  <dc:creator>Abeer Jameel</dc:creator>
  <cp:lastModifiedBy>Abeer Jameel</cp:lastModifiedBy>
  <cp:revision>104</cp:revision>
  <dcterms:created xsi:type="dcterms:W3CDTF">2020-03-08T10:14:32Z</dcterms:created>
  <dcterms:modified xsi:type="dcterms:W3CDTF">2020-03-28T17:05:05Z</dcterms:modified>
</cp:coreProperties>
</file>