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3.xml" ContentType="application/vnd.openxmlformats-officedocument.presentationml.tags+xml"/>
  <Override PartName="/ppt/notesSlides/notesSlide27.xml" ContentType="application/vnd.openxmlformats-officedocument.presentationml.notesSlide+xml"/>
  <Override PartName="/ppt/tags/tag4.xml" ContentType="application/vnd.openxmlformats-officedocument.presentationml.tag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tags/tag5.xml" ContentType="application/vnd.openxmlformats-officedocument.presentationml.tags+xml"/>
  <Override PartName="/ppt/notesSlides/notesSlide38.xml" ContentType="application/vnd.openxmlformats-officedocument.presentationml.notesSlide+xml"/>
  <Override PartName="/ppt/tags/tag6.xml" ContentType="application/vnd.openxmlformats-officedocument.presentationml.tags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tags/tag7.xml" ContentType="application/vnd.openxmlformats-officedocument.presentationml.tags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tags/tag8.xml" ContentType="application/vnd.openxmlformats-officedocument.presentationml.tags+xml"/>
  <Override PartName="/ppt/notesSlides/notesSlide49.xml" ContentType="application/vnd.openxmlformats-officedocument.presentationml.notesSlide+xml"/>
  <Override PartName="/ppt/tags/tag9.xml" ContentType="application/vnd.openxmlformats-officedocument.presentationml.tags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tags/tag10.xml" ContentType="application/vnd.openxmlformats-officedocument.presentationml.tags+xml"/>
  <Override PartName="/ppt/notesSlides/notesSlide54.xml" ContentType="application/vnd.openxmlformats-officedocument.presentationml.notesSlide+xml"/>
  <Override PartName="/ppt/tags/tag11.xml" ContentType="application/vnd.openxmlformats-officedocument.presentationml.tags+xml"/>
  <Override PartName="/ppt/notesSlides/notesSlide55.xml" ContentType="application/vnd.openxmlformats-officedocument.presentationml.notesSlide+xml"/>
  <Override PartName="/ppt/tags/tag12.xml" ContentType="application/vnd.openxmlformats-officedocument.presentationml.tags+xml"/>
  <Override PartName="/ppt/notesSlides/notesSlide56.xml" ContentType="application/vnd.openxmlformats-officedocument.presentationml.notesSlide+xml"/>
  <Override PartName="/ppt/tags/tag13.xml" ContentType="application/vnd.openxmlformats-officedocument.presentationml.tags+xml"/>
  <Override PartName="/ppt/notesSlides/notesSlide57.xml" ContentType="application/vnd.openxmlformats-officedocument.presentationml.notesSlide+xml"/>
  <Override PartName="/ppt/tags/tag14.xml" ContentType="application/vnd.openxmlformats-officedocument.presentationml.tags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tags/tag15.xml" ContentType="application/vnd.openxmlformats-officedocument.presentationml.tags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7"/>
  </p:notesMasterIdLst>
  <p:sldIdLst>
    <p:sldId id="256" r:id="rId2"/>
    <p:sldId id="263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10" r:id="rId36"/>
    <p:sldId id="304" r:id="rId37"/>
    <p:sldId id="305" r:id="rId38"/>
    <p:sldId id="306" r:id="rId39"/>
    <p:sldId id="307" r:id="rId40"/>
    <p:sldId id="308" r:id="rId41"/>
    <p:sldId id="309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22" r:id="rId54"/>
    <p:sldId id="323" r:id="rId55"/>
    <p:sldId id="324" r:id="rId56"/>
    <p:sldId id="325" r:id="rId57"/>
    <p:sldId id="326" r:id="rId58"/>
    <p:sldId id="327" r:id="rId59"/>
    <p:sldId id="328" r:id="rId60"/>
    <p:sldId id="329" r:id="rId61"/>
    <p:sldId id="330" r:id="rId62"/>
    <p:sldId id="331" r:id="rId63"/>
    <p:sldId id="332" r:id="rId64"/>
    <p:sldId id="333" r:id="rId65"/>
    <p:sldId id="334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0F925-018D-4A99-9595-EAACF61C8230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93E58-C88D-4817-9FCC-C14E2BD4E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5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67424-DE25-4A45-A397-F702ECA7BC8F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68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Civil Engineering Department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Stage, 1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Semester, 2019-2020</a:t>
            </a:r>
          </a:p>
          <a:p>
            <a:endParaRPr lang="en-GB" sz="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rgbClr val="002060"/>
                </a:solidFill>
              </a:rPr>
              <a:t>10</a:t>
            </a:r>
            <a:r>
              <a:rPr lang="en-GB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GB" sz="2400" b="1" dirty="0" smtClean="0">
                <a:solidFill>
                  <a:srgbClr val="002060"/>
                </a:solidFill>
              </a:rPr>
              <a:t> Lecture: Traffic Characteristics,  Examples </a:t>
            </a:r>
          </a:p>
          <a:p>
            <a:endParaRPr lang="en-GB" sz="1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Lecturer 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Dr Abeer 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K.Jameel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Dr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Maha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Osamah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/>
          <a:p>
            <a:r>
              <a:rPr lang="en-GB" dirty="0" smtClean="0"/>
              <a:t>Transportation Engineering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525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461022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709106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65791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533030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224527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61560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605038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882420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47801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677046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06133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4780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749054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047793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4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821062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410734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64135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893070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397999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9387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965078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545153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95390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3037086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862582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30178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3109094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45640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91336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666071"/>
              </p:ext>
            </p:extLst>
          </p:nvPr>
        </p:nvGraphicFramePr>
        <p:xfrm>
          <a:off x="2195736" y="2852936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C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Ta+6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165394"/>
            <a:ext cx="849694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Question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arrival times of four vehicles at two points X and Y that are 500ft apart are as follow: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537321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</a:pP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Determine: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Space </a:t>
            </a: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mean speed,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Time </a:t>
            </a: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mean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speed</a:t>
            </a: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and flow at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point X</a:t>
            </a:r>
            <a:endParaRPr lang="en-GB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17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3253110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674634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99299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3397126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520242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53365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3613150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300732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79200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3901182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321577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74721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4189214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856121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07569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4621262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153192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01651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5053310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877599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69222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5917406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766121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06197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5917406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311583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5580112" y="40050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(TA=Ta+7)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43510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07704" y="43315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497173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619672" y="4581128"/>
            <a:ext cx="43200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3528" y="494116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B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907704" y="393305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(TB=Ta+3)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3707904" y="4365104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9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649734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165394"/>
            <a:ext cx="849694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arrival times of four vehicles at two points X and Y that are 500ft apart are as follow: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95736" y="4221088"/>
            <a:ext cx="35283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907704" y="407707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796136" y="4077072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763688" y="35730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X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35730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Y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834312" y="4852144"/>
            <a:ext cx="431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017812" y="4293096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914752" y="4221088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419872" y="443711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500 </a:t>
            </a:r>
            <a:r>
              <a:rPr lang="en-GB" sz="2400" b="1" dirty="0" err="1" smtClean="0">
                <a:solidFill>
                  <a:schemeClr val="accent1">
                    <a:lumMod val="50000"/>
                  </a:schemeClr>
                </a:solidFill>
              </a:rPr>
              <a:t>ft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387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/>
      <p:bldP spid="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09153" y="43315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m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541267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4309353" y="4365104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9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69911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97185" y="43315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m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59605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4597385" y="4365104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11572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85217" y="43315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m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540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4885417" y="4365104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3488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73249" y="43315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487960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5173449" y="4365104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9669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21321" y="43315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5821521" y="4365104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117574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580112" y="40050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(TA=Ta+7)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8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57404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21321" y="43315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5821521" y="4365104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307849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996952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2204864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707634" y="1826171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680" y="25649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580112" y="40050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(TA=Ta+7)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8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29911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60248" y="4331505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434890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580112" y="40050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(TB=Ta+9)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3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35846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95936" y="4365104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209215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3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07704" y="4315569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547664" y="390343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(TC=Ta+6)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9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07704" y="4315569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95936" y="4365104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5364088" y="4365104"/>
            <a:ext cx="1054735" cy="41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920225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33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Box 25"/>
          <p:cNvSpPr txBox="1"/>
          <p:nvPr/>
        </p:nvSpPr>
        <p:spPr>
          <a:xfrm>
            <a:off x="1547664" y="38610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(TC=Ta+6)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78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35896" y="4293096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24128" y="4293096"/>
            <a:ext cx="1044000" cy="39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71567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33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Box 25"/>
          <p:cNvSpPr txBox="1"/>
          <p:nvPr/>
        </p:nvSpPr>
        <p:spPr>
          <a:xfrm>
            <a:off x="5364088" y="38610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(TB=Ta+9)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9329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051720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362805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1619672" y="4581128"/>
            <a:ext cx="43200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3528" y="494116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Box 25"/>
          <p:cNvSpPr txBox="1"/>
          <p:nvPr/>
        </p:nvSpPr>
        <p:spPr>
          <a:xfrm>
            <a:off x="1907704" y="393305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(TA=Ta)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376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24128" y="4293096"/>
            <a:ext cx="10477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685047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33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Box 25"/>
          <p:cNvSpPr txBox="1"/>
          <p:nvPr/>
        </p:nvSpPr>
        <p:spPr>
          <a:xfrm>
            <a:off x="5364088" y="38610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(TC=Ta+12)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35696" y="4243561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619672" y="378904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(TD=Ta+12)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6961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24128" y="4315569"/>
            <a:ext cx="1123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653136"/>
            <a:ext cx="4464496" cy="1224136"/>
            <a:chOff x="1763688" y="4077072"/>
            <a:chExt cx="4464496" cy="1224136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221088"/>
              <a:ext cx="4320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4221088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832273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3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TextBox 25"/>
          <p:cNvSpPr txBox="1"/>
          <p:nvPr/>
        </p:nvSpPr>
        <p:spPr>
          <a:xfrm>
            <a:off x="5364088" y="386104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(TD=Ta+22)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400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89741"/>
              </p:ext>
            </p:extLst>
          </p:nvPr>
        </p:nvGraphicFramePr>
        <p:xfrm>
          <a:off x="2195736" y="2852936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C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Ta+6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165394"/>
            <a:ext cx="849694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Question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arrival times of four vehicles at two points X and Y that are 500ft apart are as follow: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537321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</a:pP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Determine: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Space </a:t>
            </a: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mean speed,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Time mean speed</a:t>
            </a: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and flow at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point X</a:t>
            </a:r>
            <a:endParaRPr lang="en-GB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365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68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Civil Engineering Department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Stage, 1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Semester, 2019-2020</a:t>
            </a:r>
          </a:p>
          <a:p>
            <a:endParaRPr lang="en-GB" sz="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rgbClr val="002060"/>
                </a:solidFill>
              </a:rPr>
              <a:t>10</a:t>
            </a:r>
            <a:r>
              <a:rPr lang="en-GB" sz="2400" b="1" baseline="30000" dirty="0" smtClean="0">
                <a:solidFill>
                  <a:srgbClr val="002060"/>
                </a:solidFill>
              </a:rPr>
              <a:t>th</a:t>
            </a:r>
            <a:r>
              <a:rPr lang="en-GB" sz="2400" b="1" dirty="0" smtClean="0">
                <a:solidFill>
                  <a:srgbClr val="002060"/>
                </a:solidFill>
              </a:rPr>
              <a:t> Lecture: Traffic Characteristics,  Examples </a:t>
            </a:r>
          </a:p>
          <a:p>
            <a:endParaRPr lang="en-GB" sz="1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Lecturer 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Dr Abeer 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K.Jameel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Dr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Maha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Osamah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/>
          <a:p>
            <a:r>
              <a:rPr lang="en-GB" dirty="0" smtClean="0"/>
              <a:t>Transportation Engineering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472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999957"/>
              </p:ext>
            </p:extLst>
          </p:nvPr>
        </p:nvGraphicFramePr>
        <p:xfrm>
          <a:off x="2195736" y="2852936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C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Ta+6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165394"/>
            <a:ext cx="849694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Question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 arrival times of four vehicles at two points X and Y that are 500ft apart are as follow: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5373216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</a:pPr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Determine: Time mean speed, Space mean peed, and flow at section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XY</a:t>
            </a:r>
            <a:endParaRPr lang="en-GB" alt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581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52046"/>
            <a:ext cx="849694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1. To find the speed, we need to find the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time to pass the section X-Y for each vehicle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672739"/>
              </p:ext>
            </p:extLst>
          </p:nvPr>
        </p:nvGraphicFramePr>
        <p:xfrm>
          <a:off x="467544" y="2420888"/>
          <a:ext cx="6264695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872208"/>
                <a:gridCol w="1800200"/>
                <a:gridCol w="1512167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0414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836712"/>
            <a:ext cx="849694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Find the time to pass the section X-Y for each vehicle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105119"/>
              </p:ext>
            </p:extLst>
          </p:nvPr>
        </p:nvGraphicFramePr>
        <p:xfrm>
          <a:off x="467544" y="2420888"/>
          <a:ext cx="6264695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872208"/>
                <a:gridCol w="1800200"/>
                <a:gridCol w="1512167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616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836712"/>
            <a:ext cx="849694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Find the time to pass the section X-Y for each vehicle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821104"/>
              </p:ext>
            </p:extLst>
          </p:nvPr>
        </p:nvGraphicFramePr>
        <p:xfrm>
          <a:off x="467544" y="2420888"/>
          <a:ext cx="6264695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872208"/>
                <a:gridCol w="1800200"/>
                <a:gridCol w="1512167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216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836712"/>
            <a:ext cx="849694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Find the time to pass the section X-Y for each vehicle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697783"/>
              </p:ext>
            </p:extLst>
          </p:nvPr>
        </p:nvGraphicFramePr>
        <p:xfrm>
          <a:off x="467544" y="2420888"/>
          <a:ext cx="6264695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872208"/>
                <a:gridCol w="1800200"/>
                <a:gridCol w="1512167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514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836712"/>
            <a:ext cx="849694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Find the time to pass the section X-Y for each vehicle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13663"/>
              </p:ext>
            </p:extLst>
          </p:nvPr>
        </p:nvGraphicFramePr>
        <p:xfrm>
          <a:off x="467544" y="2420888"/>
          <a:ext cx="6264695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872208"/>
                <a:gridCol w="1800200"/>
                <a:gridCol w="1512167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571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100982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148145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12470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836712"/>
            <a:ext cx="849694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Find the time to pass the section X-Y for each vehicle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82091"/>
              </p:ext>
            </p:extLst>
          </p:nvPr>
        </p:nvGraphicFramePr>
        <p:xfrm>
          <a:off x="467544" y="2420888"/>
          <a:ext cx="6264695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872208"/>
                <a:gridCol w="1800200"/>
                <a:gridCol w="1512167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855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539388"/>
            <a:ext cx="849694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2. Find the Space mean speed SMS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SMS=Distance/</a:t>
            </a:r>
            <a:r>
              <a:rPr kumimoji="0" lang="en-GB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ave.time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lvl="0" eaLnBrk="0" hangingPunct="0"/>
            <a:r>
              <a:rPr lang="en-GB" altLang="en-US" sz="24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lang="en-GB" altLang="en-US" sz="240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=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500/((7+6+6+10)/4)</a:t>
            </a:r>
          </a:p>
          <a:p>
            <a:pPr lvl="0" eaLnBrk="0" hangingPunct="0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        =68.96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</a:rPr>
              <a:t>ft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/sec)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160742"/>
              </p:ext>
            </p:extLst>
          </p:nvPr>
        </p:nvGraphicFramePr>
        <p:xfrm>
          <a:off x="467544" y="2132856"/>
          <a:ext cx="6264695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1872208"/>
                <a:gridCol w="1800200"/>
                <a:gridCol w="1512167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40037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093385"/>
            <a:ext cx="84969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3. Find the Time mean speed TMS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095617"/>
              </p:ext>
            </p:extLst>
          </p:nvPr>
        </p:nvGraphicFramePr>
        <p:xfrm>
          <a:off x="467544" y="2420888"/>
          <a:ext cx="7668000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000"/>
                <a:gridCol w="1836000"/>
                <a:gridCol w="1764000"/>
                <a:gridCol w="1008000"/>
                <a:gridCol w="1944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X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Speed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64001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093385"/>
            <a:ext cx="84969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3. Find the Time mean speed TMS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457017"/>
              </p:ext>
            </p:extLst>
          </p:nvPr>
        </p:nvGraphicFramePr>
        <p:xfrm>
          <a:off x="467544" y="2420888"/>
          <a:ext cx="7668000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000"/>
                <a:gridCol w="1836000"/>
                <a:gridCol w="1764000"/>
                <a:gridCol w="1008000"/>
                <a:gridCol w="1944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X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Speed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500/7=71.43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517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093385"/>
            <a:ext cx="84969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3. Find the Time mean speed TMS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462786"/>
              </p:ext>
            </p:extLst>
          </p:nvPr>
        </p:nvGraphicFramePr>
        <p:xfrm>
          <a:off x="467544" y="2420888"/>
          <a:ext cx="7668000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000"/>
                <a:gridCol w="1836000"/>
                <a:gridCol w="1764000"/>
                <a:gridCol w="1008000"/>
                <a:gridCol w="1944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X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Speed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500/7=71.43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83.33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83.33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817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093385"/>
            <a:ext cx="84969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3. Find the Time mean speed TMS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05228"/>
              </p:ext>
            </p:extLst>
          </p:nvPr>
        </p:nvGraphicFramePr>
        <p:xfrm>
          <a:off x="467544" y="2420888"/>
          <a:ext cx="7668000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000"/>
                <a:gridCol w="1836000"/>
                <a:gridCol w="1764000"/>
                <a:gridCol w="1008000"/>
                <a:gridCol w="1944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X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Speed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500/7=71.43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83.33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83.33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073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24055"/>
            <a:ext cx="849694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3. Find the Time mean speed TMS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TMS=Total</a:t>
            </a:r>
            <a:r>
              <a:rPr kumimoji="0" lang="en-GB" altLang="en-US" sz="24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speed/number of vehicles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en-GB" sz="2400" dirty="0" smtClean="0"/>
              <a:t>      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=(71.43+83.33+83.33+50)/4</a:t>
            </a:r>
          </a:p>
          <a:p>
            <a:pPr eaLnBrk="0" hangingPunct="0"/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      = 288.09/4=72.02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</a:rPr>
              <a:t>ft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/sec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552404"/>
              </p:ext>
            </p:extLst>
          </p:nvPr>
        </p:nvGraphicFramePr>
        <p:xfrm>
          <a:off x="467544" y="2132856"/>
          <a:ext cx="7668000" cy="21751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6000"/>
                <a:gridCol w="1836000"/>
                <a:gridCol w="1764000"/>
                <a:gridCol w="1008000"/>
                <a:gridCol w="1944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X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Point Y (sec)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Time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Speed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500/7=71.43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83.33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83.33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21752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404664"/>
            <a:ext cx="849694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To find the flow, headway time should be found</a:t>
            </a: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753522"/>
              </p:ext>
            </p:extLst>
          </p:nvPr>
        </p:nvGraphicFramePr>
        <p:xfrm>
          <a:off x="251520" y="1916832"/>
          <a:ext cx="2808000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000"/>
                <a:gridCol w="936000"/>
                <a:gridCol w="936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X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Y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Ta+7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Ta+9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Ta+12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Ta+12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Ta+22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45071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404664"/>
            <a:ext cx="849694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To find the flow, headway time should be found</a:t>
            </a: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706742"/>
              </p:ext>
            </p:extLst>
          </p:nvPr>
        </p:nvGraphicFramePr>
        <p:xfrm>
          <a:off x="251520" y="1916832"/>
          <a:ext cx="4068000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/>
                <a:gridCol w="1548000"/>
                <a:gridCol w="1548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X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Headway- time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Ta+12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228184" y="1484784"/>
            <a:ext cx="2664296" cy="1216811"/>
            <a:chOff x="1817668" y="3911454"/>
            <a:chExt cx="4842564" cy="1581854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2051720" y="4365104"/>
              <a:ext cx="958850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oup 21"/>
            <p:cNvGrpSpPr/>
            <p:nvPr/>
          </p:nvGrpSpPr>
          <p:grpSpPr>
            <a:xfrm>
              <a:off x="2195736" y="4653136"/>
              <a:ext cx="4464496" cy="840172"/>
              <a:chOff x="1763688" y="4077072"/>
              <a:chExt cx="4464496" cy="840172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763688" y="4221089"/>
                <a:ext cx="432047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724128" y="4221089"/>
                <a:ext cx="504056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19870" y="4437112"/>
                <a:ext cx="1368631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817668" y="3911454"/>
              <a:ext cx="2094082" cy="480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12160" y="2996952"/>
            <a:ext cx="2880320" cy="1224631"/>
            <a:chOff x="4384036" y="3861049"/>
            <a:chExt cx="4759964" cy="1516208"/>
          </a:xfrm>
        </p:grpSpPr>
        <p:pic>
          <p:nvPicPr>
            <p:cNvPr id="33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60032" y="4259498"/>
              <a:ext cx="982589" cy="370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5148064" y="4581128"/>
              <a:ext cx="3995936" cy="796129"/>
              <a:chOff x="1763688" y="4077072"/>
              <a:chExt cx="4464496" cy="845887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763688" y="4221088"/>
                <a:ext cx="432049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724127" y="4221088"/>
                <a:ext cx="504057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19873" y="4437112"/>
                <a:ext cx="1478781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384036" y="3861049"/>
              <a:ext cx="2379982" cy="45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(TA=Ta+3)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pic>
          <p:nvPicPr>
            <p:cNvPr id="45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6660232" y="4293097"/>
              <a:ext cx="992693" cy="38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Group 46"/>
          <p:cNvGrpSpPr/>
          <p:nvPr/>
        </p:nvGrpSpPr>
        <p:grpSpPr>
          <a:xfrm>
            <a:off x="5940152" y="4365101"/>
            <a:ext cx="3096344" cy="1261123"/>
            <a:chOff x="3540485" y="4725144"/>
            <a:chExt cx="5496011" cy="1425618"/>
          </a:xfrm>
        </p:grpSpPr>
        <p:pic>
          <p:nvPicPr>
            <p:cNvPr id="48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83968" y="5035649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372200" y="5085184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740352" y="5085184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" name="Group 50"/>
            <p:cNvGrpSpPr/>
            <p:nvPr/>
          </p:nvGrpSpPr>
          <p:grpSpPr>
            <a:xfrm>
              <a:off x="4572000" y="5373216"/>
              <a:ext cx="4464496" cy="777546"/>
              <a:chOff x="1763688" y="4077072"/>
              <a:chExt cx="4464496" cy="777546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419871" y="4437112"/>
                <a:ext cx="1274542" cy="417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540485" y="4725144"/>
              <a:ext cx="2255651" cy="417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(TA=Ta+6)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12161" y="5517234"/>
            <a:ext cx="3024337" cy="1356444"/>
            <a:chOff x="5242235" y="5185995"/>
            <a:chExt cx="4070675" cy="1249892"/>
          </a:xfrm>
        </p:grpSpPr>
        <p:pic>
          <p:nvPicPr>
            <p:cNvPr id="74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26838" y="5517755"/>
              <a:ext cx="991721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388424" y="5488125"/>
              <a:ext cx="924486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Group 62"/>
            <p:cNvGrpSpPr/>
            <p:nvPr/>
          </p:nvGrpSpPr>
          <p:grpSpPr>
            <a:xfrm>
              <a:off x="6084168" y="5777884"/>
              <a:ext cx="3168352" cy="658003"/>
              <a:chOff x="1763688" y="4077072"/>
              <a:chExt cx="4464496" cy="745736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419872" y="4437112"/>
                <a:ext cx="1527704" cy="38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5242235" y="5185995"/>
              <a:ext cx="1971841" cy="340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(TA=Ta+12)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911298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404664"/>
            <a:ext cx="849694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To find the flow, headway time should be found</a:t>
            </a: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620106"/>
              </p:ext>
            </p:extLst>
          </p:nvPr>
        </p:nvGraphicFramePr>
        <p:xfrm>
          <a:off x="251520" y="1916832"/>
          <a:ext cx="4068000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/>
                <a:gridCol w="1548000"/>
                <a:gridCol w="1548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X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Headway- time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228184" y="1484784"/>
            <a:ext cx="2664296" cy="1216811"/>
            <a:chOff x="1817668" y="3911454"/>
            <a:chExt cx="4842564" cy="1581854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2051720" y="4365104"/>
              <a:ext cx="958850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oup 21"/>
            <p:cNvGrpSpPr/>
            <p:nvPr/>
          </p:nvGrpSpPr>
          <p:grpSpPr>
            <a:xfrm>
              <a:off x="2195736" y="4653136"/>
              <a:ext cx="4464496" cy="840172"/>
              <a:chOff x="1763688" y="4077072"/>
              <a:chExt cx="4464496" cy="840172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763688" y="4221089"/>
                <a:ext cx="432047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724128" y="4221089"/>
                <a:ext cx="504056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19870" y="4437112"/>
                <a:ext cx="1368631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817668" y="3911454"/>
              <a:ext cx="2094082" cy="480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12160" y="2996952"/>
            <a:ext cx="2880320" cy="1224631"/>
            <a:chOff x="4384036" y="3861049"/>
            <a:chExt cx="4759964" cy="1516208"/>
          </a:xfrm>
        </p:grpSpPr>
        <p:pic>
          <p:nvPicPr>
            <p:cNvPr id="33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60032" y="4259498"/>
              <a:ext cx="982589" cy="370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5148064" y="4581128"/>
              <a:ext cx="3995936" cy="796129"/>
              <a:chOff x="1763688" y="4077072"/>
              <a:chExt cx="4464496" cy="845887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763688" y="4221088"/>
                <a:ext cx="432049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724127" y="4221088"/>
                <a:ext cx="504057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19873" y="4437112"/>
                <a:ext cx="1478781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384036" y="3861049"/>
              <a:ext cx="2379982" cy="45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(TA=Ta+3)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pic>
          <p:nvPicPr>
            <p:cNvPr id="45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6660232" y="4293097"/>
              <a:ext cx="992693" cy="38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Group 46"/>
          <p:cNvGrpSpPr/>
          <p:nvPr/>
        </p:nvGrpSpPr>
        <p:grpSpPr>
          <a:xfrm>
            <a:off x="5940152" y="4365101"/>
            <a:ext cx="3096344" cy="1261123"/>
            <a:chOff x="3540485" y="4725144"/>
            <a:chExt cx="5496011" cy="1425618"/>
          </a:xfrm>
        </p:grpSpPr>
        <p:pic>
          <p:nvPicPr>
            <p:cNvPr id="48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83968" y="5035649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372200" y="5085184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740352" y="5085184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" name="Group 50"/>
            <p:cNvGrpSpPr/>
            <p:nvPr/>
          </p:nvGrpSpPr>
          <p:grpSpPr>
            <a:xfrm>
              <a:off x="4572000" y="5373216"/>
              <a:ext cx="4464496" cy="777546"/>
              <a:chOff x="1763688" y="4077072"/>
              <a:chExt cx="4464496" cy="777546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419871" y="4437112"/>
                <a:ext cx="1274542" cy="417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540485" y="4725144"/>
              <a:ext cx="2255651" cy="417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(TA=Ta+6)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12161" y="5517234"/>
            <a:ext cx="3024337" cy="1356444"/>
            <a:chOff x="5242235" y="5185995"/>
            <a:chExt cx="4070675" cy="1249892"/>
          </a:xfrm>
        </p:grpSpPr>
        <p:pic>
          <p:nvPicPr>
            <p:cNvPr id="74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26838" y="5517755"/>
              <a:ext cx="991721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388424" y="5488125"/>
              <a:ext cx="924486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Group 62"/>
            <p:cNvGrpSpPr/>
            <p:nvPr/>
          </p:nvGrpSpPr>
          <p:grpSpPr>
            <a:xfrm>
              <a:off x="6084168" y="5777884"/>
              <a:ext cx="3168352" cy="658003"/>
              <a:chOff x="1763688" y="4077072"/>
              <a:chExt cx="4464496" cy="745736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419872" y="4437112"/>
                <a:ext cx="1527704" cy="38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5242235" y="5185995"/>
              <a:ext cx="1971841" cy="340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(TA=Ta+12)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5642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172990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</a:t>
              </a:r>
              <a:r>
                <a:rPr lang="en-GB" sz="2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ft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404510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70689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404664"/>
            <a:ext cx="849694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To find the flow, headway time should be found</a:t>
            </a: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5852"/>
              </p:ext>
            </p:extLst>
          </p:nvPr>
        </p:nvGraphicFramePr>
        <p:xfrm>
          <a:off x="251520" y="1916832"/>
          <a:ext cx="4068000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/>
                <a:gridCol w="1548000"/>
                <a:gridCol w="1548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X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Headway- time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228184" y="1484784"/>
            <a:ext cx="2664296" cy="1216811"/>
            <a:chOff x="1817668" y="3911454"/>
            <a:chExt cx="4842564" cy="1581854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2051720" y="4365104"/>
              <a:ext cx="958850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oup 21"/>
            <p:cNvGrpSpPr/>
            <p:nvPr/>
          </p:nvGrpSpPr>
          <p:grpSpPr>
            <a:xfrm>
              <a:off x="2195736" y="4653136"/>
              <a:ext cx="4464496" cy="840172"/>
              <a:chOff x="1763688" y="4077072"/>
              <a:chExt cx="4464496" cy="840172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763688" y="4221089"/>
                <a:ext cx="432047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724128" y="4221089"/>
                <a:ext cx="504056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19870" y="4437112"/>
                <a:ext cx="1368631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817668" y="3911454"/>
              <a:ext cx="2094082" cy="480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12160" y="2996952"/>
            <a:ext cx="2880320" cy="1224631"/>
            <a:chOff x="4384036" y="3861049"/>
            <a:chExt cx="4759964" cy="1516208"/>
          </a:xfrm>
        </p:grpSpPr>
        <p:pic>
          <p:nvPicPr>
            <p:cNvPr id="33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60032" y="4259498"/>
              <a:ext cx="982589" cy="370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5148064" y="4581128"/>
              <a:ext cx="3995936" cy="796129"/>
              <a:chOff x="1763688" y="4077072"/>
              <a:chExt cx="4464496" cy="845887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763688" y="4221088"/>
                <a:ext cx="432049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724127" y="4221088"/>
                <a:ext cx="504057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19873" y="4437112"/>
                <a:ext cx="1478781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384036" y="3861049"/>
              <a:ext cx="2379982" cy="45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(TA=Ta+3)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pic>
          <p:nvPicPr>
            <p:cNvPr id="45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6660232" y="4293097"/>
              <a:ext cx="992693" cy="38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Group 46"/>
          <p:cNvGrpSpPr/>
          <p:nvPr/>
        </p:nvGrpSpPr>
        <p:grpSpPr>
          <a:xfrm>
            <a:off x="5940152" y="4365101"/>
            <a:ext cx="3096344" cy="1261123"/>
            <a:chOff x="3540485" y="4725144"/>
            <a:chExt cx="5496011" cy="1425618"/>
          </a:xfrm>
        </p:grpSpPr>
        <p:pic>
          <p:nvPicPr>
            <p:cNvPr id="48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83968" y="5035649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372200" y="5085184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740352" y="5085184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" name="Group 50"/>
            <p:cNvGrpSpPr/>
            <p:nvPr/>
          </p:nvGrpSpPr>
          <p:grpSpPr>
            <a:xfrm>
              <a:off x="4572000" y="5373216"/>
              <a:ext cx="4464496" cy="777546"/>
              <a:chOff x="1763688" y="4077072"/>
              <a:chExt cx="4464496" cy="777546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419871" y="4437112"/>
                <a:ext cx="1274542" cy="417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540485" y="4725144"/>
              <a:ext cx="2255651" cy="417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(TA=Ta+6)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12161" y="5517234"/>
            <a:ext cx="3024337" cy="1356444"/>
            <a:chOff x="5242235" y="5185995"/>
            <a:chExt cx="4070675" cy="1249892"/>
          </a:xfrm>
        </p:grpSpPr>
        <p:pic>
          <p:nvPicPr>
            <p:cNvPr id="74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26838" y="5517755"/>
              <a:ext cx="991721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388424" y="5488125"/>
              <a:ext cx="924486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Group 62"/>
            <p:cNvGrpSpPr/>
            <p:nvPr/>
          </p:nvGrpSpPr>
          <p:grpSpPr>
            <a:xfrm>
              <a:off x="6084168" y="5777884"/>
              <a:ext cx="3168352" cy="658003"/>
              <a:chOff x="1763688" y="4077072"/>
              <a:chExt cx="4464496" cy="745736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419872" y="4437112"/>
                <a:ext cx="1527704" cy="38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5242235" y="5185995"/>
              <a:ext cx="1971841" cy="340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(TA=Ta+12)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355976" y="2204864"/>
            <a:ext cx="1872208" cy="1368152"/>
            <a:chOff x="4355976" y="2204864"/>
            <a:chExt cx="1872208" cy="1368152"/>
          </a:xfrm>
        </p:grpSpPr>
        <p:sp>
          <p:nvSpPr>
            <p:cNvPr id="3" name="Left Brace 2"/>
            <p:cNvSpPr/>
            <p:nvPr/>
          </p:nvSpPr>
          <p:spPr>
            <a:xfrm>
              <a:off x="6012160" y="2204864"/>
              <a:ext cx="216024" cy="13681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4355976" y="2852936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717212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404664"/>
            <a:ext cx="849694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To find the flow, headway time should be found</a:t>
            </a: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196370"/>
              </p:ext>
            </p:extLst>
          </p:nvPr>
        </p:nvGraphicFramePr>
        <p:xfrm>
          <a:off x="251520" y="1916832"/>
          <a:ext cx="4068000" cy="350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/>
                <a:gridCol w="1548000"/>
                <a:gridCol w="1548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X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Headway- time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228184" y="1484784"/>
            <a:ext cx="2664296" cy="1216811"/>
            <a:chOff x="1817668" y="3911454"/>
            <a:chExt cx="4842564" cy="1581854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2051720" y="4365104"/>
              <a:ext cx="958850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oup 21"/>
            <p:cNvGrpSpPr/>
            <p:nvPr/>
          </p:nvGrpSpPr>
          <p:grpSpPr>
            <a:xfrm>
              <a:off x="2195736" y="4653136"/>
              <a:ext cx="4464496" cy="840172"/>
              <a:chOff x="1763688" y="4077072"/>
              <a:chExt cx="4464496" cy="840172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763688" y="4221089"/>
                <a:ext cx="432047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724128" y="4221089"/>
                <a:ext cx="504056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19870" y="4437112"/>
                <a:ext cx="1368631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817668" y="3911454"/>
              <a:ext cx="2094082" cy="480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12160" y="2996952"/>
            <a:ext cx="2880320" cy="1224631"/>
            <a:chOff x="4384036" y="3861049"/>
            <a:chExt cx="4759964" cy="1516208"/>
          </a:xfrm>
        </p:grpSpPr>
        <p:pic>
          <p:nvPicPr>
            <p:cNvPr id="3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60032" y="4259498"/>
              <a:ext cx="982589" cy="370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5148064" y="4581128"/>
              <a:ext cx="3995936" cy="796129"/>
              <a:chOff x="1763688" y="4077072"/>
              <a:chExt cx="4464496" cy="845887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763688" y="4221088"/>
                <a:ext cx="432049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724127" y="4221088"/>
                <a:ext cx="504057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19873" y="4437112"/>
                <a:ext cx="1478781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384036" y="3861049"/>
              <a:ext cx="2379982" cy="45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(TA=Ta+3)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pic>
          <p:nvPicPr>
            <p:cNvPr id="4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6660232" y="4293097"/>
              <a:ext cx="992693" cy="38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Group 46"/>
          <p:cNvGrpSpPr/>
          <p:nvPr/>
        </p:nvGrpSpPr>
        <p:grpSpPr>
          <a:xfrm>
            <a:off x="5940152" y="4365101"/>
            <a:ext cx="3096344" cy="1261123"/>
            <a:chOff x="3540485" y="4725144"/>
            <a:chExt cx="5496011" cy="1425618"/>
          </a:xfrm>
        </p:grpSpPr>
        <p:pic>
          <p:nvPicPr>
            <p:cNvPr id="4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83968" y="5035649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372200" y="5085184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740352" y="5085184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" name="Group 50"/>
            <p:cNvGrpSpPr/>
            <p:nvPr/>
          </p:nvGrpSpPr>
          <p:grpSpPr>
            <a:xfrm>
              <a:off x="4572000" y="5373216"/>
              <a:ext cx="4464496" cy="777546"/>
              <a:chOff x="1763688" y="4077072"/>
              <a:chExt cx="4464496" cy="777546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419871" y="4437112"/>
                <a:ext cx="1274542" cy="417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540485" y="4725144"/>
              <a:ext cx="2255651" cy="417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(TA=Ta+6)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12161" y="5517234"/>
            <a:ext cx="3024337" cy="1356444"/>
            <a:chOff x="5242235" y="5185995"/>
            <a:chExt cx="4070675" cy="1249892"/>
          </a:xfrm>
        </p:grpSpPr>
        <p:pic>
          <p:nvPicPr>
            <p:cNvPr id="74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26838" y="5517755"/>
              <a:ext cx="991721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388424" y="5488125"/>
              <a:ext cx="924486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Group 62"/>
            <p:cNvGrpSpPr/>
            <p:nvPr/>
          </p:nvGrpSpPr>
          <p:grpSpPr>
            <a:xfrm>
              <a:off x="6084168" y="5777884"/>
              <a:ext cx="3168352" cy="658003"/>
              <a:chOff x="1763688" y="4077072"/>
              <a:chExt cx="4464496" cy="745736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419872" y="4437112"/>
                <a:ext cx="1527704" cy="38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5242235" y="5185995"/>
              <a:ext cx="1971841" cy="340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(TA=Ta+12)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355976" y="2204864"/>
            <a:ext cx="1872208" cy="1368152"/>
            <a:chOff x="4355976" y="2204864"/>
            <a:chExt cx="1872208" cy="1368152"/>
          </a:xfrm>
        </p:grpSpPr>
        <p:sp>
          <p:nvSpPr>
            <p:cNvPr id="59" name="Left Brace 58"/>
            <p:cNvSpPr/>
            <p:nvPr/>
          </p:nvSpPr>
          <p:spPr>
            <a:xfrm>
              <a:off x="6012160" y="2204864"/>
              <a:ext cx="216024" cy="13681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4355976" y="2852936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8359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404664"/>
            <a:ext cx="849694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To find the flow, headway time should be found</a:t>
            </a: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521645"/>
              </p:ext>
            </p:extLst>
          </p:nvPr>
        </p:nvGraphicFramePr>
        <p:xfrm>
          <a:off x="251520" y="1916832"/>
          <a:ext cx="4068000" cy="3855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/>
                <a:gridCol w="1548000"/>
                <a:gridCol w="1548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X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Headway- time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012160" y="1556791"/>
            <a:ext cx="2880320" cy="1144803"/>
            <a:chOff x="1425028" y="4005064"/>
            <a:chExt cx="5235204" cy="1488244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2051720" y="4365104"/>
              <a:ext cx="958850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oup 21"/>
            <p:cNvGrpSpPr/>
            <p:nvPr/>
          </p:nvGrpSpPr>
          <p:grpSpPr>
            <a:xfrm>
              <a:off x="2195736" y="4653136"/>
              <a:ext cx="4464496" cy="840172"/>
              <a:chOff x="1763688" y="4077072"/>
              <a:chExt cx="4464496" cy="840172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763688" y="4221089"/>
                <a:ext cx="432047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724128" y="4221089"/>
                <a:ext cx="504056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19870" y="4437112"/>
                <a:ext cx="1368631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425028" y="4005064"/>
              <a:ext cx="2094082" cy="480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12160" y="2996952"/>
            <a:ext cx="2880320" cy="1224631"/>
            <a:chOff x="4384036" y="3861049"/>
            <a:chExt cx="4759964" cy="1516208"/>
          </a:xfrm>
        </p:grpSpPr>
        <p:pic>
          <p:nvPicPr>
            <p:cNvPr id="3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60032" y="4259498"/>
              <a:ext cx="982589" cy="370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5148064" y="4581128"/>
              <a:ext cx="3995936" cy="796129"/>
              <a:chOff x="1763688" y="4077072"/>
              <a:chExt cx="4464496" cy="845887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763688" y="4221088"/>
                <a:ext cx="432049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724127" y="4221088"/>
                <a:ext cx="504057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19873" y="4437112"/>
                <a:ext cx="1478781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384036" y="3861049"/>
              <a:ext cx="2379982" cy="45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(TA=Ta+3)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pic>
          <p:nvPicPr>
            <p:cNvPr id="4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6660232" y="4293097"/>
              <a:ext cx="992693" cy="38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Group 46"/>
          <p:cNvGrpSpPr/>
          <p:nvPr/>
        </p:nvGrpSpPr>
        <p:grpSpPr>
          <a:xfrm>
            <a:off x="5940152" y="4365101"/>
            <a:ext cx="3096344" cy="1261123"/>
            <a:chOff x="3540485" y="4725144"/>
            <a:chExt cx="5496011" cy="1425618"/>
          </a:xfrm>
        </p:grpSpPr>
        <p:pic>
          <p:nvPicPr>
            <p:cNvPr id="4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83968" y="5035649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372200" y="5085184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740352" y="5085184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" name="Group 50"/>
            <p:cNvGrpSpPr/>
            <p:nvPr/>
          </p:nvGrpSpPr>
          <p:grpSpPr>
            <a:xfrm>
              <a:off x="4572000" y="5373216"/>
              <a:ext cx="4464496" cy="777546"/>
              <a:chOff x="1763688" y="4077072"/>
              <a:chExt cx="4464496" cy="777546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419871" y="4437112"/>
                <a:ext cx="1274542" cy="417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540485" y="4725144"/>
              <a:ext cx="2255651" cy="417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(TA=Ta+6)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12161" y="5517234"/>
            <a:ext cx="3024337" cy="1356444"/>
            <a:chOff x="5242235" y="5185995"/>
            <a:chExt cx="4070675" cy="1249892"/>
          </a:xfrm>
        </p:grpSpPr>
        <p:pic>
          <p:nvPicPr>
            <p:cNvPr id="74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26838" y="5517755"/>
              <a:ext cx="991721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388424" y="5488125"/>
              <a:ext cx="924486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Group 62"/>
            <p:cNvGrpSpPr/>
            <p:nvPr/>
          </p:nvGrpSpPr>
          <p:grpSpPr>
            <a:xfrm>
              <a:off x="6084168" y="5777884"/>
              <a:ext cx="3168352" cy="658003"/>
              <a:chOff x="1763688" y="4077072"/>
              <a:chExt cx="4464496" cy="745736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419872" y="4437112"/>
                <a:ext cx="1527704" cy="38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5242235" y="5185995"/>
              <a:ext cx="1971841" cy="340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(TA=Ta+12)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355976" y="2204864"/>
            <a:ext cx="1872208" cy="1368152"/>
            <a:chOff x="4355976" y="2204864"/>
            <a:chExt cx="1872208" cy="1368152"/>
          </a:xfrm>
        </p:grpSpPr>
        <p:sp>
          <p:nvSpPr>
            <p:cNvPr id="59" name="Left Brace 58"/>
            <p:cNvSpPr/>
            <p:nvPr/>
          </p:nvSpPr>
          <p:spPr>
            <a:xfrm>
              <a:off x="6012160" y="2204864"/>
              <a:ext cx="216024" cy="13681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4355976" y="2852936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4283968" y="3789040"/>
            <a:ext cx="1872208" cy="1368152"/>
            <a:chOff x="4355976" y="2204864"/>
            <a:chExt cx="1872208" cy="1368152"/>
          </a:xfrm>
        </p:grpSpPr>
        <p:sp>
          <p:nvSpPr>
            <p:cNvPr id="70" name="Left Brace 69"/>
            <p:cNvSpPr/>
            <p:nvPr/>
          </p:nvSpPr>
          <p:spPr>
            <a:xfrm>
              <a:off x="6012160" y="2204864"/>
              <a:ext cx="216024" cy="13681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>
              <a:off x="4355976" y="2852936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2101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404664"/>
            <a:ext cx="849694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To find the flow, headway time should be found</a:t>
            </a: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69592"/>
              </p:ext>
            </p:extLst>
          </p:nvPr>
        </p:nvGraphicFramePr>
        <p:xfrm>
          <a:off x="251520" y="1916832"/>
          <a:ext cx="4068000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/>
                <a:gridCol w="1548000"/>
                <a:gridCol w="1548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X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Headway- time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Ta+12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012160" y="1484784"/>
            <a:ext cx="2880320" cy="1216811"/>
            <a:chOff x="1425028" y="3911454"/>
            <a:chExt cx="5235204" cy="1581854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2051720" y="4365104"/>
              <a:ext cx="958850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oup 21"/>
            <p:cNvGrpSpPr/>
            <p:nvPr/>
          </p:nvGrpSpPr>
          <p:grpSpPr>
            <a:xfrm>
              <a:off x="2195736" y="4653136"/>
              <a:ext cx="4464496" cy="840172"/>
              <a:chOff x="1763688" y="4077072"/>
              <a:chExt cx="4464496" cy="840172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763688" y="4221089"/>
                <a:ext cx="432047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724128" y="4221089"/>
                <a:ext cx="504056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19870" y="4437112"/>
                <a:ext cx="1368631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425028" y="3911454"/>
              <a:ext cx="2094082" cy="480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12160" y="2996952"/>
            <a:ext cx="2880320" cy="1224631"/>
            <a:chOff x="4384036" y="3861049"/>
            <a:chExt cx="4759964" cy="1516208"/>
          </a:xfrm>
        </p:grpSpPr>
        <p:pic>
          <p:nvPicPr>
            <p:cNvPr id="3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60032" y="4259498"/>
              <a:ext cx="982589" cy="370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5148064" y="4581128"/>
              <a:ext cx="3995936" cy="796129"/>
              <a:chOff x="1763688" y="4077072"/>
              <a:chExt cx="4464496" cy="845887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763688" y="4221088"/>
                <a:ext cx="432049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724127" y="4221088"/>
                <a:ext cx="504057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19873" y="4437112"/>
                <a:ext cx="1478781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384036" y="3861049"/>
              <a:ext cx="2379982" cy="45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(TA=Ta+3)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pic>
          <p:nvPicPr>
            <p:cNvPr id="4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6660232" y="4293097"/>
              <a:ext cx="992693" cy="38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Group 46"/>
          <p:cNvGrpSpPr/>
          <p:nvPr/>
        </p:nvGrpSpPr>
        <p:grpSpPr>
          <a:xfrm>
            <a:off x="5940152" y="4365101"/>
            <a:ext cx="3096344" cy="1261123"/>
            <a:chOff x="3540485" y="4725144"/>
            <a:chExt cx="5496011" cy="1425618"/>
          </a:xfrm>
        </p:grpSpPr>
        <p:pic>
          <p:nvPicPr>
            <p:cNvPr id="4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83968" y="5035649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372200" y="5085184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740352" y="5085184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" name="Group 50"/>
            <p:cNvGrpSpPr/>
            <p:nvPr/>
          </p:nvGrpSpPr>
          <p:grpSpPr>
            <a:xfrm>
              <a:off x="4572000" y="5373216"/>
              <a:ext cx="4464496" cy="777546"/>
              <a:chOff x="1763688" y="4077072"/>
              <a:chExt cx="4464496" cy="777546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419871" y="4437112"/>
                <a:ext cx="1274542" cy="417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540485" y="4725144"/>
              <a:ext cx="2255651" cy="417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(TA=Ta+6)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12161" y="5517234"/>
            <a:ext cx="3024337" cy="1356444"/>
            <a:chOff x="5242235" y="5185995"/>
            <a:chExt cx="4070675" cy="1249892"/>
          </a:xfrm>
        </p:grpSpPr>
        <p:pic>
          <p:nvPicPr>
            <p:cNvPr id="74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26838" y="5517755"/>
              <a:ext cx="991721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388424" y="5488125"/>
              <a:ext cx="924486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Group 62"/>
            <p:cNvGrpSpPr/>
            <p:nvPr/>
          </p:nvGrpSpPr>
          <p:grpSpPr>
            <a:xfrm>
              <a:off x="6084168" y="5777884"/>
              <a:ext cx="3168352" cy="658003"/>
              <a:chOff x="1763688" y="4077072"/>
              <a:chExt cx="4464496" cy="745736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419872" y="4437112"/>
                <a:ext cx="1527704" cy="38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5242235" y="5185995"/>
              <a:ext cx="1971841" cy="340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(TA=Ta+12)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355976" y="2204864"/>
            <a:ext cx="1872208" cy="1368152"/>
            <a:chOff x="4355976" y="2204864"/>
            <a:chExt cx="1872208" cy="1368152"/>
          </a:xfrm>
        </p:grpSpPr>
        <p:sp>
          <p:nvSpPr>
            <p:cNvPr id="59" name="Left Brace 58"/>
            <p:cNvSpPr/>
            <p:nvPr/>
          </p:nvSpPr>
          <p:spPr>
            <a:xfrm>
              <a:off x="6012160" y="2204864"/>
              <a:ext cx="216024" cy="13681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4355976" y="2852936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4283968" y="3789040"/>
            <a:ext cx="1872208" cy="1368152"/>
            <a:chOff x="4355976" y="2204864"/>
            <a:chExt cx="1872208" cy="1368152"/>
          </a:xfrm>
        </p:grpSpPr>
        <p:sp>
          <p:nvSpPr>
            <p:cNvPr id="70" name="Left Brace 69"/>
            <p:cNvSpPr/>
            <p:nvPr/>
          </p:nvSpPr>
          <p:spPr>
            <a:xfrm>
              <a:off x="6012160" y="2204864"/>
              <a:ext cx="216024" cy="13681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>
              <a:off x="4355976" y="2852936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8290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404664"/>
            <a:ext cx="849694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To find the flow, headway time should be found</a:t>
            </a: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730760"/>
              </p:ext>
            </p:extLst>
          </p:nvPr>
        </p:nvGraphicFramePr>
        <p:xfrm>
          <a:off x="251520" y="1916832"/>
          <a:ext cx="4068000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000"/>
                <a:gridCol w="1548000"/>
                <a:gridCol w="1548000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X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Headway- time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Ta+12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228184" y="1484784"/>
            <a:ext cx="2664296" cy="1216811"/>
            <a:chOff x="1817668" y="3911454"/>
            <a:chExt cx="4842564" cy="1581854"/>
          </a:xfrm>
        </p:grpSpPr>
        <p:pic>
          <p:nvPicPr>
            <p:cNvPr id="21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2051720" y="4365104"/>
              <a:ext cx="958850" cy="37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oup 21"/>
            <p:cNvGrpSpPr/>
            <p:nvPr/>
          </p:nvGrpSpPr>
          <p:grpSpPr>
            <a:xfrm>
              <a:off x="2195736" y="4653136"/>
              <a:ext cx="4464496" cy="840172"/>
              <a:chOff x="1763688" y="4077072"/>
              <a:chExt cx="4464496" cy="840172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763688" y="4221089"/>
                <a:ext cx="432047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724128" y="4221089"/>
                <a:ext cx="504056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19870" y="4437112"/>
                <a:ext cx="1368631" cy="480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817668" y="3911454"/>
              <a:ext cx="2094082" cy="4801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012160" y="2996952"/>
            <a:ext cx="2880320" cy="1224631"/>
            <a:chOff x="4384036" y="3861049"/>
            <a:chExt cx="4759964" cy="1516208"/>
          </a:xfrm>
        </p:grpSpPr>
        <p:pic>
          <p:nvPicPr>
            <p:cNvPr id="33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60032" y="4259498"/>
              <a:ext cx="982589" cy="3704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Group 33"/>
            <p:cNvGrpSpPr/>
            <p:nvPr/>
          </p:nvGrpSpPr>
          <p:grpSpPr>
            <a:xfrm>
              <a:off x="5148064" y="4581128"/>
              <a:ext cx="3995936" cy="796129"/>
              <a:chOff x="1763688" y="4077072"/>
              <a:chExt cx="4464496" cy="845887"/>
            </a:xfrm>
          </p:grpSpPr>
          <p:cxnSp>
            <p:nvCxnSpPr>
              <p:cNvPr id="35" name="Straight Arrow Connector 34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Oval 35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763688" y="4221088"/>
                <a:ext cx="432049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724127" y="4221088"/>
                <a:ext cx="504057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19873" y="4437112"/>
                <a:ext cx="1478781" cy="4858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4384036" y="3861049"/>
              <a:ext cx="2379982" cy="457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(TA=Ta+3)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pic>
          <p:nvPicPr>
            <p:cNvPr id="4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6660232" y="4293097"/>
              <a:ext cx="992693" cy="386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7" name="Group 46"/>
          <p:cNvGrpSpPr/>
          <p:nvPr/>
        </p:nvGrpSpPr>
        <p:grpSpPr>
          <a:xfrm>
            <a:off x="5940152" y="4365101"/>
            <a:ext cx="3096344" cy="1261123"/>
            <a:chOff x="3540485" y="4725144"/>
            <a:chExt cx="5496011" cy="1425618"/>
          </a:xfrm>
        </p:grpSpPr>
        <p:pic>
          <p:nvPicPr>
            <p:cNvPr id="4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283968" y="5035649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372200" y="5085184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740352" y="5085184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" name="Group 50"/>
            <p:cNvGrpSpPr/>
            <p:nvPr/>
          </p:nvGrpSpPr>
          <p:grpSpPr>
            <a:xfrm>
              <a:off x="4572000" y="5373216"/>
              <a:ext cx="4464496" cy="777546"/>
              <a:chOff x="1763688" y="4077072"/>
              <a:chExt cx="4464496" cy="777546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419871" y="4437112"/>
                <a:ext cx="1274542" cy="417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3540485" y="4725144"/>
              <a:ext cx="2255651" cy="417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(TA=Ta+6)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012161" y="5517234"/>
            <a:ext cx="3024337" cy="1356444"/>
            <a:chOff x="5242235" y="5185995"/>
            <a:chExt cx="4070675" cy="1249892"/>
          </a:xfrm>
        </p:grpSpPr>
        <p:pic>
          <p:nvPicPr>
            <p:cNvPr id="74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26838" y="5517755"/>
              <a:ext cx="991721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2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388424" y="5488125"/>
              <a:ext cx="924486" cy="36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Group 62"/>
            <p:cNvGrpSpPr/>
            <p:nvPr/>
          </p:nvGrpSpPr>
          <p:grpSpPr>
            <a:xfrm>
              <a:off x="6084168" y="5777884"/>
              <a:ext cx="3168352" cy="658003"/>
              <a:chOff x="1763688" y="4077072"/>
              <a:chExt cx="4464496" cy="745736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>
                <a:off x="2195736" y="4221088"/>
                <a:ext cx="352839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Oval 64"/>
              <p:cNvSpPr/>
              <p:nvPr/>
            </p:nvSpPr>
            <p:spPr>
              <a:xfrm>
                <a:off x="1907704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796136" y="4077072"/>
                <a:ext cx="216024" cy="2160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76368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X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724128" y="422108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Y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419872" y="4437112"/>
                <a:ext cx="1527704" cy="385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500 </a:t>
                </a:r>
                <a:r>
                  <a:rPr lang="en-GB" b="1" dirty="0" err="1" smtClean="0">
                    <a:solidFill>
                      <a:schemeClr val="accent1">
                        <a:lumMod val="50000"/>
                      </a:schemeClr>
                    </a:solidFill>
                  </a:rPr>
                  <a:t>ft</a:t>
                </a:r>
                <a:endParaRPr lang="en-GB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5242235" y="5185995"/>
              <a:ext cx="1971841" cy="340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accent1">
                      <a:lumMod val="50000"/>
                    </a:schemeClr>
                  </a:solidFill>
                </a:rPr>
                <a:t>(TA=Ta+12)</a:t>
              </a:r>
              <a:endParaRPr lang="en-GB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355976" y="2204864"/>
            <a:ext cx="1872208" cy="1368152"/>
            <a:chOff x="4355976" y="2204864"/>
            <a:chExt cx="1872208" cy="1368152"/>
          </a:xfrm>
        </p:grpSpPr>
        <p:sp>
          <p:nvSpPr>
            <p:cNvPr id="59" name="Left Brace 58"/>
            <p:cNvSpPr/>
            <p:nvPr/>
          </p:nvSpPr>
          <p:spPr>
            <a:xfrm>
              <a:off x="6012160" y="2204864"/>
              <a:ext cx="216024" cy="13681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H="1">
              <a:off x="4355976" y="2852936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4283968" y="3645024"/>
            <a:ext cx="1872208" cy="1368152"/>
            <a:chOff x="4355976" y="2204864"/>
            <a:chExt cx="1872208" cy="1368152"/>
          </a:xfrm>
        </p:grpSpPr>
        <p:sp>
          <p:nvSpPr>
            <p:cNvPr id="70" name="Left Brace 69"/>
            <p:cNvSpPr/>
            <p:nvPr/>
          </p:nvSpPr>
          <p:spPr>
            <a:xfrm>
              <a:off x="6012160" y="2204864"/>
              <a:ext cx="216024" cy="13681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1" name="Straight Arrow Connector 70"/>
            <p:cNvCxnSpPr/>
            <p:nvPr/>
          </p:nvCxnSpPr>
          <p:spPr>
            <a:xfrm flipH="1">
              <a:off x="4355976" y="2852936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4283968" y="5085184"/>
            <a:ext cx="1872208" cy="1368152"/>
            <a:chOff x="4355976" y="2204864"/>
            <a:chExt cx="1872208" cy="1368152"/>
          </a:xfrm>
        </p:grpSpPr>
        <p:sp>
          <p:nvSpPr>
            <p:cNvPr id="77" name="Left Brace 76"/>
            <p:cNvSpPr/>
            <p:nvPr/>
          </p:nvSpPr>
          <p:spPr>
            <a:xfrm>
              <a:off x="6012160" y="2204864"/>
              <a:ext cx="216024" cy="13681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H="1">
              <a:off x="4355976" y="2852936"/>
              <a:ext cx="16561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4060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7663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To find the flow, headway time should be found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</a:t>
            </a:r>
          </a:p>
          <a:p>
            <a:r>
              <a:rPr lang="en-GB" altLang="en-US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alt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Average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headway=12/3=4                     </a:t>
            </a:r>
          </a:p>
          <a:p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Min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headway=3   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Flow at point X= 3600/4=900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</a:rPr>
              <a:t>vph</a:t>
            </a:r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Max. flow= 3600/3=1200 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</a:rPr>
              <a:t>vph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    </a:t>
            </a:r>
            <a:endParaRPr lang="en-GB" altLang="en-US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 eaLnBrk="0" hangingPunct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20072"/>
              </p:ext>
            </p:extLst>
          </p:nvPr>
        </p:nvGraphicFramePr>
        <p:xfrm>
          <a:off x="251520" y="1916832"/>
          <a:ext cx="3744415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/>
                <a:gridCol w="1383445"/>
                <a:gridCol w="1424866"/>
              </a:tblGrid>
              <a:tr h="492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000" dirty="0">
                          <a:effectLst/>
                        </a:rPr>
                        <a:t>Vehicle	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Point X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Headway- time (sec)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 smtClean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Ta+12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4153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244998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m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80259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827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317006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m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967989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06950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7" t="69638"/>
          <a:stretch/>
        </p:blipFill>
        <p:spPr bwMode="auto">
          <a:xfrm>
            <a:off x="2389014" y="4365104"/>
            <a:ext cx="95885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95736" y="4005064"/>
            <a:ext cx="4464496" cy="1872208"/>
            <a:chOff x="1763688" y="3429000"/>
            <a:chExt cx="4464496" cy="187220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429000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19872" y="44371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500 m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966852"/>
              </p:ext>
            </p:extLst>
          </p:nvPr>
        </p:nvGraphicFramePr>
        <p:xfrm>
          <a:off x="1763688" y="1340768"/>
          <a:ext cx="5331534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5070"/>
                <a:gridCol w="2232248"/>
                <a:gridCol w="1944216"/>
              </a:tblGrid>
              <a:tr h="292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8640" algn="r"/>
                        </a:tabLst>
                      </a:pPr>
                      <a:r>
                        <a:rPr lang="en-GB" sz="2400" dirty="0">
                          <a:effectLst/>
                        </a:rPr>
                        <a:t>Vehicle	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X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Point Y (sec)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Ta+7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Ta+3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Ta+9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C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Ta+12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Ta+22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23528" y="45811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Vehicle A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1560" y="1826171"/>
            <a:ext cx="1150809" cy="1580356"/>
            <a:chOff x="611560" y="1826171"/>
            <a:chExt cx="1150809" cy="1580356"/>
          </a:xfrm>
        </p:grpSpPr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996952"/>
              <a:ext cx="11239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43930" y="2564904"/>
              <a:ext cx="1047750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17" t="69638"/>
            <a:stretch/>
          </p:blipFill>
          <p:spPr bwMode="auto">
            <a:xfrm>
              <a:off x="707634" y="1826171"/>
              <a:ext cx="1054735" cy="410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11560" y="2132856"/>
              <a:ext cx="1044000" cy="3936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26813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28.3|1.5|1|2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2.5|2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.1|8.3|9.4|6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7|0.6|0.6|0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1|8.9|3.8|2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|11.4|1|1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|1|2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2|47.6|15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3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829</TotalTime>
  <Words>2766</Words>
  <Application>Microsoft Office PowerPoint</Application>
  <PresentationFormat>On-screen Show (4:3)</PresentationFormat>
  <Paragraphs>1653</Paragraphs>
  <Slides>65</Slides>
  <Notes>63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Equity</vt:lpstr>
      <vt:lpstr>Transportation Engineering 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Transportation Engineering 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Engineering</dc:title>
  <dc:creator>Abeer Jameel</dc:creator>
  <cp:lastModifiedBy>Abeer Jameel</cp:lastModifiedBy>
  <cp:revision>91</cp:revision>
  <dcterms:created xsi:type="dcterms:W3CDTF">2020-03-08T10:14:32Z</dcterms:created>
  <dcterms:modified xsi:type="dcterms:W3CDTF">2020-03-29T00:50:26Z</dcterms:modified>
</cp:coreProperties>
</file>