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59" r:id="rId4"/>
    <p:sldId id="265" r:id="rId5"/>
    <p:sldId id="269" r:id="rId6"/>
    <p:sldId id="273" r:id="rId7"/>
    <p:sldId id="274" r:id="rId8"/>
    <p:sldId id="275" r:id="rId9"/>
    <p:sldId id="276" r:id="rId10"/>
    <p:sldId id="277" r:id="rId11"/>
    <p:sldId id="278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67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8395-0926-46B2-9F99-C5B7C0D385D5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0FCE1-9B32-424F-B12B-69083A6824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5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E865-C8FC-4E99-83C8-3D8DC4663618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6D74-467D-479D-8CDC-74658A09711C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715D-B9E6-4F39-8443-DDAFC75F2237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0D4D-A614-4E70-BE21-724281EC8F74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A1B6-515C-44AD-B324-B69B7AC4EB2C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17AEE-40B7-4F87-B833-DF1204E4AAF3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88A5-E926-40B1-AD6B-F851F56CA3E4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DC42B-DABE-401C-8405-B7D1461352A5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6C96-2368-4BAF-B201-23CE39F88432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0A1E-5135-41D6-98C2-D3A822831CD6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2A87-2A3B-4DAF-B2A9-A582777FDF89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7B31F9-8A9C-49B6-B083-6B2EB29470DF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2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endParaRPr lang="en-US" sz="2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514353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410"/>
    </mc:Choice>
    <mc:Fallback>
      <p:transition spd="slow" advTm="1941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57158" y="6286520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عنوان فرعي 1"/>
          <p:cNvSpPr txBox="1">
            <a:spLocks/>
          </p:cNvSpPr>
          <p:nvPr/>
        </p:nvSpPr>
        <p:spPr>
          <a:xfrm>
            <a:off x="214282" y="3214686"/>
            <a:ext cx="7786742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bottom of layer 2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7.12 -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11.12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-4.0 psi.</a:t>
            </a:r>
          </a:p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Eq. 2 .20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11.12/20,000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5.56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10^-4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= </a:t>
            </a:r>
            <a:r>
              <a:rPr lang="en-US" sz="2400" dirty="0" smtClean="0"/>
              <a:t>-</a:t>
            </a:r>
            <a:r>
              <a:rPr lang="en-US" sz="2400" dirty="0" smtClean="0"/>
              <a:t>2.78 </a:t>
            </a:r>
            <a:r>
              <a:rPr lang="en-US" sz="2400" dirty="0" smtClean="0"/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10^-4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7251" y="4693873"/>
            <a:ext cx="314327" cy="462246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0097" y="3768331"/>
            <a:ext cx="440058" cy="392909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76256" y="3356992"/>
            <a:ext cx="1080120" cy="497672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7884368" y="33569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=11.12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7215878" y="3863170"/>
            <a:ext cx="1905009" cy="9079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= 7.12 psi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E2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20000 </a:t>
            </a: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3789040"/>
            <a:ext cx="544381" cy="504056"/>
          </a:xfrm>
          <a:prstGeom prst="rect">
            <a:avLst/>
          </a:prstGeom>
          <a:noFill/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085184"/>
            <a:ext cx="318138" cy="46785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938"/>
    </mc:Choice>
    <mc:Fallback>
      <p:transition spd="slow" advTm="50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57158" y="6286520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عنوان فرعي 1"/>
          <p:cNvSpPr txBox="1">
            <a:spLocks/>
          </p:cNvSpPr>
          <p:nvPr/>
        </p:nvSpPr>
        <p:spPr>
          <a:xfrm>
            <a:off x="214282" y="3214686"/>
            <a:ext cx="7786742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top of layer 3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fi-FI" sz="2400" dirty="0" smtClean="0"/>
              <a:t>.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12 -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5.56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1.56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psi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Eq. 2 .20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5.56/10,000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5.56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10^-4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= 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2.78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10^-4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7251" y="4693873"/>
            <a:ext cx="314327" cy="462246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126" y="3779124"/>
            <a:ext cx="429524" cy="414183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1" y="3356992"/>
            <a:ext cx="1425759" cy="43204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100392" y="33569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=5.56</a:t>
            </a:r>
            <a:endParaRPr lang="en-GB" sz="2800" dirty="0"/>
          </a:p>
        </p:txBody>
      </p:sp>
      <p:sp>
        <p:nvSpPr>
          <p:cNvPr id="43" name="Rectangle 42"/>
          <p:cNvSpPr/>
          <p:nvPr/>
        </p:nvSpPr>
        <p:spPr>
          <a:xfrm>
            <a:off x="7215878" y="3863170"/>
            <a:ext cx="1905009" cy="9079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= 7.12 psi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E3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10000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3789040"/>
            <a:ext cx="544381" cy="504056"/>
          </a:xfrm>
          <a:prstGeom prst="rect">
            <a:avLst/>
          </a:prstGeom>
          <a:noFill/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5510" y="5157192"/>
            <a:ext cx="318138" cy="46785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147"/>
    </mc:Choice>
    <mc:Fallback>
      <p:transition spd="slow" advTm="401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3574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571472" y="3571876"/>
            <a:ext cx="79001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 for ATTENSION</a:t>
            </a:r>
            <a:endParaRPr lang="ar-S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6"/>
    </mc:Choice>
    <mc:Fallback>
      <p:transition spd="slow" advTm="40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8" name="عنوان فرعي 1"/>
          <p:cNvSpPr>
            <a:spLocks noGrp="1"/>
          </p:cNvSpPr>
          <p:nvPr>
            <p:ph type="subTitle" idx="1"/>
          </p:nvPr>
        </p:nvSpPr>
        <p:spPr>
          <a:xfrm>
            <a:off x="714348" y="3200400"/>
            <a:ext cx="7643866" cy="2871806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Nicholas J. Garber and Lester A.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Hoel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.”Traffic and Highway Engineering”, Fourth Edition.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Yoder; E. J. and M. W.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Witczak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“Principles of Pavement Design”, A Wiley-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Interscience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Publication, John Wiley &amp; Sons Inc., U.S.A., 1975.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Yaug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H. Huang, “Pavement Analysis and Design”,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Prentic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Hall Inc., U.S.A., 1993.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“AASHTO Guide for Design of Pavement Structures 1993”, AASHTO, American Association of State Highway and Transportation Officials, U.S.A., 1993.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Oglesby Clarkson H., “Highway Engineering”, John Wiley &amp; Sons Inc., U.S.A., 1975.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61"/>
    </mc:Choice>
    <mc:Fallback>
      <p:transition spd="slow" advTm="166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571472" y="6143644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214282" y="3214686"/>
            <a:ext cx="4429156" cy="6429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Example (2,11) Page 71:</a:t>
            </a:r>
            <a:endParaRPr kumimoji="0" lang="en-US" sz="2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14282" y="3786190"/>
            <a:ext cx="4286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the three-layer system shown in Figure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2.30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4.8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in. (122 mm),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120 psi (828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kPa),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h1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= 6 in. (152 mm),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h2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= 6 in. (203 mm),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E1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= 400,000 psi (2.8 GPa),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E2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= 20,000 psi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(138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and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10,000 psi (69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determine all the stresses and strains at the two interfaces on the axis of symmetry 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214686"/>
            <a:ext cx="441960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3635"/>
    </mc:Choice>
    <mc:Fallback>
      <p:transition spd="slow" advTm="15363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عنوان فرعي 1"/>
          <p:cNvSpPr txBox="1">
            <a:spLocks/>
          </p:cNvSpPr>
          <p:nvPr/>
        </p:nvSpPr>
        <p:spPr>
          <a:xfrm>
            <a:off x="32929" y="3068960"/>
            <a:ext cx="4429156" cy="6429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Given  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k1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= 400,000/20,000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= 20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sz="24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عنوان فرعي 1"/>
          <p:cNvSpPr txBox="1">
            <a:spLocks/>
          </p:cNvSpPr>
          <p:nvPr/>
        </p:nvSpPr>
        <p:spPr>
          <a:xfrm>
            <a:off x="611560" y="4509120"/>
            <a:ext cx="4429156" cy="6429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k2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20,000/10,000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=4.8/6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0.8</a:t>
            </a:r>
            <a:endParaRPr lang="en-US" sz="2800" b="1" i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6/6 = 1.0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/>
          <a:srcRect l="11801" r="6880"/>
          <a:stretch/>
        </p:blipFill>
        <p:spPr bwMode="auto">
          <a:xfrm>
            <a:off x="4693419" y="3140969"/>
            <a:ext cx="4327389" cy="3526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361"/>
    </mc:Choice>
    <mc:Fallback>
      <p:transition spd="slow" advTm="1033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57158" y="6286520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عنوان فرعي 1"/>
          <p:cNvSpPr txBox="1">
            <a:spLocks/>
          </p:cNvSpPr>
          <p:nvPr/>
        </p:nvSpPr>
        <p:spPr>
          <a:xfrm>
            <a:off x="214282" y="3214686"/>
            <a:ext cx="4429156" cy="6429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Table (2.3)</a:t>
            </a:r>
            <a:endParaRPr lang="ar-IQ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ZZ1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0.12173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ZZ2</a:t>
            </a:r>
            <a:r>
              <a:rPr lang="en-US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0.05938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ZZ1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-RR1=1.97428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ZZ2</a:t>
            </a:r>
            <a:r>
              <a:rPr lang="en-US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-RR2= 0.09268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6" name="رابط كسهم مستقيم 15"/>
          <p:cNvCxnSpPr/>
          <p:nvPr/>
        </p:nvCxnSpPr>
        <p:spPr>
          <a:xfrm rot="5400000">
            <a:off x="6929454" y="3571876"/>
            <a:ext cx="142876" cy="142876"/>
          </a:xfrm>
          <a:prstGeom prst="straightConnector1">
            <a:avLst/>
          </a:prstGeom>
          <a:ln w="2222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6" y="3429000"/>
            <a:ext cx="4443416" cy="3136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رابط كسهم مستقيم 20"/>
          <p:cNvCxnSpPr/>
          <p:nvPr/>
        </p:nvCxnSpPr>
        <p:spPr>
          <a:xfrm flipV="1">
            <a:off x="4214810" y="4286256"/>
            <a:ext cx="357190" cy="71438"/>
          </a:xfrm>
          <a:prstGeom prst="straightConnector1">
            <a:avLst/>
          </a:prstGeom>
          <a:ln w="190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rot="5400000">
            <a:off x="6929454" y="3429000"/>
            <a:ext cx="214314" cy="214314"/>
          </a:xfrm>
          <a:prstGeom prst="straightConnector1">
            <a:avLst/>
          </a:prstGeom>
          <a:ln w="190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شكل بيضاوي 23"/>
          <p:cNvSpPr/>
          <p:nvPr/>
        </p:nvSpPr>
        <p:spPr>
          <a:xfrm>
            <a:off x="6643702" y="3214686"/>
            <a:ext cx="107157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k1=20</a:t>
            </a:r>
            <a:endParaRPr lang="en-US" sz="1200" dirty="0"/>
          </a:p>
        </p:txBody>
      </p:sp>
      <p:sp>
        <p:nvSpPr>
          <p:cNvPr id="25" name="شكل بيضاوي 24"/>
          <p:cNvSpPr/>
          <p:nvPr/>
        </p:nvSpPr>
        <p:spPr>
          <a:xfrm>
            <a:off x="3143240" y="4286256"/>
            <a:ext cx="107157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H=1.0</a:t>
            </a:r>
            <a:endParaRPr lang="en-US" sz="1200" dirty="0"/>
          </a:p>
        </p:txBody>
      </p:sp>
      <p:sp>
        <p:nvSpPr>
          <p:cNvPr id="26" name="شكل بيضاوي 25"/>
          <p:cNvSpPr/>
          <p:nvPr/>
        </p:nvSpPr>
        <p:spPr>
          <a:xfrm>
            <a:off x="3286116" y="3643314"/>
            <a:ext cx="107157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k2=2</a:t>
            </a:r>
            <a:endParaRPr lang="en-US" sz="1200" dirty="0"/>
          </a:p>
        </p:txBody>
      </p:sp>
      <p:cxnSp>
        <p:nvCxnSpPr>
          <p:cNvPr id="28" name="رابط كسهم مستقيم 27"/>
          <p:cNvCxnSpPr/>
          <p:nvPr/>
        </p:nvCxnSpPr>
        <p:spPr>
          <a:xfrm>
            <a:off x="4214810" y="3786190"/>
            <a:ext cx="500066" cy="285752"/>
          </a:xfrm>
          <a:prstGeom prst="straightConnector1">
            <a:avLst/>
          </a:prstGeom>
          <a:ln w="190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شكل بيضاوي 31"/>
          <p:cNvSpPr/>
          <p:nvPr/>
        </p:nvSpPr>
        <p:spPr>
          <a:xfrm>
            <a:off x="3214678" y="4000504"/>
            <a:ext cx="107157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A=0.8</a:t>
            </a:r>
            <a:endParaRPr lang="en-US" sz="1200" dirty="0"/>
          </a:p>
        </p:txBody>
      </p:sp>
      <p:cxnSp>
        <p:nvCxnSpPr>
          <p:cNvPr id="33" name="رابط كسهم مستقيم 32"/>
          <p:cNvCxnSpPr>
            <a:stCxn id="32" idx="6"/>
          </p:cNvCxnSpPr>
          <p:nvPr/>
        </p:nvCxnSpPr>
        <p:spPr>
          <a:xfrm>
            <a:off x="4286248" y="4071942"/>
            <a:ext cx="500066" cy="71438"/>
          </a:xfrm>
          <a:prstGeom prst="straightConnector1">
            <a:avLst/>
          </a:prstGeom>
          <a:ln w="190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مستقيم 36"/>
          <p:cNvCxnSpPr/>
          <p:nvPr/>
        </p:nvCxnSpPr>
        <p:spPr>
          <a:xfrm>
            <a:off x="6215074" y="4181400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096"/>
    </mc:Choice>
    <mc:Fallback>
      <p:transition spd="slow" advTm="900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57158" y="6286520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عنوان فرعي 1"/>
          <p:cNvSpPr txBox="1">
            <a:spLocks/>
          </p:cNvSpPr>
          <p:nvPr/>
        </p:nvSpPr>
        <p:spPr>
          <a:xfrm>
            <a:off x="214282" y="3214686"/>
            <a:ext cx="7786742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Eq. 2 .24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120* 0.12173     = 14.61 psi                    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= 120 * 0.05938  = 7.12 psi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= 120 * 1.97428  =  236.91 psi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= 120 * 0.09268  = 11.12 psi 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786190"/>
            <a:ext cx="385765" cy="35719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14818"/>
            <a:ext cx="357190" cy="330731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627674"/>
            <a:ext cx="928694" cy="301524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000636"/>
            <a:ext cx="880116" cy="285752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56176" y="3789040"/>
            <a:ext cx="2592288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ZZ1</a:t>
            </a:r>
            <a:r>
              <a:rPr lang="en-US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0.12173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ZZ2</a:t>
            </a:r>
            <a:r>
              <a:rPr lang="en-US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0.05938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ZZ1</a:t>
            </a:r>
            <a:r>
              <a:rPr lang="en-US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-RR1=1.97428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ZZ2</a:t>
            </a:r>
            <a:r>
              <a:rPr lang="en-US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-RR2= 0.09268</a:t>
            </a:r>
            <a:r>
              <a:rPr lang="en-US" sz="2000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i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2975"/>
    </mc:Choice>
    <mc:Fallback>
      <p:transition spd="slow" advTm="1329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57158" y="6286520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عنوان فرعي 1"/>
          <p:cNvSpPr txBox="1">
            <a:spLocks/>
          </p:cNvSpPr>
          <p:nvPr/>
        </p:nvSpPr>
        <p:spPr>
          <a:xfrm>
            <a:off x="214282" y="3214686"/>
            <a:ext cx="7786742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Eq. 2 .23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236.91/20  = 11.85 psi                    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= 11.12/2       = 5.56 psi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786190"/>
            <a:ext cx="1100145" cy="357190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4214818"/>
            <a:ext cx="1071570" cy="324718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عنوان فرعي 1"/>
          <p:cNvSpPr txBox="1">
            <a:spLocks/>
          </p:cNvSpPr>
          <p:nvPr/>
        </p:nvSpPr>
        <p:spPr>
          <a:xfrm>
            <a:off x="6156176" y="3212976"/>
            <a:ext cx="2987824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K1 =20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K2 = 2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= 236.91 psi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11.12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psi 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005064"/>
            <a:ext cx="1080690" cy="539117"/>
          </a:xfrm>
          <a:prstGeom prst="rect">
            <a:avLst/>
          </a:prstGeom>
          <a:noFill/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1080120" cy="49767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3394"/>
    </mc:Choice>
    <mc:Fallback>
      <p:transition spd="slow" advTm="933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57158" y="6286520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عنوان فرعي 1"/>
          <p:cNvSpPr txBox="1">
            <a:spLocks/>
          </p:cNvSpPr>
          <p:nvPr/>
        </p:nvSpPr>
        <p:spPr>
          <a:xfrm>
            <a:off x="214282" y="3214686"/>
            <a:ext cx="7786742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Eq. 2 .20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/>
              <a:t>236 .91/400,000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en-US" sz="2400" dirty="0" smtClean="0"/>
              <a:t>5 .92 x 10^-</a:t>
            </a:r>
            <a:r>
              <a:rPr lang="en-US" sz="2400" dirty="0" smtClean="0"/>
              <a:t>4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= </a:t>
            </a:r>
            <a:r>
              <a:rPr lang="en-US" sz="2400" dirty="0" smtClean="0"/>
              <a:t>-2 .96 X 10^ -4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7251" y="4920157"/>
            <a:ext cx="314327" cy="462246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481429"/>
            <a:ext cx="318138" cy="467851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3105835"/>
            <a:ext cx="8352928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bottom of layer 1,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14.61 – 236.91   = - 222.3 psi.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573016"/>
            <a:ext cx="564542" cy="504056"/>
          </a:xfrm>
          <a:prstGeom prst="rect">
            <a:avLst/>
          </a:prstGeom>
          <a:noFill/>
        </p:spPr>
      </p:pic>
      <p:sp>
        <p:nvSpPr>
          <p:cNvPr id="37" name="عنوان فرعي 1"/>
          <p:cNvSpPr txBox="1">
            <a:spLocks/>
          </p:cNvSpPr>
          <p:nvPr/>
        </p:nvSpPr>
        <p:spPr>
          <a:xfrm>
            <a:off x="7123678" y="3140968"/>
            <a:ext cx="2053462" cy="12241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236.91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psi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14.61 psi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E1=400000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7692" y="3131555"/>
            <a:ext cx="886673" cy="441461"/>
          </a:xfrm>
          <a:prstGeom prst="rect">
            <a:avLst/>
          </a:prstGeom>
          <a:noFill/>
        </p:spPr>
      </p:pic>
      <p:pic>
        <p:nvPicPr>
          <p:cNvPr id="40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0531" y="3573016"/>
            <a:ext cx="385765" cy="35719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915"/>
    </mc:Choice>
    <mc:Fallback>
      <p:transition spd="slow" advTm="1139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57158" y="6286520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عنوان فرعي 1"/>
          <p:cNvSpPr txBox="1">
            <a:spLocks/>
          </p:cNvSpPr>
          <p:nvPr/>
        </p:nvSpPr>
        <p:spPr>
          <a:xfrm>
            <a:off x="214282" y="3214686"/>
            <a:ext cx="7786742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top of layer 2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= 14.61 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11.85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2.76 psi.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Eq. 2 .20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11.85/20,000 = 5.92 x 10^-4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= -2.96 X 10^-4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714884"/>
            <a:ext cx="285752" cy="420224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714752"/>
            <a:ext cx="500066" cy="428628"/>
          </a:xfrm>
          <a:prstGeom prst="rect">
            <a:avLst/>
          </a:prstGeom>
          <a:noFill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56376" y="3356992"/>
            <a:ext cx="8965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=11.85</a:t>
            </a:r>
            <a:endParaRPr lang="en-GB" sz="2000" dirty="0"/>
          </a:p>
        </p:txBody>
      </p:sp>
      <p:pic>
        <p:nvPicPr>
          <p:cNvPr id="3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3356992"/>
            <a:ext cx="1100145" cy="357190"/>
          </a:xfrm>
          <a:prstGeom prst="rect">
            <a:avLst/>
          </a:prstGeom>
          <a:noFill/>
        </p:spPr>
      </p:pic>
      <p:sp>
        <p:nvSpPr>
          <p:cNvPr id="40" name="عنوان فرعي 1"/>
          <p:cNvSpPr txBox="1">
            <a:spLocks/>
          </p:cNvSpPr>
          <p:nvPr/>
        </p:nvSpPr>
        <p:spPr>
          <a:xfrm>
            <a:off x="7090538" y="3717032"/>
            <a:ext cx="205346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= 14.61 psi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E2 = 20000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79039" y="3701266"/>
            <a:ext cx="385765" cy="357190"/>
          </a:xfrm>
          <a:prstGeom prst="rect">
            <a:avLst/>
          </a:prstGeom>
          <a:noFill/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085184"/>
            <a:ext cx="318138" cy="46785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722"/>
    </mc:Choice>
    <mc:Fallback>
      <p:transition spd="slow" advTm="1007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11.6|26.7|8.1|5.3|9.4|18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11.9|15.4|7.2|15.5|3.5|3.8|3.3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8.7|15|6|26.3|5.9|21.6|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24.7|24.5|2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4|1.9|18.5|14.8|6.4|2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6|1|21.6|0.9|2.7|18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4.8|7.3|1.9|6|8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0.5|2.3|0.5|0.4|0.6|0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337</TotalTime>
  <Words>971</Words>
  <Application>Microsoft Office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موازنة</vt:lpstr>
      <vt:lpstr>Pavement Structural Analysis</vt:lpstr>
      <vt:lpstr>References</vt:lpstr>
      <vt:lpstr>Three-Layer Systems</vt:lpstr>
      <vt:lpstr>Three-Layer Systems</vt:lpstr>
      <vt:lpstr>Three-Layer Systems</vt:lpstr>
      <vt:lpstr>Three-Layer Systems</vt:lpstr>
      <vt:lpstr>Three-Layer Systems</vt:lpstr>
      <vt:lpstr>Three-Layer Systems</vt:lpstr>
      <vt:lpstr>Three-Layer Systems</vt:lpstr>
      <vt:lpstr>Three-Layer Systems</vt:lpstr>
      <vt:lpstr>Three-Layer Systems</vt:lpstr>
      <vt:lpstr>Three-Layer Systems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Pavement Structural Analysis</dc:title>
  <dc:creator>Dr.Rana Amir Yousif</dc:creator>
  <cp:lastModifiedBy>Abeer Jameel</cp:lastModifiedBy>
  <cp:revision>173</cp:revision>
  <dcterms:created xsi:type="dcterms:W3CDTF">2020-03-23T10:57:49Z</dcterms:created>
  <dcterms:modified xsi:type="dcterms:W3CDTF">2020-03-24T00:07:52Z</dcterms:modified>
</cp:coreProperties>
</file>