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8" r:id="rId3"/>
    <p:sldId id="259" r:id="rId4"/>
    <p:sldId id="265" r:id="rId5"/>
    <p:sldId id="269" r:id="rId6"/>
    <p:sldId id="268" r:id="rId7"/>
    <p:sldId id="266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6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E865-C8FC-4E99-83C8-3D8DC4663618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6D74-467D-479D-8CDC-74658A09711C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715D-B9E6-4F39-8443-DDAFC75F2237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0D4D-A614-4E70-BE21-724281EC8F7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A1B6-515C-44AD-B324-B69B7AC4EB2C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17AEE-40B7-4F87-B833-DF1204E4AAF3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88A5-E926-40B1-AD6B-F851F56CA3E4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C42B-DABE-401C-8405-B7D1461352A5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6C96-2368-4BAF-B201-23CE39F88432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0A1E-5135-41D6-98C2-D3A822831CD6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2A87-2A3B-4DAF-B2A9-A582777FDF89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7B31F9-8A9C-49B6-B083-6B2EB29470DF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System, Jones Tables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2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r>
              <a:rPr lang="en-US" sz="22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sz="2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514353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378"/>
    </mc:Choice>
    <mc:Fallback>
      <p:transition spd="slow" advTm="2037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71472" y="3571876"/>
            <a:ext cx="7900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 for ATTENSION</a:t>
            </a:r>
            <a:endParaRPr lang="ar-S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1857356" y="4857760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Dr. 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Yousif   &amp;    Dr.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Abeer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Jameel</a:t>
            </a:r>
            <a:endParaRPr lang="en-US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82"/>
    </mc:Choice>
    <mc:Fallback>
      <p:transition spd="slow" advTm="438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8" name="عنوان فرعي 1"/>
          <p:cNvSpPr>
            <a:spLocks noGrp="1"/>
          </p:cNvSpPr>
          <p:nvPr>
            <p:ph type="subTitle" idx="1"/>
          </p:nvPr>
        </p:nvSpPr>
        <p:spPr>
          <a:xfrm>
            <a:off x="714348" y="3200400"/>
            <a:ext cx="7643866" cy="287180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Nicholas J. Garber and Lester A.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Hoel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.”Traffic and Highway Engineering”, Fourth Edition.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Yoder; E. J. and M. W.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Witczak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“Principles of Pavement Design”, A Wiley-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Interscience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Publication, John Wiley &amp; Sons Inc., U.S.A., 1975.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Yaug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H. Huang, “Pavement Analysis and Design”,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Prentic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Hall Inc.,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“AASHTO Guide for Design of Pavement Structures 1993”, AASHTO, American Association of State Highway and Transportation Officials, U.S.A., 1993.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Oglesby Clarkson H., “Highway Engineering”, John Wiley &amp; Sons Inc., U.S.A., 1975.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1"/>
    </mc:Choice>
    <mc:Fallback>
      <p:transition spd="slow" advTm="114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4288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lvl="0" algn="just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By using Jones' Tables</a:t>
            </a:r>
            <a:endParaRPr kumimoji="0" lang="en-US" sz="2400" b="1" i="1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1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 k1 value</a:t>
            </a: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k2 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714884"/>
            <a:ext cx="2000264" cy="714377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429264"/>
            <a:ext cx="1928826" cy="71438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622"/>
    </mc:Choice>
    <mc:Fallback>
      <p:transition spd="slow" advTm="4662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4288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2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 A value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algn="just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 H value</a:t>
            </a: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4429132"/>
            <a:ext cx="1857388" cy="652464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5214950"/>
            <a:ext cx="1785950" cy="681039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292"/>
    </mc:Choice>
    <mc:Fallback>
      <p:transition spd="slow" advTm="5329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4288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3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 to Table</a:t>
            </a:r>
            <a:r>
              <a:rPr lang="en-US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below  to get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ü"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ZZ1, 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ZZ2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  ZZ1-RR1), and (ZZ2-RR2)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shown below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579"/>
    </mc:Choice>
    <mc:Fallback>
      <p:transition spd="slow" advTm="1957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26693" cy="5985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500034" y="6215082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7" name="سهم للأسفل 6"/>
          <p:cNvSpPr/>
          <p:nvPr/>
        </p:nvSpPr>
        <p:spPr>
          <a:xfrm>
            <a:off x="0" y="214290"/>
            <a:ext cx="1643010" cy="428628"/>
          </a:xfrm>
          <a:prstGeom prst="downArrow">
            <a:avLst>
              <a:gd name="adj1" fmla="val 50000"/>
              <a:gd name="adj2" fmla="val 52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Step 1 (k2)</a:t>
            </a:r>
            <a:endParaRPr lang="en-US" sz="1400" dirty="0"/>
          </a:p>
        </p:txBody>
      </p:sp>
      <p:sp>
        <p:nvSpPr>
          <p:cNvPr id="8" name="سهم للأسفل 7"/>
          <p:cNvSpPr/>
          <p:nvPr/>
        </p:nvSpPr>
        <p:spPr>
          <a:xfrm>
            <a:off x="3929058" y="0"/>
            <a:ext cx="1857388" cy="428628"/>
          </a:xfrm>
          <a:prstGeom prst="downArrow">
            <a:avLst>
              <a:gd name="adj1" fmla="val 50000"/>
              <a:gd name="adj2" fmla="val 52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Step 1 (k1)</a:t>
            </a:r>
            <a:endParaRPr lang="en-US" sz="1400" dirty="0"/>
          </a:p>
        </p:txBody>
      </p:sp>
      <p:sp>
        <p:nvSpPr>
          <p:cNvPr id="9" name="سهم إلى اليمين 8"/>
          <p:cNvSpPr/>
          <p:nvPr/>
        </p:nvSpPr>
        <p:spPr>
          <a:xfrm>
            <a:off x="0" y="214290"/>
            <a:ext cx="42859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Step 2 H</a:t>
            </a:r>
            <a:endParaRPr lang="en-US" sz="1400" dirty="0"/>
          </a:p>
        </p:txBody>
      </p:sp>
      <p:sp>
        <p:nvSpPr>
          <p:cNvPr id="12" name="سهم إلى اليسار 11"/>
          <p:cNvSpPr/>
          <p:nvPr/>
        </p:nvSpPr>
        <p:spPr>
          <a:xfrm rot="19718334">
            <a:off x="1164513" y="102533"/>
            <a:ext cx="857256" cy="6718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 2 </a:t>
            </a:r>
          </a:p>
          <a:p>
            <a:pPr algn="ctr"/>
            <a:r>
              <a:rPr lang="en-US" sz="1400" b="1" dirty="0" smtClean="0"/>
              <a:t>A</a:t>
            </a:r>
            <a:endParaRPr lang="en-US" sz="1400" b="1" dirty="0"/>
          </a:p>
        </p:txBody>
      </p:sp>
      <p:sp>
        <p:nvSpPr>
          <p:cNvPr id="13" name="موجة مزدوجة 12"/>
          <p:cNvSpPr/>
          <p:nvPr/>
        </p:nvSpPr>
        <p:spPr>
          <a:xfrm>
            <a:off x="6357950" y="928670"/>
            <a:ext cx="2500330" cy="1143008"/>
          </a:xfrm>
          <a:prstGeom prst="doubleWav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For example: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If k1=20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k2= 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موجة مزدوجة 13"/>
          <p:cNvSpPr/>
          <p:nvPr/>
        </p:nvSpPr>
        <p:spPr>
          <a:xfrm>
            <a:off x="6357950" y="2357430"/>
            <a:ext cx="2500330" cy="1143008"/>
          </a:xfrm>
          <a:prstGeom prst="doubleWav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For example: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If H=0.25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A= 1.6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رابط كسهم مستقيم 17"/>
          <p:cNvCxnSpPr/>
          <p:nvPr/>
        </p:nvCxnSpPr>
        <p:spPr>
          <a:xfrm rot="10800000" flipV="1">
            <a:off x="5286380" y="285728"/>
            <a:ext cx="642942" cy="214314"/>
          </a:xfrm>
          <a:prstGeom prst="straightConnector1">
            <a:avLst/>
          </a:prstGeom>
          <a:ln w="28575">
            <a:prstDash val="dash"/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flipV="1">
            <a:off x="214282" y="3786190"/>
            <a:ext cx="428628" cy="142876"/>
          </a:xfrm>
          <a:prstGeom prst="straightConnector1">
            <a:avLst/>
          </a:prstGeom>
          <a:ln w="28575">
            <a:prstDash val="dash"/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flipV="1">
            <a:off x="428596" y="3929066"/>
            <a:ext cx="500066" cy="71438"/>
          </a:xfrm>
          <a:prstGeom prst="straightConnector1">
            <a:avLst/>
          </a:prstGeom>
          <a:ln w="19050">
            <a:prstDash val="sysDot"/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 flipV="1">
            <a:off x="142844" y="3429000"/>
            <a:ext cx="357158" cy="214314"/>
          </a:xfrm>
          <a:prstGeom prst="straightConnector1">
            <a:avLst/>
          </a:prstGeom>
          <a:ln w="2222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موجة مزدوجة 33"/>
          <p:cNvSpPr/>
          <p:nvPr/>
        </p:nvSpPr>
        <p:spPr>
          <a:xfrm>
            <a:off x="6357950" y="3786190"/>
            <a:ext cx="2500330" cy="1643074"/>
          </a:xfrm>
          <a:prstGeom prst="doubleWav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Then we can get: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ZZ1=0.85490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ZZ2=0.20115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(ZZ1-RR1)=6.95639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(ZZ2-RR2)=2.55231</a:t>
            </a:r>
          </a:p>
        </p:txBody>
      </p:sp>
      <p:cxnSp>
        <p:nvCxnSpPr>
          <p:cNvPr id="36" name="رابط مستقيم 35"/>
          <p:cNvCxnSpPr/>
          <p:nvPr/>
        </p:nvCxnSpPr>
        <p:spPr>
          <a:xfrm>
            <a:off x="3714744" y="4000504"/>
            <a:ext cx="228601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3005"/>
    </mc:Choice>
    <mc:Fallback>
      <p:transition spd="slow" advTm="2130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4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endParaRPr lang="en-US" sz="3200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shown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 equations.</a:t>
            </a: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786190"/>
            <a:ext cx="428628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636"/>
            <a:ext cx="4021695" cy="3571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06091" y="5047084"/>
            <a:ext cx="36000" cy="2774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2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13176"/>
            <a:ext cx="4286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876"/>
    </mc:Choice>
    <mc:Fallback>
      <p:transition spd="slow" advTm="11987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5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endParaRPr lang="en-US" sz="3200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shown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 equations.</a:t>
            </a: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929066"/>
            <a:ext cx="399572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072074"/>
            <a:ext cx="2305050" cy="2762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046"/>
    </mc:Choice>
    <mc:Fallback>
      <p:transition spd="slow" advTm="6304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785786" y="6072206"/>
            <a:ext cx="4786346" cy="457200"/>
          </a:xfrm>
        </p:spPr>
        <p:txBody>
          <a:bodyPr/>
          <a:lstStyle/>
          <a:p>
            <a:r>
              <a:rPr lang="en-GB" dirty="0" smtClean="0"/>
              <a:t>Yoder; E. J. and M. W. </a:t>
            </a:r>
            <a:r>
              <a:rPr lang="en-GB" dirty="0" err="1" smtClean="0"/>
              <a:t>Witczak</a:t>
            </a:r>
            <a:r>
              <a:rPr lang="en-GB" dirty="0" smtClean="0"/>
              <a:t>, “Principles of Pavement Design”, A Wiley- </a:t>
            </a:r>
            <a:r>
              <a:rPr lang="en-GB" dirty="0" err="1" smtClean="0"/>
              <a:t>Interscience</a:t>
            </a:r>
            <a:r>
              <a:rPr lang="en-GB" dirty="0" smtClean="0"/>
              <a:t> Publication, John Wiley &amp; Sons Inc., U.S.A., 1975.</a:t>
            </a:r>
            <a:endParaRPr lang="en-GB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Three-Layer Systems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7" name="عنوان فرعي 1"/>
          <p:cNvSpPr txBox="1">
            <a:spLocks/>
          </p:cNvSpPr>
          <p:nvPr/>
        </p:nvSpPr>
        <p:spPr>
          <a:xfrm>
            <a:off x="857224" y="3214686"/>
            <a:ext cx="7786742" cy="23574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Steps to Solve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Three-Layer System: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Step 6</a:t>
            </a:r>
            <a:endParaRPr lang="en-US" sz="3200" b="1" baseline="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endParaRPr lang="en-US" sz="3200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b="1" i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shown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 equations.</a:t>
            </a: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3200" b="1" i="1" baseline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929066"/>
            <a:ext cx="4657721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954842"/>
            <a:ext cx="1357322" cy="43504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567"/>
    </mc:Choice>
    <mc:Fallback>
      <p:transition spd="slow" advTm="9856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4|1.1|7.3|42.7|9|6|18.6|14|12.5|13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222</TotalTime>
  <Words>676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موازنة</vt:lpstr>
      <vt:lpstr>Pavement Structural Analysis</vt:lpstr>
      <vt:lpstr>References</vt:lpstr>
      <vt:lpstr>Three-Layer Systems</vt:lpstr>
      <vt:lpstr>Three-Layer Systems</vt:lpstr>
      <vt:lpstr>Three-Layer Systems</vt:lpstr>
      <vt:lpstr>PowerPoint Presentation</vt:lpstr>
      <vt:lpstr>Three-Layer Systems</vt:lpstr>
      <vt:lpstr>Three-Layer Systems</vt:lpstr>
      <vt:lpstr>Three-Layer Systems</vt:lpstr>
      <vt:lpstr>Three-Layer Systems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Abeer Jameel</cp:lastModifiedBy>
  <cp:revision>74</cp:revision>
  <dcterms:created xsi:type="dcterms:W3CDTF">2020-03-23T10:57:49Z</dcterms:created>
  <dcterms:modified xsi:type="dcterms:W3CDTF">2020-03-23T22:52:23Z</dcterms:modified>
</cp:coreProperties>
</file>