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7" r:id="rId4"/>
    <p:sldId id="274" r:id="rId5"/>
    <p:sldId id="258" r:id="rId6"/>
    <p:sldId id="259" r:id="rId7"/>
    <p:sldId id="260" r:id="rId8"/>
    <p:sldId id="261" r:id="rId9"/>
    <p:sldId id="262" r:id="rId10"/>
    <p:sldId id="263" r:id="rId11"/>
    <p:sldId id="264" r:id="rId12"/>
    <p:sldId id="265" r:id="rId13"/>
    <p:sldId id="266" r:id="rId14"/>
    <p:sldId id="272" r:id="rId15"/>
    <p:sldId id="267" r:id="rId16"/>
    <p:sldId id="275" r:id="rId17"/>
    <p:sldId id="268"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25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326" y="2362200"/>
            <a:ext cx="9292652" cy="1470025"/>
          </a:xfrm>
        </p:spPr>
        <p:txBody>
          <a:bodyPr/>
          <a:lstStyle/>
          <a:p>
            <a:r>
              <a:rPr lang="en-US" dirty="0" smtClean="0">
                <a:solidFill>
                  <a:srgbClr val="00B050"/>
                </a:solidFill>
                <a:latin typeface="Algerian" pitchFamily="82" charset="0"/>
              </a:rPr>
              <a:t>Chapter 5</a:t>
            </a:r>
            <a:endParaRPr lang="ar-IQ" dirty="0">
              <a:solidFill>
                <a:srgbClr val="00B050"/>
              </a:solidFill>
              <a:latin typeface="Algerian" pitchFamily="82" charset="0"/>
            </a:endParaRPr>
          </a:p>
        </p:txBody>
      </p:sp>
      <p:sp>
        <p:nvSpPr>
          <p:cNvPr id="3" name="TextBox 2"/>
          <p:cNvSpPr txBox="1"/>
          <p:nvPr/>
        </p:nvSpPr>
        <p:spPr>
          <a:xfrm>
            <a:off x="2438400" y="533400"/>
            <a:ext cx="4267200" cy="1107996"/>
          </a:xfrm>
          <a:prstGeom prst="rect">
            <a:avLst/>
          </a:prstGeom>
          <a:noFill/>
        </p:spPr>
        <p:txBody>
          <a:bodyPr wrap="square" rtlCol="1">
            <a:spAutoFit/>
          </a:bodyPr>
          <a:lstStyle/>
          <a:p>
            <a:r>
              <a:rPr lang="en-US" sz="6600" b="1" dirty="0" smtClean="0">
                <a:solidFill>
                  <a:srgbClr val="00B0F0"/>
                </a:solidFill>
                <a:latin typeface="Freestyle Script" pitchFamily="66" charset="0"/>
                <a:cs typeface="+mj-cs"/>
              </a:rPr>
              <a:t>Operating Systems</a:t>
            </a:r>
            <a:endParaRPr lang="ar-IQ" sz="6600" b="1" dirty="0">
              <a:solidFill>
                <a:srgbClr val="00B0F0"/>
              </a:solidFill>
              <a:latin typeface="Freestyle Script" pitchFamily="66" charset="0"/>
              <a:cs typeface="+mj-cs"/>
            </a:endParaRPr>
          </a:p>
        </p:txBody>
      </p:sp>
      <p:sp>
        <p:nvSpPr>
          <p:cNvPr id="5" name="TextBox 4"/>
          <p:cNvSpPr txBox="1"/>
          <p:nvPr/>
        </p:nvSpPr>
        <p:spPr>
          <a:xfrm>
            <a:off x="609600" y="4648200"/>
            <a:ext cx="7924800" cy="646331"/>
          </a:xfrm>
          <a:prstGeom prst="rect">
            <a:avLst/>
          </a:prstGeom>
          <a:noFill/>
        </p:spPr>
        <p:txBody>
          <a:bodyPr wrap="square" rtlCol="1">
            <a:spAutoFit/>
          </a:bodyPr>
          <a:lstStyle/>
          <a:p>
            <a:pPr algn="ctr"/>
            <a:r>
              <a:rPr lang="en-US" sz="3600" b="1" dirty="0" smtClean="0">
                <a:latin typeface="Lucida Calligraphy" pitchFamily="66" charset="0"/>
              </a:rPr>
              <a:t>By</a:t>
            </a:r>
            <a:r>
              <a:rPr lang="en-US" sz="3600" b="1" smtClean="0">
                <a:latin typeface="Lucida Calligraphy" pitchFamily="66" charset="0"/>
              </a:rPr>
              <a:t>: Lecturer </a:t>
            </a:r>
            <a:r>
              <a:rPr lang="en-US" sz="3600" b="1" dirty="0" err="1" smtClean="0">
                <a:latin typeface="Lucida Calligraphy" pitchFamily="66" charset="0"/>
              </a:rPr>
              <a:t>Raoof</a:t>
            </a:r>
            <a:r>
              <a:rPr lang="en-US" sz="3600" b="1" dirty="0" smtClean="0">
                <a:latin typeface="Lucida Calligraphy" pitchFamily="66" charset="0"/>
              </a:rPr>
              <a:t> </a:t>
            </a:r>
            <a:r>
              <a:rPr lang="en-US" sz="3600" b="1" dirty="0" err="1" smtClean="0">
                <a:latin typeface="Lucida Calligraphy" pitchFamily="66" charset="0"/>
              </a:rPr>
              <a:t>Talal</a:t>
            </a:r>
            <a:endParaRPr lang="ar-IQ" sz="3600" b="1" dirty="0">
              <a:latin typeface="Lucida Calligraphy" pitchFamily="66" charset="0"/>
            </a:endParaRPr>
          </a:p>
        </p:txBody>
      </p:sp>
    </p:spTree>
    <p:extLst>
      <p:ext uri="{BB962C8B-B14F-4D97-AF65-F5344CB8AC3E}">
        <p14:creationId xmlns:p14="http://schemas.microsoft.com/office/powerpoint/2010/main" val="2034752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153400" cy="6124754"/>
          </a:xfrm>
          <a:prstGeom prst="rect">
            <a:avLst/>
          </a:prstGeom>
        </p:spPr>
        <p:txBody>
          <a:bodyPr wrap="square">
            <a:spAutoFit/>
          </a:bodyPr>
          <a:lstStyle/>
          <a:p>
            <a:pPr marL="342900" lvl="0" indent="-342900" algn="just">
              <a:buFont typeface="Arial"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I/O</a:t>
            </a:r>
            <a:r>
              <a:rPr lang="en-US" sz="2800" b="1" dirty="0">
                <a:latin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cs typeface="Times New Roman" panose="02020603050405020304" pitchFamily="18" charset="0"/>
              </a:rPr>
              <a:t>status information: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information includes the list of I/O devices allocated to the process, a list of open files, and so on.</a:t>
            </a:r>
          </a:p>
          <a:p>
            <a:pPr marL="342900" lvl="0" indent="-342900" algn="just">
              <a:buFont typeface="Arial"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Accounting</a:t>
            </a:r>
            <a:r>
              <a:rPr lang="en-US" sz="2800" b="1" dirty="0">
                <a:latin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cs typeface="Times New Roman" panose="02020603050405020304" pitchFamily="18" charset="0"/>
              </a:rPr>
              <a:t>information: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This information includes the amount of CPU and real time used, time limits, account numbers, job or process numbers, and so on.</a:t>
            </a:r>
          </a:p>
          <a:p>
            <a:pPr marL="342900" lvl="0" indent="-342900" algn="just">
              <a:buFont typeface="Arial"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Memory-management information: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information may include such information as the value of the </a:t>
            </a:r>
            <a:r>
              <a:rPr lang="en-US" sz="2800" dirty="0">
                <a:solidFill>
                  <a:schemeClr val="tx2">
                    <a:lumMod val="60000"/>
                    <a:lumOff val="40000"/>
                  </a:schemeClr>
                </a:solidFill>
                <a:latin typeface="Times New Roman" panose="02020603050405020304" pitchFamily="18" charset="0"/>
                <a:cs typeface="Times New Roman" panose="02020603050405020304" pitchFamily="18" charset="0"/>
              </a:rPr>
              <a:t>base and limit registers</a:t>
            </a:r>
            <a:r>
              <a:rPr lang="en-US" sz="2800" dirty="0">
                <a:latin typeface="Times New Roman" panose="02020603050405020304" pitchFamily="18" charset="0"/>
                <a:cs typeface="Times New Roman" panose="02020603050405020304" pitchFamily="18" charset="0"/>
              </a:rPr>
              <a:t>, the page tables, or the segment tables, depending on the memory system used by the operating system.</a:t>
            </a:r>
          </a:p>
          <a:p>
            <a:pPr marL="342900" lvl="0" indent="-342900" algn="just">
              <a:buFont typeface="Arial"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CPU-scheduling information: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This information includes a process priority, pointers to scheduling queues, and any other scheduling parameters. </a:t>
            </a:r>
          </a:p>
        </p:txBody>
      </p:sp>
    </p:spTree>
    <p:extLst>
      <p:ext uri="{BB962C8B-B14F-4D97-AF65-F5344CB8AC3E}">
        <p14:creationId xmlns:p14="http://schemas.microsoft.com/office/powerpoint/2010/main" val="3059687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2362200" y="762000"/>
            <a:ext cx="3886200" cy="5029200"/>
          </a:xfrm>
          <a:prstGeom prst="rect">
            <a:avLst/>
          </a:prstGeom>
          <a:noFill/>
          <a:ln>
            <a:noFill/>
          </a:ln>
        </p:spPr>
      </p:pic>
    </p:spTree>
    <p:extLst>
      <p:ext uri="{BB962C8B-B14F-4D97-AF65-F5344CB8AC3E}">
        <p14:creationId xmlns:p14="http://schemas.microsoft.com/office/powerpoint/2010/main" val="3059687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533400" y="533400"/>
            <a:ext cx="7696200" cy="5791200"/>
          </a:xfrm>
          <a:prstGeom prst="rect">
            <a:avLst/>
          </a:prstGeom>
          <a:noFill/>
          <a:ln>
            <a:noFill/>
          </a:ln>
        </p:spPr>
      </p:pic>
    </p:spTree>
    <p:extLst>
      <p:ext uri="{BB962C8B-B14F-4D97-AF65-F5344CB8AC3E}">
        <p14:creationId xmlns:p14="http://schemas.microsoft.com/office/powerpoint/2010/main" val="3059687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6771" y="1219200"/>
            <a:ext cx="7924800" cy="4401205"/>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5.1.4 </a:t>
            </a:r>
            <a:r>
              <a:rPr lang="en-US" sz="2800" b="1" dirty="0" smtClean="0">
                <a:solidFill>
                  <a:srgbClr val="FF0000"/>
                </a:solidFill>
                <a:latin typeface="Times New Roman" panose="02020603050405020304" pitchFamily="18" charset="0"/>
                <a:cs typeface="Times New Roman" panose="02020603050405020304" pitchFamily="18" charset="0"/>
              </a:rPr>
              <a:t>Threads</a:t>
            </a:r>
          </a:p>
          <a:p>
            <a:pPr algn="just"/>
            <a:endParaRPr lang="en-US" sz="2800" dirty="0">
              <a:solidFill>
                <a:srgbClr val="FF0000"/>
              </a:solidFill>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 process is a program that performs a single </a:t>
            </a:r>
            <a:r>
              <a:rPr lang="en-US" sz="2800" b="1" dirty="0">
                <a:solidFill>
                  <a:srgbClr val="00B050"/>
                </a:solidFill>
                <a:latin typeface="Times New Roman" panose="02020603050405020304" pitchFamily="18" charset="0"/>
                <a:cs typeface="Times New Roman" panose="02020603050405020304" pitchFamily="18" charset="0"/>
              </a:rPr>
              <a:t>thread</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of execution. For example, when a process is running a word-processor program, a single thread of instructions is being executed. This single thread of control allows the process to perform only one task at one time. The user cannot simultaneously type in characters and run the spell checker within the same process.</a:t>
            </a:r>
          </a:p>
        </p:txBody>
      </p:sp>
    </p:spTree>
    <p:extLst>
      <p:ext uri="{BB962C8B-B14F-4D97-AF65-F5344CB8AC3E}">
        <p14:creationId xmlns:p14="http://schemas.microsoft.com/office/powerpoint/2010/main" val="3059687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71879"/>
            <a:ext cx="7924800" cy="6124754"/>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5.2 Process </a:t>
            </a:r>
            <a:r>
              <a:rPr lang="en-US" sz="2800" b="1" dirty="0" smtClean="0">
                <a:solidFill>
                  <a:srgbClr val="FF0000"/>
                </a:solidFill>
                <a:latin typeface="Times New Roman" panose="02020603050405020304" pitchFamily="18" charset="0"/>
                <a:cs typeface="Times New Roman" panose="02020603050405020304" pitchFamily="18" charset="0"/>
              </a:rPr>
              <a:t>Scheduling</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The objective of </a:t>
            </a:r>
            <a:r>
              <a:rPr lang="en-US" sz="2800" dirty="0">
                <a:solidFill>
                  <a:srgbClr val="00B050"/>
                </a:solidFill>
                <a:latin typeface="Times New Roman" panose="02020603050405020304" pitchFamily="18" charset="0"/>
                <a:cs typeface="Times New Roman" panose="02020603050405020304" pitchFamily="18" charset="0"/>
              </a:rPr>
              <a:t>multiprogramming</a:t>
            </a:r>
            <a:r>
              <a:rPr lang="en-US" sz="2800" dirty="0">
                <a:latin typeface="Times New Roman" panose="02020603050405020304" pitchFamily="18" charset="0"/>
                <a:cs typeface="Times New Roman" panose="02020603050405020304" pitchFamily="18" charset="0"/>
              </a:rPr>
              <a:t> is to have some process running at all times, to maximize CPU utilization. The objective of time sharing is to switch the CPU among processes so frequently that users can interact with each program while it is running. To meet these objectives, the process scheduler selects an available process (possibly from a set of several available processes) for program execution on the CPU</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For a single-processor system, there will never be more than one running process. If there are more processes, the rest will have to wait until the CPU is free and can be rescheduled.</a:t>
            </a:r>
          </a:p>
        </p:txBody>
      </p:sp>
    </p:spTree>
    <p:extLst>
      <p:ext uri="{BB962C8B-B14F-4D97-AF65-F5344CB8AC3E}">
        <p14:creationId xmlns:p14="http://schemas.microsoft.com/office/powerpoint/2010/main" val="2510359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2920" y="914400"/>
            <a:ext cx="8077200" cy="3970318"/>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5.2.1 Scheduling </a:t>
            </a:r>
            <a:r>
              <a:rPr lang="en-US" sz="2800" b="1" dirty="0" smtClean="0">
                <a:solidFill>
                  <a:srgbClr val="FF0000"/>
                </a:solidFill>
                <a:latin typeface="Times New Roman" panose="02020603050405020304" pitchFamily="18" charset="0"/>
                <a:cs typeface="Times New Roman" panose="02020603050405020304" pitchFamily="18" charset="0"/>
              </a:rPr>
              <a:t>Queues</a:t>
            </a:r>
          </a:p>
          <a:p>
            <a:pPr algn="just"/>
            <a:endParaRPr lang="en-US" sz="2800" dirty="0">
              <a:latin typeface="Times New Roman" panose="02020603050405020304" pitchFamily="18" charset="0"/>
              <a:cs typeface="Times New Roman" panose="02020603050405020304" pitchFamily="18" charset="0"/>
            </a:endParaRPr>
          </a:p>
          <a:p>
            <a:pPr marL="342900" indent="-342900" algn="just">
              <a:buFont typeface="Arial" pitchFamily="34" charset="0"/>
              <a:buChar char="•"/>
            </a:pPr>
            <a:r>
              <a:rPr lang="en-US" sz="2800" dirty="0">
                <a:latin typeface="Times New Roman" panose="02020603050405020304" pitchFamily="18" charset="0"/>
                <a:cs typeface="Times New Roman" panose="02020603050405020304" pitchFamily="18" charset="0"/>
              </a:rPr>
              <a:t>As processes enter the system, they are put into a </a:t>
            </a:r>
            <a:r>
              <a:rPr lang="en-US" sz="2800" b="1" dirty="0">
                <a:solidFill>
                  <a:srgbClr val="00B050"/>
                </a:solidFill>
                <a:latin typeface="Times New Roman" panose="02020603050405020304" pitchFamily="18" charset="0"/>
                <a:cs typeface="Times New Roman" panose="02020603050405020304" pitchFamily="18" charset="0"/>
              </a:rPr>
              <a:t>job</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queue</a:t>
            </a:r>
            <a:r>
              <a:rPr lang="en-US" sz="2800" dirty="0">
                <a:latin typeface="Times New Roman" panose="02020603050405020304" pitchFamily="18" charset="0"/>
                <a:cs typeface="Times New Roman" panose="02020603050405020304" pitchFamily="18" charset="0"/>
              </a:rPr>
              <a:t>, which consists of all processes in the system. </a:t>
            </a:r>
            <a:endParaRPr lang="en-US" sz="2800" dirty="0" smtClean="0">
              <a:latin typeface="Times New Roman" panose="02020603050405020304" pitchFamily="18" charset="0"/>
              <a:cs typeface="Times New Roman" panose="02020603050405020304" pitchFamily="18" charset="0"/>
            </a:endParaRPr>
          </a:p>
          <a:p>
            <a:pPr marL="342900" indent="-342900" algn="just">
              <a:buFont typeface="Arial" pitchFamily="34" charset="0"/>
              <a:buChar char="•"/>
            </a:pP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processes that are residing in main memory and are ready and waiting to execute are kept on a list called the </a:t>
            </a:r>
            <a:r>
              <a:rPr lang="en-US" sz="2800" b="1" dirty="0">
                <a:solidFill>
                  <a:srgbClr val="00B050"/>
                </a:solidFill>
                <a:latin typeface="Times New Roman" panose="02020603050405020304" pitchFamily="18" charset="0"/>
                <a:cs typeface="Times New Roman" panose="02020603050405020304" pitchFamily="18" charset="0"/>
              </a:rPr>
              <a:t>ready</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queue</a:t>
            </a:r>
            <a:r>
              <a:rPr lang="en-US" sz="2800" dirty="0">
                <a:latin typeface="Times New Roman" panose="02020603050405020304" pitchFamily="18" charset="0"/>
                <a:cs typeface="Times New Roman" panose="02020603050405020304" pitchFamily="18" charset="0"/>
              </a:rPr>
              <a:t>. The system also includes other queues</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9687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447800"/>
            <a:ext cx="8077200" cy="3539430"/>
          </a:xfrm>
          <a:prstGeom prst="rect">
            <a:avLst/>
          </a:prstGeom>
        </p:spPr>
        <p:txBody>
          <a:bodyPr wrap="square">
            <a:spAutoFit/>
          </a:bodyPr>
          <a:lstStyle/>
          <a:p>
            <a:pPr marL="342900" indent="-342900" algn="just">
              <a:buFont typeface="Arial" pitchFamily="34" charset="0"/>
              <a:buChar char="•"/>
            </a:pPr>
            <a:r>
              <a:rPr lang="en-US" sz="2800" dirty="0" smtClean="0">
                <a:latin typeface="Times New Roman" panose="02020603050405020304" pitchFamily="18" charset="0"/>
                <a:cs typeface="Times New Roman" panose="02020603050405020304" pitchFamily="18" charset="0"/>
              </a:rPr>
              <a:t>Suppose </a:t>
            </a:r>
            <a:r>
              <a:rPr lang="en-US" sz="2800" dirty="0">
                <a:latin typeface="Times New Roman" panose="02020603050405020304" pitchFamily="18" charset="0"/>
                <a:cs typeface="Times New Roman" panose="02020603050405020304" pitchFamily="18" charset="0"/>
              </a:rPr>
              <a:t>the process makes an I/O request to a shared device, such as a disk. Since there are many processes in the system, the disk may be busy with the I/O request of some other process. The process therefore may have to wait for the disk. The list of processes waiting for a particular I/O device is called a </a:t>
            </a:r>
            <a:r>
              <a:rPr lang="en-US" sz="2800" b="1" dirty="0">
                <a:solidFill>
                  <a:srgbClr val="00B050"/>
                </a:solidFill>
                <a:latin typeface="Times New Roman" panose="02020603050405020304" pitchFamily="18" charset="0"/>
                <a:cs typeface="Times New Roman" panose="02020603050405020304" pitchFamily="18" charset="0"/>
              </a:rPr>
              <a:t>device queue</a:t>
            </a:r>
            <a:r>
              <a:rPr lang="en-US" sz="2800" dirty="0">
                <a:latin typeface="Times New Roman" panose="02020603050405020304" pitchFamily="18" charset="0"/>
                <a:cs typeface="Times New Roman" panose="02020603050405020304" pitchFamily="18" charset="0"/>
              </a:rPr>
              <a:t>. Each device has its own device queue (Figure 5.5).</a:t>
            </a:r>
          </a:p>
        </p:txBody>
      </p:sp>
    </p:spTree>
    <p:extLst>
      <p:ext uri="{BB962C8B-B14F-4D97-AF65-F5344CB8AC3E}">
        <p14:creationId xmlns:p14="http://schemas.microsoft.com/office/powerpoint/2010/main" val="4229477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533400" y="457200"/>
            <a:ext cx="8001000" cy="5715000"/>
          </a:xfrm>
          <a:prstGeom prst="rect">
            <a:avLst/>
          </a:prstGeom>
          <a:noFill/>
          <a:ln>
            <a:noFill/>
          </a:ln>
        </p:spPr>
      </p:pic>
    </p:spTree>
    <p:extLst>
      <p:ext uri="{BB962C8B-B14F-4D97-AF65-F5344CB8AC3E}">
        <p14:creationId xmlns:p14="http://schemas.microsoft.com/office/powerpoint/2010/main" val="3059687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02359"/>
            <a:ext cx="7620000" cy="6555641"/>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A new process is initially put in the ready queue. It waits there until it is selected for execution, or is </a:t>
            </a:r>
            <a:r>
              <a:rPr lang="en-US" sz="2800" b="1" dirty="0">
                <a:solidFill>
                  <a:srgbClr val="00B050"/>
                </a:solidFill>
                <a:latin typeface="Times New Roman" panose="02020603050405020304" pitchFamily="18" charset="0"/>
                <a:cs typeface="Times New Roman" panose="02020603050405020304" pitchFamily="18" charset="0"/>
              </a:rPr>
              <a:t>dispatched</a:t>
            </a:r>
            <a:r>
              <a:rPr lang="en-US" sz="2800" dirty="0">
                <a:latin typeface="Times New Roman" panose="02020603050405020304" pitchFamily="18" charset="0"/>
                <a:cs typeface="Times New Roman" panose="02020603050405020304" pitchFamily="18" charset="0"/>
              </a:rPr>
              <a:t>. Once the process is allocated the CPU and is executing, one of several events could occur</a:t>
            </a:r>
            <a:r>
              <a:rPr lang="en-US" sz="2800" dirty="0" smtClean="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a:p>
            <a:pPr marL="342900" lvl="0" indent="-342900" algn="just">
              <a:buFont typeface="Arial" pitchFamily="34" charset="0"/>
              <a:buChar char="•"/>
            </a:pPr>
            <a:r>
              <a:rPr lang="en-US" sz="2800" dirty="0">
                <a:latin typeface="Times New Roman" panose="02020603050405020304" pitchFamily="18" charset="0"/>
                <a:cs typeface="Times New Roman" panose="02020603050405020304" pitchFamily="18" charset="0"/>
              </a:rPr>
              <a:t>The process could issue an I/O request and then be placed in an I/O queue.</a:t>
            </a:r>
          </a:p>
          <a:p>
            <a:pPr marL="342900" lvl="0" indent="-342900" algn="just">
              <a:buFont typeface="Arial" pitchFamily="34" charset="0"/>
              <a:buChar char="•"/>
            </a:pPr>
            <a:r>
              <a:rPr lang="en-US" sz="2800" dirty="0">
                <a:latin typeface="Times New Roman" panose="02020603050405020304" pitchFamily="18" charset="0"/>
                <a:cs typeface="Times New Roman" panose="02020603050405020304" pitchFamily="18" charset="0"/>
              </a:rPr>
              <a:t>The process could create a new sub-process and wait for the sub-process's termination.</a:t>
            </a:r>
          </a:p>
          <a:p>
            <a:pPr marL="342900" lvl="0" indent="-342900" algn="just">
              <a:buFont typeface="Arial" pitchFamily="34" charset="0"/>
              <a:buChar char="•"/>
            </a:pPr>
            <a:r>
              <a:rPr lang="en-US" sz="2800" dirty="0">
                <a:latin typeface="Times New Roman" panose="02020603050405020304" pitchFamily="18" charset="0"/>
                <a:cs typeface="Times New Roman" panose="02020603050405020304" pitchFamily="18" charset="0"/>
              </a:rPr>
              <a:t>The process could be removed from the CPU, as a result of an interrupt, and be put back in the ready queue</a:t>
            </a:r>
            <a:r>
              <a:rPr lang="en-US" sz="2800" dirty="0" smtClean="0">
                <a:latin typeface="Times New Roman" panose="02020603050405020304" pitchFamily="18" charset="0"/>
                <a:cs typeface="Times New Roman" panose="02020603050405020304" pitchFamily="18" charset="0"/>
              </a:rPr>
              <a:t>.</a:t>
            </a:r>
            <a:endParaRPr lang="ar-IQ" sz="2800" dirty="0" smtClean="0">
              <a:latin typeface="Times New Roman" panose="02020603050405020304" pitchFamily="18" charset="0"/>
              <a:cs typeface="Times New Roman" panose="02020603050405020304" pitchFamily="18" charset="0"/>
            </a:endParaRPr>
          </a:p>
          <a:p>
            <a:pPr marL="342900" lvl="0" indent="-342900" algn="just">
              <a:buFont typeface="Arial" pitchFamily="34" charset="0"/>
              <a:buChar char="•"/>
            </a:pPr>
            <a:r>
              <a:rPr lang="en-US" sz="2800" b="1" dirty="0" smtClean="0">
                <a:solidFill>
                  <a:srgbClr val="FF0000"/>
                </a:solidFill>
                <a:latin typeface="Times New Roman" panose="02020603050405020304" pitchFamily="18" charset="0"/>
                <a:cs typeface="Times New Roman" panose="02020603050405020304" pitchFamily="18" charset="0"/>
              </a:rPr>
              <a:t>Running process </a:t>
            </a:r>
            <a:r>
              <a:rPr lang="ar-IQ" sz="2800" b="1" dirty="0" smtClean="0">
                <a:solidFill>
                  <a:srgbClr val="FF0000"/>
                </a:solidFill>
                <a:latin typeface="Times New Roman" panose="02020603050405020304" pitchFamily="18" charset="0"/>
                <a:cs typeface="Times New Roman" panose="02020603050405020304" pitchFamily="18" charset="0"/>
              </a:rPr>
              <a:t>لاحظ الشكل 5-2 في حالة ال</a:t>
            </a:r>
            <a:r>
              <a:rPr lang="en-US" sz="2800" b="1" dirty="0" smtClean="0">
                <a:solidFill>
                  <a:srgbClr val="FF0000"/>
                </a:solidFill>
                <a:latin typeface="Times New Roman" panose="02020603050405020304" pitchFamily="18" charset="0"/>
                <a:cs typeface="Times New Roman" panose="02020603050405020304" pitchFamily="18" charset="0"/>
              </a:rPr>
              <a:t>  </a:t>
            </a:r>
            <a:endParaRPr lang="ar-IQ" sz="2800" b="1" dirty="0" smtClean="0">
              <a:solidFill>
                <a:srgbClr val="FF0000"/>
              </a:solidFill>
              <a:latin typeface="Times New Roman" panose="02020603050405020304" pitchFamily="18" charset="0"/>
              <a:cs typeface="Times New Roman" panose="02020603050405020304" pitchFamily="18" charset="0"/>
            </a:endParaRPr>
          </a:p>
          <a:p>
            <a:pPr marL="342900" lvl="0" indent="-342900" algn="just">
              <a:buFont typeface="Arial" pitchFamily="34" charset="0"/>
              <a:buChar char="•"/>
            </a:pPr>
            <a:r>
              <a:rPr lang="ar-IQ" sz="2800" b="1" dirty="0" smtClean="0">
                <a:solidFill>
                  <a:srgbClr val="FF0000"/>
                </a:solidFill>
                <a:latin typeface="Times New Roman" panose="02020603050405020304" pitchFamily="18" charset="0"/>
                <a:cs typeface="Times New Roman" panose="02020603050405020304" pitchFamily="18" charset="0"/>
              </a:rPr>
              <a:t>تلاحظ انه هذه الحالة ممكن ان تنتقل لثلاث حالات الموضوحة اعلاه</a:t>
            </a:r>
            <a:endParaRPr lang="ar-IQ"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259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2400"/>
            <a:ext cx="8077200" cy="6494085"/>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5.1 Process Concept</a:t>
            </a:r>
          </a:p>
          <a:p>
            <a:pPr algn="just"/>
            <a:r>
              <a:rPr lang="en-US" sz="2400" dirty="0">
                <a:latin typeface="Times New Roman" panose="02020603050405020304" pitchFamily="18" charset="0"/>
                <a:cs typeface="Times New Roman" panose="02020603050405020304" pitchFamily="18" charset="0"/>
              </a:rPr>
              <a:t> </a:t>
            </a:r>
          </a:p>
          <a:p>
            <a:pPr algn="just"/>
            <a:r>
              <a:rPr lang="en-US" sz="2800" dirty="0">
                <a:latin typeface="Times New Roman" panose="02020603050405020304" pitchFamily="18" charset="0"/>
                <a:cs typeface="Times New Roman" panose="02020603050405020304" pitchFamily="18" charset="0"/>
              </a:rPr>
              <a:t>A question that arises in discussing operating systems involves what to call all the CPU activities. A batch system executes jobs, whereas a time-shared system has user programs, or tasks. Even on a single-user system such as Microsoft Windows, a user may be able to run several programs at one time: a word processor, a web browser, and an e-mail package. Even if the user can execute only one program at a time, the operating system may need to support its own internal programmed activities, such as memory management. In many respects, all these activities are similar, so we call all of them </a:t>
            </a:r>
            <a:r>
              <a:rPr lang="en-US" sz="2800" dirty="0">
                <a:solidFill>
                  <a:srgbClr val="00B050"/>
                </a:solidFill>
                <a:latin typeface="Times New Roman" panose="02020603050405020304" pitchFamily="18" charset="0"/>
                <a:cs typeface="Times New Roman" panose="02020603050405020304" pitchFamily="18" charset="0"/>
              </a:rPr>
              <a:t>processes</a:t>
            </a:r>
            <a:r>
              <a:rPr lang="en-US" sz="2800" dirty="0">
                <a:latin typeface="Times New Roman" panose="02020603050405020304" pitchFamily="18" charset="0"/>
                <a:cs typeface="Times New Roman" panose="02020603050405020304" pitchFamily="18" charset="0"/>
              </a:rPr>
              <a:t>. The terms </a:t>
            </a:r>
            <a:r>
              <a:rPr lang="en-US" sz="2800" dirty="0">
                <a:solidFill>
                  <a:srgbClr val="00B050"/>
                </a:solidFill>
                <a:latin typeface="Times New Roman" panose="02020603050405020304" pitchFamily="18" charset="0"/>
                <a:cs typeface="Times New Roman" panose="02020603050405020304" pitchFamily="18" charset="0"/>
              </a:rPr>
              <a:t>job</a:t>
            </a:r>
            <a:r>
              <a:rPr lang="en-US" sz="2800" dirty="0">
                <a:latin typeface="Times New Roman" panose="02020603050405020304" pitchFamily="18" charset="0"/>
                <a:cs typeface="Times New Roman" panose="02020603050405020304" pitchFamily="18" charset="0"/>
              </a:rPr>
              <a:t> and </a:t>
            </a:r>
            <a:r>
              <a:rPr lang="en-US" sz="2800" dirty="0">
                <a:solidFill>
                  <a:srgbClr val="00B050"/>
                </a:solidFill>
                <a:latin typeface="Times New Roman" panose="02020603050405020304" pitchFamily="18" charset="0"/>
                <a:cs typeface="Times New Roman" panose="02020603050405020304" pitchFamily="18" charset="0"/>
              </a:rPr>
              <a:t>process</a:t>
            </a:r>
            <a:r>
              <a:rPr lang="en-US" sz="2800" dirty="0">
                <a:latin typeface="Times New Roman" panose="02020603050405020304" pitchFamily="18" charset="0"/>
                <a:cs typeface="Times New Roman" panose="02020603050405020304" pitchFamily="18" charset="0"/>
              </a:rPr>
              <a:t> are used almost interchangeably in this text.</a:t>
            </a:r>
          </a:p>
        </p:txBody>
      </p:sp>
    </p:spTree>
    <p:extLst>
      <p:ext uri="{BB962C8B-B14F-4D97-AF65-F5344CB8AC3E}">
        <p14:creationId xmlns:p14="http://schemas.microsoft.com/office/powerpoint/2010/main" val="1638363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8001000" cy="4401205"/>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5.1.1 The Process</a:t>
            </a:r>
          </a:p>
          <a:p>
            <a:pPr algn="just"/>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Informally, as mentioned earlier, a process is a </a:t>
            </a:r>
            <a:r>
              <a:rPr lang="en-US" sz="2800" b="1" dirty="0">
                <a:solidFill>
                  <a:srgbClr val="00B050"/>
                </a:solidFill>
                <a:latin typeface="Times New Roman" panose="02020603050405020304" pitchFamily="18" charset="0"/>
                <a:cs typeface="Times New Roman" panose="02020603050405020304" pitchFamily="18" charset="0"/>
              </a:rPr>
              <a:t>program</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in</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execution</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process is more than the program code, which is sometimes known as the </a:t>
            </a:r>
            <a:r>
              <a:rPr lang="en-US" sz="2800" b="1" dirty="0">
                <a:solidFill>
                  <a:srgbClr val="00B050"/>
                </a:solidFill>
                <a:latin typeface="Times New Roman" panose="02020603050405020304" pitchFamily="18" charset="0"/>
                <a:cs typeface="Times New Roman" panose="02020603050405020304" pitchFamily="18" charset="0"/>
              </a:rPr>
              <a:t>text</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section</a:t>
            </a:r>
            <a:r>
              <a:rPr lang="en-US" sz="2800" dirty="0" smtClean="0">
                <a:latin typeface="Times New Roman" panose="02020603050405020304" pitchFamily="18" charset="0"/>
                <a:cs typeface="Times New Roman" panose="02020603050405020304" pitchFamily="18" charset="0"/>
              </a:rPr>
              <a:t>.</a:t>
            </a:r>
          </a:p>
          <a:p>
            <a:pPr marL="457200" indent="-457200" algn="jus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It also includes the current activity, as represented by the value of the </a:t>
            </a:r>
            <a:r>
              <a:rPr lang="en-US" sz="2800" b="1" dirty="0">
                <a:solidFill>
                  <a:srgbClr val="00B050"/>
                </a:solidFill>
                <a:latin typeface="Times New Roman" panose="02020603050405020304" pitchFamily="18" charset="0"/>
                <a:cs typeface="Times New Roman" panose="02020603050405020304" pitchFamily="18" charset="0"/>
              </a:rPr>
              <a:t>program</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counter</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the contents of the </a:t>
            </a:r>
            <a:r>
              <a:rPr lang="en-US" sz="2800" b="1" dirty="0">
                <a:solidFill>
                  <a:srgbClr val="00B050"/>
                </a:solidFill>
                <a:latin typeface="Times New Roman" panose="02020603050405020304" pitchFamily="18" charset="0"/>
                <a:cs typeface="Times New Roman" panose="02020603050405020304" pitchFamily="18" charset="0"/>
              </a:rPr>
              <a:t>processor's</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registers</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9103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19200"/>
            <a:ext cx="8001000" cy="3970318"/>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 </a:t>
            </a:r>
          </a:p>
          <a:p>
            <a:pPr marL="457200" indent="-457200" algn="jus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process generally also includes the process </a:t>
            </a:r>
            <a:r>
              <a:rPr lang="en-US" sz="2800" b="1" dirty="0">
                <a:solidFill>
                  <a:srgbClr val="00B050"/>
                </a:solidFill>
                <a:latin typeface="Times New Roman" panose="02020603050405020304" pitchFamily="18" charset="0"/>
                <a:cs typeface="Times New Roman" panose="02020603050405020304" pitchFamily="18" charset="0"/>
              </a:rPr>
              <a:t>stack</a:t>
            </a:r>
            <a:r>
              <a:rPr lang="en-US" sz="2800" dirty="0">
                <a:latin typeface="Times New Roman" panose="02020603050405020304" pitchFamily="18" charset="0"/>
                <a:cs typeface="Times New Roman" panose="02020603050405020304" pitchFamily="18" charset="0"/>
              </a:rPr>
              <a:t>, which contains temporary data</a:t>
            </a:r>
            <a:r>
              <a:rPr lang="en-US" sz="2800" dirty="0" smtClean="0">
                <a:latin typeface="Times New Roman" panose="02020603050405020304" pitchFamily="18" charset="0"/>
                <a:cs typeface="Times New Roman" panose="02020603050405020304" pitchFamily="18" charset="0"/>
              </a:rPr>
              <a:t>,</a:t>
            </a:r>
          </a:p>
          <a:p>
            <a:pPr marL="457200" indent="-457200" algn="jus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a </a:t>
            </a:r>
            <a:r>
              <a:rPr lang="en-US" sz="2800" b="1" dirty="0">
                <a:solidFill>
                  <a:srgbClr val="00B050"/>
                </a:solidFill>
                <a:latin typeface="Times New Roman" panose="02020603050405020304" pitchFamily="18" charset="0"/>
                <a:cs typeface="Times New Roman" panose="02020603050405020304" pitchFamily="18" charset="0"/>
              </a:rPr>
              <a:t>data</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section</a:t>
            </a:r>
            <a:r>
              <a:rPr lang="en-US" sz="2800" dirty="0">
                <a:latin typeface="Times New Roman" panose="02020603050405020304" pitchFamily="18" charset="0"/>
                <a:cs typeface="Times New Roman" panose="02020603050405020304" pitchFamily="18" charset="0"/>
              </a:rPr>
              <a:t>, which contains global variables. </a:t>
            </a:r>
            <a:endParaRPr lang="en-US" sz="2800" dirty="0" smtClean="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process may also include a </a:t>
            </a:r>
            <a:r>
              <a:rPr lang="en-US" sz="2800" b="1" dirty="0">
                <a:solidFill>
                  <a:srgbClr val="00B050"/>
                </a:solidFill>
                <a:latin typeface="Times New Roman" panose="02020603050405020304" pitchFamily="18" charset="0"/>
                <a:cs typeface="Times New Roman" panose="02020603050405020304" pitchFamily="18" charset="0"/>
              </a:rPr>
              <a:t>heap</a:t>
            </a:r>
            <a:r>
              <a:rPr lang="en-US" sz="2800" dirty="0">
                <a:latin typeface="Times New Roman" panose="02020603050405020304" pitchFamily="18" charset="0"/>
                <a:cs typeface="Times New Roman" panose="02020603050405020304" pitchFamily="18" charset="0"/>
              </a:rPr>
              <a:t>, which is memory that is dynamically allocated during process run time. The structure of a process in memory is shown in Figure 5.1.</a:t>
            </a:r>
          </a:p>
        </p:txBody>
      </p:sp>
    </p:spTree>
    <p:extLst>
      <p:ext uri="{BB962C8B-B14F-4D97-AF65-F5344CB8AC3E}">
        <p14:creationId xmlns:p14="http://schemas.microsoft.com/office/powerpoint/2010/main" val="3776463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19200"/>
            <a:ext cx="7696200" cy="3970318"/>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We emphasize that a program by itself is not a process; a program is a </a:t>
            </a:r>
            <a:r>
              <a:rPr lang="en-US" sz="2800" b="1" dirty="0">
                <a:solidFill>
                  <a:srgbClr val="00B050"/>
                </a:solidFill>
                <a:latin typeface="Times New Roman" panose="02020603050405020304" pitchFamily="18" charset="0"/>
                <a:cs typeface="Times New Roman" panose="02020603050405020304" pitchFamily="18" charset="0"/>
              </a:rPr>
              <a:t>passive</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entity</a:t>
            </a:r>
            <a:r>
              <a:rPr lang="en-US" sz="2800" dirty="0">
                <a:latin typeface="Times New Roman" panose="02020603050405020304" pitchFamily="18" charset="0"/>
                <a:cs typeface="Times New Roman" panose="02020603050405020304" pitchFamily="18" charset="0"/>
              </a:rPr>
              <a:t>, such as a file containing a list of instructions stored on disk (often called an </a:t>
            </a:r>
            <a:r>
              <a:rPr lang="en-US" sz="2800" b="1" dirty="0">
                <a:solidFill>
                  <a:srgbClr val="00B050"/>
                </a:solidFill>
                <a:latin typeface="Times New Roman" panose="02020603050405020304" pitchFamily="18" charset="0"/>
                <a:cs typeface="Times New Roman" panose="02020603050405020304" pitchFamily="18" charset="0"/>
              </a:rPr>
              <a:t>executable</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file</a:t>
            </a:r>
            <a:r>
              <a:rPr lang="en-US" sz="2800" dirty="0">
                <a:latin typeface="Times New Roman" panose="02020603050405020304" pitchFamily="18" charset="0"/>
                <a:cs typeface="Times New Roman" panose="02020603050405020304" pitchFamily="18" charset="0"/>
              </a:rPr>
              <a:t>), whereas a process is an </a:t>
            </a:r>
            <a:r>
              <a:rPr lang="en-US" sz="2800" b="1" dirty="0">
                <a:solidFill>
                  <a:srgbClr val="00B050"/>
                </a:solidFill>
                <a:latin typeface="Times New Roman" panose="02020603050405020304" pitchFamily="18" charset="0"/>
                <a:cs typeface="Times New Roman" panose="02020603050405020304" pitchFamily="18" charset="0"/>
              </a:rPr>
              <a:t>active</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entity</a:t>
            </a:r>
            <a:r>
              <a:rPr lang="en-US" sz="2800" dirty="0">
                <a:latin typeface="Times New Roman" panose="02020603050405020304" pitchFamily="18" charset="0"/>
                <a:cs typeface="Times New Roman" panose="02020603050405020304" pitchFamily="18" charset="0"/>
              </a:rPr>
              <a:t>, with a program counter specifying the next instruction to execute and a set of associated resources</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a:solidFill>
                  <a:srgbClr val="FF0000"/>
                </a:solidFill>
                <a:latin typeface="Times New Roman" panose="02020603050405020304" pitchFamily="18" charset="0"/>
                <a:cs typeface="Times New Roman" panose="02020603050405020304" pitchFamily="18" charset="0"/>
              </a:rPr>
              <a:t>A program becomes a process when an executable file is loaded into memory.</a:t>
            </a:r>
          </a:p>
        </p:txBody>
      </p:sp>
    </p:spTree>
    <p:extLst>
      <p:ext uri="{BB962C8B-B14F-4D97-AF65-F5344CB8AC3E}">
        <p14:creationId xmlns:p14="http://schemas.microsoft.com/office/powerpoint/2010/main" val="3059687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905000" y="685800"/>
            <a:ext cx="4648200" cy="5257800"/>
          </a:xfrm>
          <a:prstGeom prst="rect">
            <a:avLst/>
          </a:prstGeom>
          <a:noFill/>
          <a:ln>
            <a:noFill/>
          </a:ln>
        </p:spPr>
      </p:pic>
    </p:spTree>
    <p:extLst>
      <p:ext uri="{BB962C8B-B14F-4D97-AF65-F5344CB8AC3E}">
        <p14:creationId xmlns:p14="http://schemas.microsoft.com/office/powerpoint/2010/main" val="3059687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35280"/>
            <a:ext cx="8001000" cy="6124754"/>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5.1.2 Process </a:t>
            </a:r>
            <a:r>
              <a:rPr lang="en-US" sz="2800" b="1" dirty="0" smtClean="0">
                <a:solidFill>
                  <a:srgbClr val="FF0000"/>
                </a:solidFill>
                <a:latin typeface="Times New Roman" panose="02020603050405020304" pitchFamily="18" charset="0"/>
                <a:cs typeface="Times New Roman" panose="02020603050405020304" pitchFamily="18" charset="0"/>
              </a:rPr>
              <a:t>State</a:t>
            </a:r>
            <a:r>
              <a:rPr lang="ar-IQ" sz="2800" b="1" dirty="0" smtClean="0">
                <a:solidFill>
                  <a:srgbClr val="FF0000"/>
                </a:solidFill>
                <a:latin typeface="Times New Roman" panose="02020603050405020304" pitchFamily="18" charset="0"/>
                <a:cs typeface="Times New Roman" panose="02020603050405020304" pitchFamily="18" charset="0"/>
              </a:rPr>
              <a:t>  </a:t>
            </a:r>
          </a:p>
          <a:p>
            <a:pPr algn="just"/>
            <a:endParaRPr lang="en-US" sz="2800" b="1" dirty="0">
              <a:solidFill>
                <a:srgbClr val="FF0000"/>
              </a:solidFill>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As a process executes, it changes state. The state of a process is defined in part by the current activity of that process. Each process may be in one of the following states</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342900" lvl="0" indent="-342900" algn="just">
              <a:buFont typeface="Arial"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New:</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process is being created.</a:t>
            </a:r>
          </a:p>
          <a:p>
            <a:pPr marL="342900" lvl="0" indent="-342900" algn="just">
              <a:buFont typeface="Arial"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Running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Instructions are being executed.</a:t>
            </a:r>
          </a:p>
          <a:p>
            <a:pPr marL="342900" lvl="0" indent="-342900" algn="just">
              <a:buFont typeface="Arial"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Waiting: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process is waiting for some event to occur (such as an I/O completion or reception of a signal).</a:t>
            </a:r>
          </a:p>
          <a:p>
            <a:pPr marL="342900" lvl="0" indent="-342900" algn="just">
              <a:buFont typeface="Arial"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Ready: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process is waiting to be assigned to a processor.</a:t>
            </a:r>
          </a:p>
          <a:p>
            <a:pPr marL="342900" lvl="0" indent="-342900" algn="just">
              <a:buFont typeface="Arial"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Terminated:</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process has finished execution</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9687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701040" y="1295400"/>
            <a:ext cx="7696199" cy="3657599"/>
          </a:xfrm>
          <a:prstGeom prst="rect">
            <a:avLst/>
          </a:prstGeom>
          <a:noFill/>
          <a:ln>
            <a:noFill/>
          </a:ln>
        </p:spPr>
      </p:pic>
      <p:sp>
        <p:nvSpPr>
          <p:cNvPr id="3" name="TextBox 2"/>
          <p:cNvSpPr txBox="1"/>
          <p:nvPr/>
        </p:nvSpPr>
        <p:spPr>
          <a:xfrm>
            <a:off x="2286000" y="5562600"/>
            <a:ext cx="4953000" cy="646331"/>
          </a:xfrm>
          <a:prstGeom prst="rect">
            <a:avLst/>
          </a:prstGeom>
          <a:noFill/>
        </p:spPr>
        <p:txBody>
          <a:bodyPr wrap="square" rtlCol="0">
            <a:spAutoFit/>
          </a:bodyPr>
          <a:lstStyle/>
          <a:p>
            <a:r>
              <a:rPr lang="ar-IQ" sz="3600" b="1" dirty="0" smtClean="0">
                <a:solidFill>
                  <a:srgbClr val="FF0000"/>
                </a:solidFill>
                <a:latin typeface="Times New Roman" panose="02020603050405020304" pitchFamily="18" charset="0"/>
                <a:cs typeface="Times New Roman" panose="02020603050405020304" pitchFamily="18" charset="0"/>
              </a:rPr>
              <a:t>هذا الرسم مهم جدا. احفظه جيدا</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9687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87119"/>
            <a:ext cx="8382000" cy="6555641"/>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5.1.3 Process Control </a:t>
            </a:r>
            <a:r>
              <a:rPr lang="en-US" sz="2800" b="1" dirty="0" smtClean="0">
                <a:solidFill>
                  <a:srgbClr val="FF0000"/>
                </a:solidFill>
                <a:latin typeface="Times New Roman" panose="02020603050405020304" pitchFamily="18" charset="0"/>
                <a:cs typeface="Times New Roman" panose="02020603050405020304" pitchFamily="18" charset="0"/>
              </a:rPr>
              <a:t>Block</a:t>
            </a:r>
          </a:p>
          <a:p>
            <a:pPr algn="just"/>
            <a:endParaRPr lang="en-US" sz="2800" b="1" dirty="0">
              <a:solidFill>
                <a:srgbClr val="FF0000"/>
              </a:solidFill>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Each process is represented in the operating system by a process control block (</a:t>
            </a:r>
            <a:r>
              <a:rPr lang="en-US" sz="2800" b="1" dirty="0">
                <a:solidFill>
                  <a:srgbClr val="FF0000"/>
                </a:solidFill>
                <a:latin typeface="Times New Roman" panose="02020603050405020304" pitchFamily="18" charset="0"/>
                <a:cs typeface="Times New Roman" panose="02020603050405020304" pitchFamily="18" charset="0"/>
              </a:rPr>
              <a:t>PCB</a:t>
            </a:r>
            <a:r>
              <a:rPr lang="en-US" sz="2800" dirty="0">
                <a:latin typeface="Times New Roman" panose="02020603050405020304" pitchFamily="18" charset="0"/>
                <a:cs typeface="Times New Roman" panose="02020603050405020304" pitchFamily="18" charset="0"/>
              </a:rPr>
              <a:t>). A PCB is shown in Figure 5.3. It contains many pieces of information associated with a specific process, including these:</a:t>
            </a:r>
          </a:p>
          <a:p>
            <a:pPr marL="342900" lvl="0" indent="-342900" algn="just">
              <a:buFont typeface="Arial"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Process state: </a:t>
            </a:r>
            <a:r>
              <a:rPr lang="en-US" sz="2800" dirty="0">
                <a:latin typeface="Times New Roman" panose="02020603050405020304" pitchFamily="18" charset="0"/>
                <a:cs typeface="Times New Roman" panose="02020603050405020304" pitchFamily="18" charset="0"/>
              </a:rPr>
              <a:t>The state may be new, ready, running, waiting, halted, and so </a:t>
            </a:r>
            <a:r>
              <a:rPr lang="en-US" sz="2800" dirty="0" smtClean="0">
                <a:latin typeface="Times New Roman" panose="02020603050405020304" pitchFamily="18" charset="0"/>
                <a:cs typeface="Times New Roman" panose="02020603050405020304" pitchFamily="18" charset="0"/>
              </a:rPr>
              <a:t>on.</a:t>
            </a:r>
          </a:p>
          <a:p>
            <a:pPr marL="342900" lvl="0" indent="-342900" algn="just">
              <a:buFont typeface="Arial" pitchFamily="34" charset="0"/>
              <a:buChar char="•"/>
            </a:pPr>
            <a:r>
              <a:rPr lang="en-US" sz="2800" b="1" dirty="0" smtClean="0">
                <a:solidFill>
                  <a:srgbClr val="FF0000"/>
                </a:solidFill>
                <a:latin typeface="Times New Roman" panose="02020603050405020304" pitchFamily="18" charset="0"/>
                <a:cs typeface="Times New Roman" panose="02020603050405020304" pitchFamily="18" charset="0"/>
              </a:rPr>
              <a:t>Program </a:t>
            </a:r>
            <a:r>
              <a:rPr lang="en-US" sz="2800" b="1" dirty="0">
                <a:solidFill>
                  <a:srgbClr val="FF0000"/>
                </a:solidFill>
                <a:latin typeface="Times New Roman" panose="02020603050405020304" pitchFamily="18" charset="0"/>
                <a:cs typeface="Times New Roman" panose="02020603050405020304" pitchFamily="18" charset="0"/>
              </a:rPr>
              <a:t>counter</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counter indicates the address of </a:t>
            </a:r>
            <a:r>
              <a:rPr lang="en-US" sz="2800" dirty="0" smtClean="0">
                <a:latin typeface="Times New Roman" panose="02020603050405020304" pitchFamily="18" charset="0"/>
                <a:cs typeface="Times New Roman" panose="02020603050405020304" pitchFamily="18" charset="0"/>
              </a:rPr>
              <a:t>the next </a:t>
            </a:r>
            <a:r>
              <a:rPr lang="en-US" sz="2800" dirty="0">
                <a:latin typeface="Times New Roman" panose="02020603050405020304" pitchFamily="18" charset="0"/>
                <a:cs typeface="Times New Roman" panose="02020603050405020304" pitchFamily="18" charset="0"/>
              </a:rPr>
              <a:t>instruction </a:t>
            </a:r>
            <a:r>
              <a:rPr lang="en-US" sz="2800" dirty="0" smtClean="0">
                <a:latin typeface="Times New Roman" panose="02020603050405020304" pitchFamily="18" charset="0"/>
                <a:cs typeface="Times New Roman" panose="02020603050405020304" pitchFamily="18" charset="0"/>
              </a:rPr>
              <a:t>to be </a:t>
            </a:r>
            <a:r>
              <a:rPr lang="en-US" sz="2800" dirty="0">
                <a:latin typeface="Times New Roman" panose="02020603050405020304" pitchFamily="18" charset="0"/>
                <a:cs typeface="Times New Roman" panose="02020603050405020304" pitchFamily="18" charset="0"/>
              </a:rPr>
              <a:t>executed for this process.</a:t>
            </a:r>
          </a:p>
          <a:p>
            <a:pPr marL="342900" lvl="0" indent="-342900" algn="just">
              <a:buFont typeface="Arial"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CPU registers: </a:t>
            </a:r>
            <a:r>
              <a:rPr lang="en-US" sz="2800" dirty="0">
                <a:latin typeface="Times New Roman" panose="02020603050405020304" pitchFamily="18" charset="0"/>
                <a:cs typeface="Times New Roman" panose="02020603050405020304" pitchFamily="18" charset="0"/>
              </a:rPr>
              <a:t>The registers vary in number and type, depending on the computer architecture. They include accumulators, index registers, stack pointers, and general-purpose registers, plus any condition-code information. </a:t>
            </a:r>
          </a:p>
        </p:txBody>
      </p:sp>
    </p:spTree>
    <p:extLst>
      <p:ext uri="{BB962C8B-B14F-4D97-AF65-F5344CB8AC3E}">
        <p14:creationId xmlns:p14="http://schemas.microsoft.com/office/powerpoint/2010/main" val="3059687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873</Words>
  <Application>Microsoft Office PowerPoint</Application>
  <PresentationFormat>On-screen Show (4:3)</PresentationFormat>
  <Paragraphs>54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Chapter 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rth</cp:lastModifiedBy>
  <cp:revision>27</cp:revision>
  <dcterms:created xsi:type="dcterms:W3CDTF">2006-08-16T00:00:00Z</dcterms:created>
  <dcterms:modified xsi:type="dcterms:W3CDTF">2020-03-22T08:43:29Z</dcterms:modified>
</cp:coreProperties>
</file>