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64AF13-0624-46F2-B15B-5687AB3EDD35}" type="datetimeFigureOut">
              <a:rPr lang="ar-IQ" smtClean="0"/>
              <a:t>13/07/1441</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E828DC-0F47-4333-9FCA-56A3BD14F8EE}"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6E828DC-0F47-4333-9FCA-56A3BD14F8E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6E828DC-0F47-4333-9FCA-56A3BD14F8E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6E828DC-0F47-4333-9FCA-56A3BD14F8EE}"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6E828DC-0F47-4333-9FCA-56A3BD14F8EE}"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6E828DC-0F47-4333-9FCA-56A3BD14F8EE}"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B6E828DC-0F47-4333-9FCA-56A3BD14F8EE}"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B6E828DC-0F47-4333-9FCA-56A3BD14F8EE}"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4AF13-0624-46F2-B15B-5687AB3EDD35}" type="datetimeFigureOut">
              <a:rPr lang="ar-IQ" smtClean="0"/>
              <a:t>13/07/1441</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B6E828DC-0F47-4333-9FCA-56A3BD14F8E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64AF13-0624-46F2-B15B-5687AB3EDD35}" type="datetimeFigureOut">
              <a:rPr lang="ar-IQ" smtClean="0"/>
              <a:t>13/07/1441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6E828DC-0F47-4333-9FCA-56A3BD14F8EE}"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64AF13-0624-46F2-B15B-5687AB3EDD35}" type="datetimeFigureOut">
              <a:rPr lang="ar-IQ" smtClean="0"/>
              <a:t>13/07/1441</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E828DC-0F47-4333-9FCA-56A3BD14F8EE}"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64AF13-0624-46F2-B15B-5687AB3EDD35}" type="datetimeFigureOut">
              <a:rPr lang="ar-IQ" smtClean="0"/>
              <a:t>13/07/1441</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E828DC-0F47-4333-9FCA-56A3BD14F8EE}"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Hydrology lecture 3</a:t>
            </a:r>
            <a:br>
              <a:rPr lang="en-US" dirty="0" smtClean="0"/>
            </a:br>
            <a:r>
              <a:rPr lang="en-US" dirty="0" smtClean="0"/>
              <a:t>Rainfall information</a:t>
            </a:r>
            <a:endParaRPr lang="ar-IQ" dirty="0"/>
          </a:p>
        </p:txBody>
      </p:sp>
    </p:spTree>
    <p:extLst>
      <p:ext uri="{BB962C8B-B14F-4D97-AF65-F5344CB8AC3E}">
        <p14:creationId xmlns:p14="http://schemas.microsoft.com/office/powerpoint/2010/main" val="268912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l" rtl="0"/>
            <a:r>
              <a:rPr lang="en-US" dirty="0" smtClean="0"/>
              <a:t>Intensity(i):</a:t>
            </a:r>
          </a:p>
          <a:p>
            <a:pPr algn="l" rtl="0"/>
            <a:r>
              <a:rPr lang="en-US" dirty="0" smtClean="0"/>
              <a:t>It is a measure of the quantity of rainfall during a given time: i=p/t=(mm/hr.) </a:t>
            </a:r>
          </a:p>
          <a:p>
            <a:pPr algn="l" rtl="0"/>
            <a:r>
              <a:rPr lang="ar-IQ" dirty="0" smtClean="0"/>
              <a:t>الشدة المطرية :تمثل عمق المطر خلال الفترة الزمنية للمطر</a:t>
            </a:r>
          </a:p>
          <a:p>
            <a:pPr algn="l" rtl="0"/>
            <a:r>
              <a:rPr lang="ar-IQ" dirty="0" smtClean="0"/>
              <a:t>وتتناسب عكسيا مع </a:t>
            </a:r>
            <a:endParaRPr lang="ar-IQ" b="1" dirty="0" smtClean="0"/>
          </a:p>
          <a:p>
            <a:pPr algn="l" rtl="0"/>
            <a:r>
              <a:rPr lang="en-US" b="1" dirty="0" smtClean="0"/>
              <a:t>Relations between rainfall information</a:t>
            </a:r>
          </a:p>
          <a:p>
            <a:pPr algn="l" rtl="0"/>
            <a:r>
              <a:rPr lang="en-US" dirty="0" smtClean="0"/>
              <a:t>Depth –Area –Duration (D-A-D)</a:t>
            </a:r>
          </a:p>
          <a:p>
            <a:pPr algn="l" rtl="0"/>
            <a:r>
              <a:rPr lang="en-US" dirty="0" smtClean="0"/>
              <a:t> </a:t>
            </a:r>
            <a:r>
              <a:rPr lang="ar-IQ" dirty="0" smtClean="0"/>
              <a:t>العلاقة بين عمق المطر مع المساحة عكسية ولكن عمق المطر مع الزمن طردية,</a:t>
            </a:r>
          </a:p>
          <a:p>
            <a:pPr algn="l" rtl="0"/>
            <a:r>
              <a:rPr lang="ar-IQ" dirty="0" smtClean="0"/>
              <a:t>اما العلاقة بين الشدة والزمن والتردد )</a:t>
            </a:r>
          </a:p>
          <a:p>
            <a:pPr marL="0" indent="0" algn="l" rtl="0">
              <a:buNone/>
            </a:pPr>
            <a:r>
              <a:rPr lang="en-US" dirty="0" smtClean="0"/>
              <a:t>Intensity- duration –frequency(IDF)</a:t>
            </a:r>
            <a:endParaRPr lang="ar-IQ" dirty="0" smtClean="0"/>
          </a:p>
          <a:p>
            <a:pPr marL="0" indent="0" algn="l" rtl="0">
              <a:buNone/>
            </a:pPr>
            <a:r>
              <a:rPr lang="ar-IQ" dirty="0" smtClean="0"/>
              <a:t>فان العلاقة بين الشدة والزمن عكسية والتردد والزمن طردية</a:t>
            </a:r>
          </a:p>
          <a:p>
            <a:pPr marL="0" indent="0" algn="l" rtl="0">
              <a:buNone/>
            </a:pPr>
            <a:r>
              <a:rPr lang="ar-IQ" dirty="0" smtClean="0"/>
              <a:t> </a:t>
            </a:r>
            <a:endParaRPr lang="en-US" dirty="0" smtClean="0"/>
          </a:p>
          <a:p>
            <a:pPr algn="r" rtl="0"/>
            <a:endParaRPr lang="ar-IQ" dirty="0"/>
          </a:p>
        </p:txBody>
      </p:sp>
      <p:pic>
        <p:nvPicPr>
          <p:cNvPr id="2" name="معلومات مطرية ٢.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288" y="476672"/>
            <a:ext cx="609600" cy="609600"/>
          </a:xfrm>
          <a:prstGeom prst="rect">
            <a:avLst/>
          </a:prstGeom>
        </p:spPr>
      </p:pic>
    </p:spTree>
    <p:extLst>
      <p:ext uri="{BB962C8B-B14F-4D97-AF65-F5344CB8AC3E}">
        <p14:creationId xmlns:p14="http://schemas.microsoft.com/office/powerpoint/2010/main" val="3263453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6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146250"/>
          </a:xfrm>
        </p:spPr>
        <p:txBody>
          <a:bodyPr>
            <a:normAutofit/>
          </a:bodyPr>
          <a:lstStyle/>
          <a:p>
            <a:pPr algn="r"/>
            <a:r>
              <a:rPr lang="ar-IQ" sz="2400" dirty="0" smtClean="0">
                <a:latin typeface="Times New Roman" pitchFamily="18" charset="0"/>
                <a:cs typeface="Times New Roman" pitchFamily="18" charset="0"/>
              </a:rPr>
              <a:t>المنحنى ادناه بين عمق المطر مع المساحة وهي علاقة عكسية بازديادالمساحة يقل </a:t>
            </a:r>
            <a:br>
              <a:rPr lang="ar-IQ" sz="2400" dirty="0" smtClean="0">
                <a:latin typeface="Times New Roman" pitchFamily="18" charset="0"/>
                <a:cs typeface="Times New Roman" pitchFamily="18" charset="0"/>
              </a:rPr>
            </a:br>
            <a:r>
              <a:rPr lang="ar-IQ" sz="2400" dirty="0" smtClean="0">
                <a:latin typeface="Times New Roman" pitchFamily="18" charset="0"/>
                <a:cs typeface="Times New Roman" pitchFamily="18" charset="0"/>
              </a:rPr>
              <a:t>العمق والمنحنى الثاني يمثل اعلافة بين الزمن والعمق وهي طردية, كما وان هناك معادلة اخرى تمثل العلاقة بين العمق والمساحة </a:t>
            </a:r>
            <a:br>
              <a:rPr lang="ar-IQ" sz="2400" dirty="0" smtClean="0">
                <a:latin typeface="Times New Roman" pitchFamily="18" charset="0"/>
                <a:cs typeface="Times New Roman" pitchFamily="18" charset="0"/>
              </a:rPr>
            </a:br>
            <a:r>
              <a:rPr lang="ar-IQ" sz="2400" dirty="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 1-                                                                                  </a:t>
            </a:r>
            <a:endParaRPr lang="ar-IQ" sz="24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531191"/>
            <a:ext cx="4038096" cy="17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37657"/>
            <a:ext cx="864096" cy="143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556792"/>
            <a:ext cx="91090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293096"/>
            <a:ext cx="39147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66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r>
              <a:rPr lang="en-US" dirty="0"/>
              <a:t>Intensity -duration </a:t>
            </a:r>
            <a:r>
              <a:rPr lang="en-US" dirty="0" smtClean="0"/>
              <a:t>relation</a:t>
            </a:r>
          </a:p>
          <a:p>
            <a:r>
              <a:rPr lang="ar-IQ" dirty="0" smtClean="0"/>
              <a:t>كما تم ذكره مسبقا فان العلاقة بين الشدة المطرية والزمن هي علاقة عكسية ,ممكن ان تتمثل بالمعادلة الاتية</a:t>
            </a:r>
          </a:p>
          <a:p>
            <a:r>
              <a:rPr lang="en-US" dirty="0" smtClean="0"/>
              <a:t>I=             </a:t>
            </a:r>
            <a:endParaRPr lang="ar-IQ" dirty="0" smtClean="0"/>
          </a:p>
          <a:p>
            <a:pPr marL="109728" indent="0">
              <a:buNone/>
            </a:pPr>
            <a:endParaRPr lang="en-US" dirty="0" smtClean="0"/>
          </a:p>
          <a:p>
            <a:pPr marL="109728" indent="0">
              <a:buNone/>
            </a:pPr>
            <a:r>
              <a:rPr lang="en-US" dirty="0" smtClean="0"/>
              <a:t>  a </a:t>
            </a:r>
            <a:r>
              <a:rPr lang="ar-IQ" dirty="0" smtClean="0"/>
              <a:t>و </a:t>
            </a:r>
            <a:r>
              <a:rPr lang="en-US" dirty="0" smtClean="0"/>
              <a:t>b </a:t>
            </a:r>
            <a:r>
              <a:rPr lang="ar-IQ" dirty="0" smtClean="0"/>
              <a:t>ثوابت نستخرجها بطرق رياضية و </a:t>
            </a:r>
            <a:r>
              <a:rPr lang="en-US" dirty="0" smtClean="0"/>
              <a:t>i</a:t>
            </a:r>
            <a:r>
              <a:rPr lang="ar-IQ" dirty="0" smtClean="0"/>
              <a:t> الشدة المطرية و</a:t>
            </a:r>
            <a:r>
              <a:rPr lang="en-US" dirty="0" smtClean="0"/>
              <a:t>t </a:t>
            </a:r>
            <a:r>
              <a:rPr lang="ar-IQ" dirty="0" smtClean="0"/>
              <a:t>زمن المطرة (الاستدامة)  بسبب ان كل منطقة لها ظروفها المناخية الخاصة لذا يتوجب ان تحسب الثوابت لكل منطقة حسب ظروفها .</a:t>
            </a:r>
            <a:endParaRPr lang="en-US" dirty="0" smtClean="0"/>
          </a:p>
          <a:p>
            <a:pPr marL="109728" indent="0">
              <a:buNone/>
            </a:pPr>
            <a:endParaRPr lang="ar-IQ" dirty="0"/>
          </a:p>
        </p:txBody>
      </p:sp>
      <p:sp>
        <p:nvSpPr>
          <p:cNvPr id="3" name="Title 2"/>
          <p:cNvSpPr>
            <a:spLocks noGrp="1"/>
          </p:cNvSpPr>
          <p:nvPr>
            <p:ph type="title"/>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33" y="2820469"/>
            <a:ext cx="526157" cy="7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86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298378"/>
          </a:xfrm>
        </p:spPr>
        <p:txBody>
          <a:bodyPr>
            <a:normAutofit fontScale="90000"/>
          </a:bodyPr>
          <a:lstStyle/>
          <a:p>
            <a:pPr algn="r"/>
            <a:r>
              <a:rPr lang="ar-IQ" sz="3600" dirty="0" smtClean="0"/>
              <a:t>اما العلاقة بين الشدة والتردد والزمن فهي كما تم ذكره مسبقا الزمن مع الشدة عكسية والزمن مع التردد طردية اي كلما اخذنا فترة زمنية اطول تزداد احتمالية تكرار المطرة التي هي اكثر من المطرات المعتاد عليها في تلك المنطقة والعلاقة يمكن توضيحها حسب المنحني ادناه </a:t>
            </a:r>
            <a:endParaRPr lang="ar-IQ"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430" y="3284984"/>
            <a:ext cx="551889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260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TotalTime>
  <Words>204</Words>
  <Application>Microsoft Office PowerPoint</Application>
  <PresentationFormat>On-screen Show (4:3)</PresentationFormat>
  <Paragraphs>19</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Concourse</vt:lpstr>
      <vt:lpstr>Hydrology lecture 3 Rainfall information</vt:lpstr>
      <vt:lpstr>PowerPoint Presentation</vt:lpstr>
      <vt:lpstr>المنحنى ادناه بين عمق المطر مع المساحة وهي علاقة عكسية بازديادالمساحة يقل  العمق والمنحنى الثاني يمثل اعلافة بين الزمن والعمق وهي طردية, كما وان هناك معادلة اخرى تمثل العلاقة بين العمق والمساحة                                            = 1-                                                                                  </vt:lpstr>
      <vt:lpstr>PowerPoint Presentation</vt:lpstr>
      <vt:lpstr>اما العلاقة بين الشدة والتردد والزمن فهي كما تم ذكره مسبقا الزمن مع الشدة عكسية والزمن مع التردد طردية اي كلما اخذنا فترة زمنية اطول تزداد احتمالية تكرار المطرة التي هي اكثر من المطرات المعتاد عليها في تلك المنطقة والعلاقة يمكن توضيحها حسب المنحني ادناه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AL-RA'Y</dc:creator>
  <cp:lastModifiedBy>AL-RA'Y</cp:lastModifiedBy>
  <cp:revision>11</cp:revision>
  <dcterms:created xsi:type="dcterms:W3CDTF">2020-03-05T16:14:26Z</dcterms:created>
  <dcterms:modified xsi:type="dcterms:W3CDTF">2020-03-07T11:21:14Z</dcterms:modified>
</cp:coreProperties>
</file>