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9"/>
  </p:notesMasterIdLst>
  <p:sldIdLst>
    <p:sldId id="368" r:id="rId2"/>
    <p:sldId id="505" r:id="rId3"/>
    <p:sldId id="506" r:id="rId4"/>
    <p:sldId id="507" r:id="rId5"/>
    <p:sldId id="508" r:id="rId6"/>
    <p:sldId id="509" r:id="rId7"/>
    <p:sldId id="510" r:id="rId8"/>
  </p:sldIdLst>
  <p:sldSz cx="9144000" cy="6858000" type="screen4x3"/>
  <p:notesSz cx="6735763" cy="9869488"/>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mn-cs"/>
      </a:defRPr>
    </a:lvl1pPr>
    <a:lvl2pPr marL="457200" algn="l" rtl="0" fontAlgn="base">
      <a:spcBef>
        <a:spcPct val="0"/>
      </a:spcBef>
      <a:spcAft>
        <a:spcPct val="0"/>
      </a:spcAft>
      <a:defRPr sz="2400" i="1" kern="1200">
        <a:solidFill>
          <a:schemeClr val="tx1"/>
        </a:solidFill>
        <a:latin typeface="Times New Roman" pitchFamily="18" charset="0"/>
        <a:ea typeface="+mn-ea"/>
        <a:cs typeface="+mn-cs"/>
      </a:defRPr>
    </a:lvl2pPr>
    <a:lvl3pPr marL="914400" algn="l" rtl="0" fontAlgn="base">
      <a:spcBef>
        <a:spcPct val="0"/>
      </a:spcBef>
      <a:spcAft>
        <a:spcPct val="0"/>
      </a:spcAft>
      <a:defRPr sz="2400" i="1" kern="1200">
        <a:solidFill>
          <a:schemeClr val="tx1"/>
        </a:solidFill>
        <a:latin typeface="Times New Roman" pitchFamily="18" charset="0"/>
        <a:ea typeface="+mn-ea"/>
        <a:cs typeface="+mn-cs"/>
      </a:defRPr>
    </a:lvl3pPr>
    <a:lvl4pPr marL="1371600" algn="l" rtl="0" fontAlgn="base">
      <a:spcBef>
        <a:spcPct val="0"/>
      </a:spcBef>
      <a:spcAft>
        <a:spcPct val="0"/>
      </a:spcAft>
      <a:defRPr sz="2400" i="1" kern="1200">
        <a:solidFill>
          <a:schemeClr val="tx1"/>
        </a:solidFill>
        <a:latin typeface="Times New Roman" pitchFamily="18" charset="0"/>
        <a:ea typeface="+mn-ea"/>
        <a:cs typeface="+mn-cs"/>
      </a:defRPr>
    </a:lvl4pPr>
    <a:lvl5pPr marL="1828800" algn="l" rtl="0" fontAlgn="base">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6600"/>
    <a:srgbClr val="F8F8F8"/>
    <a:srgbClr val="FF9900"/>
    <a:srgbClr val="FFCC00"/>
    <a:srgbClr val="FF00FF"/>
    <a:srgbClr val="FFFF00"/>
    <a:srgbClr val="FFCC66"/>
    <a:srgbClr val="99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0" d="100"/>
          <a:sy n="70" d="100"/>
        </p:scale>
        <p:origin x="-115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350" y="0"/>
            <a:ext cx="2919413" cy="493713"/>
          </a:xfrm>
          <a:prstGeom prst="rect">
            <a:avLst/>
          </a:prstGeom>
        </p:spPr>
        <p:txBody>
          <a:bodyPr vert="horz" lIns="91440" tIns="45720" rIns="91440" bIns="45720" rtlCol="1"/>
          <a:lstStyle>
            <a:lvl1pPr algn="r">
              <a:defRPr sz="1200"/>
            </a:lvl1pPr>
          </a:lstStyle>
          <a:p>
            <a:pPr>
              <a:defRPr/>
            </a:pPr>
            <a:endParaRPr lang="ar-SA"/>
          </a:p>
        </p:txBody>
      </p:sp>
      <p:sp>
        <p:nvSpPr>
          <p:cNvPr id="3" name="عنصر نائب للتاريخ 2"/>
          <p:cNvSpPr>
            <a:spLocks noGrp="1"/>
          </p:cNvSpPr>
          <p:nvPr>
            <p:ph type="dt" idx="1"/>
          </p:nvPr>
        </p:nvSpPr>
        <p:spPr>
          <a:xfrm>
            <a:off x="1588" y="0"/>
            <a:ext cx="2919412" cy="493713"/>
          </a:xfrm>
          <a:prstGeom prst="rect">
            <a:avLst/>
          </a:prstGeom>
        </p:spPr>
        <p:txBody>
          <a:bodyPr vert="horz" lIns="91440" tIns="45720" rIns="91440" bIns="45720" rtlCol="1"/>
          <a:lstStyle>
            <a:lvl1pPr algn="l">
              <a:defRPr sz="1200"/>
            </a:lvl1pPr>
          </a:lstStyle>
          <a:p>
            <a:pPr>
              <a:defRPr/>
            </a:pPr>
            <a:fld id="{5C8DD6A4-6779-4EBD-BDC1-09D24A8B40A2}" type="datetimeFigureOut">
              <a:rPr lang="ar-SA"/>
              <a:pPr>
                <a:defRPr/>
              </a:pPr>
              <a:t>01/07/1441</a:t>
            </a:fld>
            <a:endParaRPr lang="ar-SA"/>
          </a:p>
        </p:txBody>
      </p:sp>
      <p:sp>
        <p:nvSpPr>
          <p:cNvPr id="4" name="عنصر نائب لصورة الشريحة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عنصر نائب للملاحظات 4"/>
          <p:cNvSpPr>
            <a:spLocks noGrp="1"/>
          </p:cNvSpPr>
          <p:nvPr>
            <p:ph type="body" sz="quarter" idx="3"/>
          </p:nvPr>
        </p:nvSpPr>
        <p:spPr>
          <a:xfrm>
            <a:off x="673100" y="4687888"/>
            <a:ext cx="5389563" cy="4441825"/>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16350" y="9374188"/>
            <a:ext cx="2919413" cy="493712"/>
          </a:xfrm>
          <a:prstGeom prst="rect">
            <a:avLst/>
          </a:prstGeom>
        </p:spPr>
        <p:txBody>
          <a:bodyPr vert="horz" lIns="91440" tIns="45720" rIns="91440" bIns="45720" rtlCol="1" anchor="b"/>
          <a:lstStyle>
            <a:lvl1pPr algn="r">
              <a:defRPr sz="1200"/>
            </a:lvl1pPr>
          </a:lstStyle>
          <a:p>
            <a:pPr>
              <a:defRPr/>
            </a:pPr>
            <a:endParaRPr lang="ar-SA"/>
          </a:p>
        </p:txBody>
      </p:sp>
      <p:sp>
        <p:nvSpPr>
          <p:cNvPr id="7" name="عنصر نائب لرقم الشريحة 6"/>
          <p:cNvSpPr>
            <a:spLocks noGrp="1"/>
          </p:cNvSpPr>
          <p:nvPr>
            <p:ph type="sldNum" sz="quarter" idx="5"/>
          </p:nvPr>
        </p:nvSpPr>
        <p:spPr>
          <a:xfrm>
            <a:off x="1588" y="9374188"/>
            <a:ext cx="2919412" cy="493712"/>
          </a:xfrm>
          <a:prstGeom prst="rect">
            <a:avLst/>
          </a:prstGeom>
        </p:spPr>
        <p:txBody>
          <a:bodyPr vert="horz" lIns="91440" tIns="45720" rIns="91440" bIns="45720" rtlCol="1" anchor="b"/>
          <a:lstStyle>
            <a:lvl1pPr algn="l">
              <a:defRPr sz="1200"/>
            </a:lvl1pPr>
          </a:lstStyle>
          <a:p>
            <a:pPr>
              <a:defRPr/>
            </a:pPr>
            <a:fld id="{E5DD89B6-A3EB-4E1A-BD83-D27301100361}" type="slidenum">
              <a:rPr lang="ar-SA"/>
              <a:pPr>
                <a:defRPr/>
              </a:pPr>
              <a:t>‹#›</a:t>
            </a:fld>
            <a:endParaRPr lang="ar-SA"/>
          </a:p>
        </p:txBody>
      </p:sp>
    </p:spTree>
    <p:extLst>
      <p:ext uri="{BB962C8B-B14F-4D97-AF65-F5344CB8AC3E}">
        <p14:creationId xmlns:p14="http://schemas.microsoft.com/office/powerpoint/2010/main" val="83178377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30163"/>
            <a:ext cx="9067800" cy="6889751"/>
            <a:chOff x="0" y="-30477"/>
            <a:chExt cx="9067800" cy="6889273"/>
          </a:xfrm>
        </p:grpSpPr>
        <p:cxnSp>
          <p:nvCxnSpPr>
            <p:cNvPr id="5" name="Straight Connector 4"/>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nvGrpSpPr>
          <p:cNvPr id="89" name="Group 92"/>
          <p:cNvGrpSpPr>
            <a:grpSpLocks/>
          </p:cNvGrpSpPr>
          <p:nvPr/>
        </p:nvGrpSpPr>
        <p:grpSpPr bwMode="auto">
          <a:xfrm>
            <a:off x="0" y="2057400"/>
            <a:ext cx="4802188" cy="2820988"/>
            <a:chOff x="0" y="2057400"/>
            <a:chExt cx="4801394" cy="2820988"/>
          </a:xfrm>
        </p:grpSpPr>
        <p:cxnSp>
          <p:nvCxnSpPr>
            <p:cNvPr id="90" name="Straight Connector 89"/>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3" name="Date Placeholder 3"/>
          <p:cNvSpPr>
            <a:spLocks noGrp="1"/>
          </p:cNvSpPr>
          <p:nvPr>
            <p:ph type="dt" sz="half" idx="10"/>
          </p:nvPr>
        </p:nvSpPr>
        <p:spPr/>
        <p:txBody>
          <a:bodyPr/>
          <a:lstStyle>
            <a:lvl1pPr>
              <a:defRPr i="1"/>
            </a:lvl1pPr>
          </a:lstStyle>
          <a:p>
            <a:pPr>
              <a:defRPr/>
            </a:pPr>
            <a:fld id="{756315A0-EC41-41ED-B7AD-52868A9D91CC}" type="datetimeFigureOut">
              <a:rPr lang="en-US"/>
              <a:pPr>
                <a:defRPr/>
              </a:pPr>
              <a:t>2/24/2020</a:t>
            </a:fld>
            <a:endParaRPr lang="en-US"/>
          </a:p>
        </p:txBody>
      </p:sp>
      <p:sp>
        <p:nvSpPr>
          <p:cNvPr id="94" name="Footer Placeholder 4"/>
          <p:cNvSpPr>
            <a:spLocks noGrp="1"/>
          </p:cNvSpPr>
          <p:nvPr>
            <p:ph type="ftr" sz="quarter" idx="11"/>
          </p:nvPr>
        </p:nvSpPr>
        <p:spPr/>
        <p:txBody>
          <a:bodyPr/>
          <a:lstStyle>
            <a:lvl1pPr>
              <a:defRPr i="1"/>
            </a:lvl1pPr>
          </a:lstStyle>
          <a:p>
            <a:pPr>
              <a:defRPr/>
            </a:pPr>
            <a:endParaRPr lang="en-US"/>
          </a:p>
        </p:txBody>
      </p:sp>
      <p:sp>
        <p:nvSpPr>
          <p:cNvPr id="95" name="Slide Number Placeholder 5"/>
          <p:cNvSpPr>
            <a:spLocks noGrp="1"/>
          </p:cNvSpPr>
          <p:nvPr>
            <p:ph type="sldNum" sz="quarter" idx="12"/>
          </p:nvPr>
        </p:nvSpPr>
        <p:spPr/>
        <p:txBody>
          <a:bodyPr/>
          <a:lstStyle>
            <a:lvl1pPr>
              <a:defRPr i="1"/>
            </a:lvl1pPr>
          </a:lstStyle>
          <a:p>
            <a:pPr>
              <a:defRPr/>
            </a:pPr>
            <a:fld id="{280BB3B5-7FCE-4DE5-9E52-D73A452EC26C}" type="slidenum">
              <a:rPr lang="en-US"/>
              <a:pPr>
                <a:defRPr/>
              </a:pPr>
              <a:t>‹#›</a:t>
            </a:fld>
            <a:endParaRPr lang="en-US"/>
          </a:p>
        </p:txBody>
      </p:sp>
    </p:spTree>
    <p:extLst>
      <p:ext uri="{BB962C8B-B14F-4D97-AF65-F5344CB8AC3E}">
        <p14:creationId xmlns:p14="http://schemas.microsoft.com/office/powerpoint/2010/main" val="186865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B269F944-35FC-4B48-B8CC-9854499FF236}" type="datetimeFigureOut">
              <a:rPr lang="en-US"/>
              <a:pPr>
                <a:defRPr/>
              </a:pPr>
              <a:t>2/24/2020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FF9BBB00-6659-42F4-8B03-8CA164A0904D}" type="slidenum">
              <a:rPr lang="en-US"/>
              <a:pPr>
                <a:defRPr/>
              </a:pPr>
              <a:t>‹#›</a:t>
            </a:fld>
            <a:endParaRPr lang="en-US"/>
          </a:p>
        </p:txBody>
      </p:sp>
    </p:spTree>
    <p:extLst>
      <p:ext uri="{BB962C8B-B14F-4D97-AF65-F5344CB8AC3E}">
        <p14:creationId xmlns:p14="http://schemas.microsoft.com/office/powerpoint/2010/main" val="58715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D4E1C528-6ACE-4DC1-BCCC-5DD35FC031A1}" type="datetimeFigureOut">
              <a:rPr lang="en-US"/>
              <a:pPr>
                <a:defRPr/>
              </a:pPr>
              <a:t>2/24/2020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D6DB40C8-D5E9-45BD-AE50-0849825A6E0E}" type="slidenum">
              <a:rPr lang="en-US"/>
              <a:pPr>
                <a:defRPr/>
              </a:pPr>
              <a:t>‹#›</a:t>
            </a:fld>
            <a:endParaRPr lang="en-US"/>
          </a:p>
        </p:txBody>
      </p:sp>
    </p:spTree>
    <p:extLst>
      <p:ext uri="{BB962C8B-B14F-4D97-AF65-F5344CB8AC3E}">
        <p14:creationId xmlns:p14="http://schemas.microsoft.com/office/powerpoint/2010/main" val="266244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AAD4A005-9B82-4D5D-B8CE-CFEAB49D7154}" type="datetimeFigureOut">
              <a:rPr lang="en-US"/>
              <a:pPr>
                <a:defRPr/>
              </a:pPr>
              <a:t>2/24/2020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6A147271-FD92-4889-A4DC-03BD74A34AE7}" type="slidenum">
              <a:rPr lang="en-US"/>
              <a:pPr>
                <a:defRPr/>
              </a:pPr>
              <a:t>‹#›</a:t>
            </a:fld>
            <a:endParaRPr lang="en-US"/>
          </a:p>
        </p:txBody>
      </p:sp>
    </p:spTree>
    <p:extLst>
      <p:ext uri="{BB962C8B-B14F-4D97-AF65-F5344CB8AC3E}">
        <p14:creationId xmlns:p14="http://schemas.microsoft.com/office/powerpoint/2010/main" val="3086528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4"/>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9" name="Straight Connector 88"/>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91" name="Date Placeholder 1"/>
          <p:cNvSpPr>
            <a:spLocks noGrp="1"/>
          </p:cNvSpPr>
          <p:nvPr>
            <p:ph type="dt" sz="half" idx="10"/>
          </p:nvPr>
        </p:nvSpPr>
        <p:spPr/>
        <p:txBody>
          <a:bodyPr/>
          <a:lstStyle>
            <a:lvl1pPr>
              <a:defRPr i="1"/>
            </a:lvl1pPr>
          </a:lstStyle>
          <a:p>
            <a:pPr>
              <a:defRPr/>
            </a:pPr>
            <a:fld id="{195491F9-BB80-4E89-8061-DF811049D73D}" type="datetimeFigureOut">
              <a:rPr lang="en-US"/>
              <a:pPr>
                <a:defRPr/>
              </a:pPr>
              <a:t>2/24/2020</a:t>
            </a:fld>
            <a:endParaRPr lang="en-US"/>
          </a:p>
        </p:txBody>
      </p:sp>
      <p:sp>
        <p:nvSpPr>
          <p:cNvPr id="92" name="Footer Placeholder 90"/>
          <p:cNvSpPr>
            <a:spLocks noGrp="1"/>
          </p:cNvSpPr>
          <p:nvPr>
            <p:ph type="ftr" sz="quarter" idx="11"/>
          </p:nvPr>
        </p:nvSpPr>
        <p:spPr/>
        <p:txBody>
          <a:bodyPr/>
          <a:lstStyle>
            <a:lvl1pPr>
              <a:defRPr i="1"/>
            </a:lvl1pPr>
          </a:lstStyle>
          <a:p>
            <a:pPr>
              <a:defRPr/>
            </a:pPr>
            <a:endParaRPr lang="en-US"/>
          </a:p>
        </p:txBody>
      </p:sp>
      <p:sp>
        <p:nvSpPr>
          <p:cNvPr id="93" name="Slide Number Placeholder 91"/>
          <p:cNvSpPr>
            <a:spLocks noGrp="1"/>
          </p:cNvSpPr>
          <p:nvPr>
            <p:ph type="sldNum" sz="quarter" idx="12"/>
          </p:nvPr>
        </p:nvSpPr>
        <p:spPr/>
        <p:txBody>
          <a:bodyPr/>
          <a:lstStyle>
            <a:lvl1pPr>
              <a:defRPr i="1"/>
            </a:lvl1pPr>
          </a:lstStyle>
          <a:p>
            <a:pPr>
              <a:defRPr/>
            </a:pPr>
            <a:fld id="{589D7CDA-909B-44D5-BEF9-9E8D02B83D10}" type="slidenum">
              <a:rPr lang="en-US"/>
              <a:pPr>
                <a:defRPr/>
              </a:pPr>
              <a:t>‹#›</a:t>
            </a:fld>
            <a:endParaRPr lang="en-US"/>
          </a:p>
        </p:txBody>
      </p:sp>
    </p:spTree>
    <p:extLst>
      <p:ext uri="{BB962C8B-B14F-4D97-AF65-F5344CB8AC3E}">
        <p14:creationId xmlns:p14="http://schemas.microsoft.com/office/powerpoint/2010/main" val="417475160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i="1"/>
            </a:lvl1pPr>
          </a:lstStyle>
          <a:p>
            <a:pPr>
              <a:defRPr/>
            </a:pPr>
            <a:fld id="{F0353C9B-553C-4770-9448-E260ECF49AE8}" type="datetimeFigureOut">
              <a:rPr lang="en-US"/>
              <a:pPr>
                <a:defRPr/>
              </a:pPr>
              <a:t>2/24/2020</a:t>
            </a:fld>
            <a:endParaRPr lang="en-US"/>
          </a:p>
        </p:txBody>
      </p:sp>
      <p:sp>
        <p:nvSpPr>
          <p:cNvPr id="6" name="Footer Placeholder 5"/>
          <p:cNvSpPr>
            <a:spLocks noGrp="1"/>
          </p:cNvSpPr>
          <p:nvPr>
            <p:ph type="ftr" sz="quarter" idx="11"/>
          </p:nvPr>
        </p:nvSpPr>
        <p:spPr/>
        <p:txBody>
          <a:bodyPr/>
          <a:lstStyle>
            <a:lvl1pPr>
              <a:defRPr i="1"/>
            </a:lvl1pPr>
          </a:lstStyle>
          <a:p>
            <a:pPr>
              <a:defRPr/>
            </a:pPr>
            <a:endParaRPr lang="en-US"/>
          </a:p>
        </p:txBody>
      </p:sp>
      <p:sp>
        <p:nvSpPr>
          <p:cNvPr id="7" name="Slide Number Placeholder 6"/>
          <p:cNvSpPr>
            <a:spLocks noGrp="1"/>
          </p:cNvSpPr>
          <p:nvPr>
            <p:ph type="sldNum" sz="quarter" idx="12"/>
          </p:nvPr>
        </p:nvSpPr>
        <p:spPr/>
        <p:txBody>
          <a:bodyPr/>
          <a:lstStyle>
            <a:lvl1pPr>
              <a:defRPr i="1"/>
            </a:lvl1pPr>
          </a:lstStyle>
          <a:p>
            <a:pPr>
              <a:defRPr/>
            </a:pPr>
            <a:fld id="{8AF8547E-3C71-4C23-8089-3E75D6CD93D9}" type="slidenum">
              <a:rPr lang="en-US"/>
              <a:pPr>
                <a:defRPr/>
              </a:pPr>
              <a:t>‹#›</a:t>
            </a:fld>
            <a:endParaRPr lang="en-US"/>
          </a:p>
        </p:txBody>
      </p:sp>
    </p:spTree>
    <p:extLst>
      <p:ext uri="{BB962C8B-B14F-4D97-AF65-F5344CB8AC3E}">
        <p14:creationId xmlns:p14="http://schemas.microsoft.com/office/powerpoint/2010/main" val="264446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i="1"/>
            </a:lvl1pPr>
          </a:lstStyle>
          <a:p>
            <a:pPr>
              <a:defRPr/>
            </a:pPr>
            <a:fld id="{F77A6D44-38F4-466E-96D9-D174DB5CC253}" type="datetimeFigureOut">
              <a:rPr lang="en-US"/>
              <a:pPr>
                <a:defRPr/>
              </a:pPr>
              <a:t>2/24/2020</a:t>
            </a:fld>
            <a:endParaRPr lang="en-US"/>
          </a:p>
        </p:txBody>
      </p:sp>
      <p:sp>
        <p:nvSpPr>
          <p:cNvPr id="8" name="Footer Placeholder 7"/>
          <p:cNvSpPr>
            <a:spLocks noGrp="1"/>
          </p:cNvSpPr>
          <p:nvPr>
            <p:ph type="ftr" sz="quarter" idx="11"/>
          </p:nvPr>
        </p:nvSpPr>
        <p:spPr/>
        <p:txBody>
          <a:bodyPr/>
          <a:lstStyle>
            <a:lvl1pPr>
              <a:defRPr i="1"/>
            </a:lvl1pPr>
          </a:lstStyle>
          <a:p>
            <a:pPr>
              <a:defRPr/>
            </a:pPr>
            <a:endParaRPr lang="en-US"/>
          </a:p>
        </p:txBody>
      </p:sp>
      <p:sp>
        <p:nvSpPr>
          <p:cNvPr id="9" name="Slide Number Placeholder 8"/>
          <p:cNvSpPr>
            <a:spLocks noGrp="1"/>
          </p:cNvSpPr>
          <p:nvPr>
            <p:ph type="sldNum" sz="quarter" idx="12"/>
          </p:nvPr>
        </p:nvSpPr>
        <p:spPr/>
        <p:txBody>
          <a:bodyPr/>
          <a:lstStyle>
            <a:lvl1pPr>
              <a:defRPr i="1"/>
            </a:lvl1pPr>
          </a:lstStyle>
          <a:p>
            <a:pPr>
              <a:defRPr/>
            </a:pPr>
            <a:fld id="{669100C7-513F-4553-B757-B18FC0DA557C}" type="slidenum">
              <a:rPr lang="en-US"/>
              <a:pPr>
                <a:defRPr/>
              </a:pPr>
              <a:t>‹#›</a:t>
            </a:fld>
            <a:endParaRPr lang="en-US"/>
          </a:p>
        </p:txBody>
      </p:sp>
    </p:spTree>
    <p:extLst>
      <p:ext uri="{BB962C8B-B14F-4D97-AF65-F5344CB8AC3E}">
        <p14:creationId xmlns:p14="http://schemas.microsoft.com/office/powerpoint/2010/main" val="81313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i="1"/>
            </a:lvl1pPr>
          </a:lstStyle>
          <a:p>
            <a:pPr>
              <a:defRPr/>
            </a:pPr>
            <a:fld id="{745F3E14-7EDA-4611-9AD7-505D41335369}" type="datetimeFigureOut">
              <a:rPr lang="en-US"/>
              <a:pPr>
                <a:defRPr/>
              </a:pPr>
              <a:t>2/24/2020</a:t>
            </a:fld>
            <a:endParaRPr lang="en-US"/>
          </a:p>
        </p:txBody>
      </p:sp>
      <p:sp>
        <p:nvSpPr>
          <p:cNvPr id="4" name="Footer Placeholder 3"/>
          <p:cNvSpPr>
            <a:spLocks noGrp="1"/>
          </p:cNvSpPr>
          <p:nvPr>
            <p:ph type="ftr" sz="quarter" idx="11"/>
          </p:nvPr>
        </p:nvSpPr>
        <p:spPr/>
        <p:txBody>
          <a:bodyPr/>
          <a:lstStyle>
            <a:lvl1pPr>
              <a:defRPr i="1"/>
            </a:lvl1pPr>
          </a:lstStyle>
          <a:p>
            <a:pPr>
              <a:defRPr/>
            </a:pPr>
            <a:endParaRPr lang="en-US"/>
          </a:p>
        </p:txBody>
      </p:sp>
      <p:sp>
        <p:nvSpPr>
          <p:cNvPr id="5" name="Slide Number Placeholder 4"/>
          <p:cNvSpPr>
            <a:spLocks noGrp="1"/>
          </p:cNvSpPr>
          <p:nvPr>
            <p:ph type="sldNum" sz="quarter" idx="12"/>
          </p:nvPr>
        </p:nvSpPr>
        <p:spPr/>
        <p:txBody>
          <a:bodyPr/>
          <a:lstStyle>
            <a:lvl1pPr>
              <a:defRPr i="1"/>
            </a:lvl1pPr>
          </a:lstStyle>
          <a:p>
            <a:pPr>
              <a:defRPr/>
            </a:pPr>
            <a:fld id="{D79A5CF8-B23D-4B1F-BBE7-8E0DFB105BEA}" type="slidenum">
              <a:rPr lang="en-US"/>
              <a:pPr>
                <a:defRPr/>
              </a:pPr>
              <a:t>‹#›</a:t>
            </a:fld>
            <a:endParaRPr lang="en-US"/>
          </a:p>
        </p:txBody>
      </p:sp>
    </p:spTree>
    <p:extLst>
      <p:ext uri="{BB962C8B-B14F-4D97-AF65-F5344CB8AC3E}">
        <p14:creationId xmlns:p14="http://schemas.microsoft.com/office/powerpoint/2010/main" val="101959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i="1"/>
            </a:lvl1pPr>
          </a:lstStyle>
          <a:p>
            <a:pPr>
              <a:defRPr/>
            </a:pPr>
            <a:fld id="{D5C61B03-DD92-485D-A48A-C9ABE71AA110}" type="datetimeFigureOut">
              <a:rPr lang="en-US"/>
              <a:pPr>
                <a:defRPr/>
              </a:pPr>
              <a:t>2/24/2020</a:t>
            </a:fld>
            <a:endParaRPr lang="en-US"/>
          </a:p>
        </p:txBody>
      </p:sp>
      <p:sp>
        <p:nvSpPr>
          <p:cNvPr id="3" name="Footer Placeholder 2"/>
          <p:cNvSpPr>
            <a:spLocks noGrp="1"/>
          </p:cNvSpPr>
          <p:nvPr>
            <p:ph type="ftr" sz="quarter" idx="11"/>
          </p:nvPr>
        </p:nvSpPr>
        <p:spPr/>
        <p:txBody>
          <a:bodyPr/>
          <a:lstStyle>
            <a:lvl1pPr>
              <a:defRPr i="1"/>
            </a:lvl1pPr>
          </a:lstStyle>
          <a:p>
            <a:pPr>
              <a:defRPr/>
            </a:pPr>
            <a:endParaRPr lang="en-US"/>
          </a:p>
        </p:txBody>
      </p:sp>
      <p:sp>
        <p:nvSpPr>
          <p:cNvPr id="4" name="Slide Number Placeholder 3"/>
          <p:cNvSpPr>
            <a:spLocks noGrp="1"/>
          </p:cNvSpPr>
          <p:nvPr>
            <p:ph type="sldNum" sz="quarter" idx="12"/>
          </p:nvPr>
        </p:nvSpPr>
        <p:spPr/>
        <p:txBody>
          <a:bodyPr/>
          <a:lstStyle>
            <a:lvl1pPr>
              <a:defRPr i="1"/>
            </a:lvl1pPr>
          </a:lstStyle>
          <a:p>
            <a:pPr>
              <a:defRPr/>
            </a:pPr>
            <a:fld id="{88337595-6A2C-4E4A-AD19-86FEA9F5C6B7}" type="slidenum">
              <a:rPr lang="en-US"/>
              <a:pPr>
                <a:defRPr/>
              </a:pPr>
              <a:t>‹#›</a:t>
            </a:fld>
            <a:endParaRPr lang="en-US"/>
          </a:p>
        </p:txBody>
      </p:sp>
    </p:spTree>
    <p:extLst>
      <p:ext uri="{BB962C8B-B14F-4D97-AF65-F5344CB8AC3E}">
        <p14:creationId xmlns:p14="http://schemas.microsoft.com/office/powerpoint/2010/main" val="291839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24F84D9F-D89C-4123-9E36-A9BD7D76AA46}" type="datetimeFigureOut">
              <a:rPr lang="en-US"/>
              <a:pPr>
                <a:defRPr/>
              </a:pPr>
              <a:t>2/24/2020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07289457-7449-47C6-9970-2BE4D570526E}" type="slidenum">
              <a:rPr lang="en-US"/>
              <a:pPr>
                <a:defRPr/>
              </a:pPr>
              <a:t>‹#›</a:t>
            </a:fld>
            <a:endParaRPr lang="en-US"/>
          </a:p>
        </p:txBody>
      </p:sp>
    </p:spTree>
    <p:extLst>
      <p:ext uri="{BB962C8B-B14F-4D97-AF65-F5344CB8AC3E}">
        <p14:creationId xmlns:p14="http://schemas.microsoft.com/office/powerpoint/2010/main" val="367043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3CC4353D-FDED-4022-AE5A-260C27C71B40}" type="datetimeFigureOut">
              <a:rPr lang="en-US"/>
              <a:pPr>
                <a:defRPr/>
              </a:pPr>
              <a:t>2/24/2020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6C1E9482-14AB-46FA-9DC4-1BAF19785BB6}" type="slidenum">
              <a:rPr lang="en-US"/>
              <a:pPr>
                <a:defRPr/>
              </a:pPr>
              <a:t>‹#›</a:t>
            </a:fld>
            <a:endParaRPr lang="en-US"/>
          </a:p>
        </p:txBody>
      </p:sp>
    </p:spTree>
    <p:extLst>
      <p:ext uri="{BB962C8B-B14F-4D97-AF65-F5344CB8AC3E}">
        <p14:creationId xmlns:p14="http://schemas.microsoft.com/office/powerpoint/2010/main" val="2051768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i="0">
                <a:solidFill>
                  <a:srgbClr val="D6ECFF"/>
                </a:solidFill>
              </a:defRPr>
            </a:lvl1pPr>
          </a:lstStyle>
          <a:p>
            <a:pPr>
              <a:defRPr/>
            </a:pPr>
            <a:fld id="{ECA46CC7-6789-4733-94AF-D85F0FFF46A2}" type="datetimeFigureOut">
              <a:rPr lang="en-US"/>
              <a:pPr>
                <a:defRPr/>
              </a:pPr>
              <a:t>2/24/2020</a:t>
            </a:fld>
            <a:endParaRPr lang="en-US"/>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i="0">
                <a:solidFill>
                  <a:srgbClr val="D6ECFF"/>
                </a:solidFill>
              </a:defRPr>
            </a:lvl1pPr>
          </a:lstStyle>
          <a:p>
            <a:pPr>
              <a:defRPr/>
            </a:pPr>
            <a:endParaRPr lang="en-US"/>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i="0">
                <a:solidFill>
                  <a:srgbClr val="D6ECFF"/>
                </a:solidFill>
              </a:defRPr>
            </a:lvl1pPr>
          </a:lstStyle>
          <a:p>
            <a:pPr>
              <a:defRPr/>
            </a:pPr>
            <a:fld id="{A445D236-D641-4975-9EC8-BE2249CB5AB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pitchFamily="34" charset="0"/>
        </a:defRPr>
      </a:lvl2pPr>
      <a:lvl3pPr algn="l" rtl="0" eaLnBrk="0" fontAlgn="base" hangingPunct="0">
        <a:spcBef>
          <a:spcPct val="0"/>
        </a:spcBef>
        <a:spcAft>
          <a:spcPct val="0"/>
        </a:spcAft>
        <a:tabLst>
          <a:tab pos="3830638" algn="l"/>
        </a:tabLst>
        <a:defRPr sz="3600" b="1">
          <a:solidFill>
            <a:srgbClr val="FEFEFE"/>
          </a:solidFill>
          <a:latin typeface="Tw Cen MT" pitchFamily="34" charset="0"/>
        </a:defRPr>
      </a:lvl3pPr>
      <a:lvl4pPr algn="l" rtl="0" eaLnBrk="0" fontAlgn="base" hangingPunct="0">
        <a:spcBef>
          <a:spcPct val="0"/>
        </a:spcBef>
        <a:spcAft>
          <a:spcPct val="0"/>
        </a:spcAft>
        <a:tabLst>
          <a:tab pos="3830638" algn="l"/>
        </a:tabLst>
        <a:defRPr sz="3600" b="1">
          <a:solidFill>
            <a:srgbClr val="FEFEFE"/>
          </a:solidFill>
          <a:latin typeface="Tw Cen MT" pitchFamily="34" charset="0"/>
        </a:defRPr>
      </a:lvl4pPr>
      <a:lvl5pPr algn="l" rtl="0" eaLnBrk="0" fontAlgn="base" hangingPunct="0">
        <a:spcBef>
          <a:spcPct val="0"/>
        </a:spcBef>
        <a:spcAft>
          <a:spcPct val="0"/>
        </a:spcAft>
        <a:tabLst>
          <a:tab pos="3830638" algn="l"/>
        </a:tabLst>
        <a:defRPr sz="3600" b="1">
          <a:solidFill>
            <a:srgbClr val="FEFEFE"/>
          </a:solidFill>
          <a:latin typeface="Tw Cen MT" pitchFamily="34" charset="0"/>
        </a:defRPr>
      </a:lvl5pPr>
      <a:lvl6pPr marL="457200" algn="l" rtl="0" fontAlgn="base">
        <a:spcBef>
          <a:spcPct val="0"/>
        </a:spcBef>
        <a:spcAft>
          <a:spcPct val="0"/>
        </a:spcAft>
        <a:tabLst>
          <a:tab pos="3830638" algn="l"/>
        </a:tabLst>
        <a:defRPr sz="3600" b="1">
          <a:solidFill>
            <a:srgbClr val="FEFEFE"/>
          </a:solidFill>
          <a:latin typeface="Tw Cen MT" pitchFamily="34" charset="0"/>
        </a:defRPr>
      </a:lvl6pPr>
      <a:lvl7pPr marL="914400" algn="l" rtl="0" fontAlgn="base">
        <a:spcBef>
          <a:spcPct val="0"/>
        </a:spcBef>
        <a:spcAft>
          <a:spcPct val="0"/>
        </a:spcAft>
        <a:tabLst>
          <a:tab pos="3830638" algn="l"/>
        </a:tabLst>
        <a:defRPr sz="3600" b="1">
          <a:solidFill>
            <a:srgbClr val="FEFEFE"/>
          </a:solidFill>
          <a:latin typeface="Tw Cen MT" pitchFamily="34" charset="0"/>
        </a:defRPr>
      </a:lvl7pPr>
      <a:lvl8pPr marL="1371600" algn="l" rtl="0" fontAlgn="base">
        <a:spcBef>
          <a:spcPct val="0"/>
        </a:spcBef>
        <a:spcAft>
          <a:spcPct val="0"/>
        </a:spcAft>
        <a:tabLst>
          <a:tab pos="3830638" algn="l"/>
        </a:tabLst>
        <a:defRPr sz="3600" b="1">
          <a:solidFill>
            <a:srgbClr val="FEFEFE"/>
          </a:solidFill>
          <a:latin typeface="Tw Cen MT" pitchFamily="34" charset="0"/>
        </a:defRPr>
      </a:lvl8pPr>
      <a:lvl9pPr marL="1828800" algn="l" rtl="0" fontAlgn="base">
        <a:spcBef>
          <a:spcPct val="0"/>
        </a:spcBef>
        <a:spcAft>
          <a:spcPct val="0"/>
        </a:spcAft>
        <a:tabLst>
          <a:tab pos="3830638" algn="l"/>
        </a:tabLst>
        <a:defRPr sz="3600" b="1">
          <a:solidFill>
            <a:srgbClr val="FEFEFE"/>
          </a:solidFill>
          <a:latin typeface="Tw Cen MT" pitchFamily="34" charset="0"/>
        </a:defRPr>
      </a:lvl9pPr>
    </p:titleStyle>
    <p:body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247650" y="304800"/>
            <a:ext cx="48577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rgbClr val="ACC2C9"/>
              </a:buClr>
              <a:buFont typeface="Arial" charset="0"/>
              <a:buChar char="•"/>
              <a:defRPr sz="2400">
                <a:solidFill>
                  <a:schemeClr val="tx2"/>
                </a:solidFill>
                <a:latin typeface="Tw Cen MT" pitchFamily="34" charset="0"/>
              </a:defRPr>
            </a:lvl1pPr>
            <a:lvl2pPr marL="742950" indent="-285750" eaLnBrk="0" hangingPunct="0">
              <a:spcBef>
                <a:spcPct val="20000"/>
              </a:spcBef>
              <a:buClr>
                <a:srgbClr val="ACC2C9"/>
              </a:buClr>
              <a:buFont typeface="Arial" charset="0"/>
              <a:buChar char="•"/>
              <a:defRPr sz="2000">
                <a:solidFill>
                  <a:schemeClr val="tx1"/>
                </a:solidFill>
                <a:latin typeface="Tw Cen MT" pitchFamily="34" charset="0"/>
              </a:defRPr>
            </a:lvl2pPr>
            <a:lvl3pPr marL="1143000" indent="-228600" eaLnBrk="0" hangingPunct="0">
              <a:spcBef>
                <a:spcPct val="20000"/>
              </a:spcBef>
              <a:buClr>
                <a:schemeClr val="accent2"/>
              </a:buClr>
              <a:buFont typeface="Arial" charset="0"/>
              <a:buChar char="•"/>
              <a:defRPr sz="2000">
                <a:solidFill>
                  <a:schemeClr val="tx2"/>
                </a:solidFill>
                <a:latin typeface="Tw Cen MT" pitchFamily="34" charset="0"/>
              </a:defRPr>
            </a:lvl3pPr>
            <a:lvl4pPr marL="1600200" indent="-228600" eaLnBrk="0" hangingPunct="0">
              <a:spcBef>
                <a:spcPct val="20000"/>
              </a:spcBef>
              <a:buClr>
                <a:srgbClr val="99987F"/>
              </a:buClr>
              <a:buFont typeface="Arial" charset="0"/>
              <a:buChar char="•"/>
              <a:defRPr>
                <a:solidFill>
                  <a:schemeClr val="tx1"/>
                </a:solidFill>
                <a:latin typeface="Tw Cen MT" pitchFamily="34" charset="0"/>
              </a:defRPr>
            </a:lvl4pPr>
            <a:lvl5pPr marL="2057400" indent="-228600" eaLnBrk="0" hangingPunct="0">
              <a:spcBef>
                <a:spcPct val="20000"/>
              </a:spcBef>
              <a:buClr>
                <a:srgbClr val="90AC97"/>
              </a:buClr>
              <a:buFont typeface="Arial" charset="0"/>
              <a:buChar char="•"/>
              <a:defRPr sz="1600">
                <a:solidFill>
                  <a:schemeClr val="tx2"/>
                </a:solidFill>
                <a:latin typeface="Tw Cen MT" pitchFamily="34" charset="0"/>
              </a:defRPr>
            </a:lvl5pPr>
            <a:lvl6pPr marL="25146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6pPr>
            <a:lvl7pPr marL="29718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7pPr>
            <a:lvl8pPr marL="34290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8pPr>
            <a:lvl9pPr marL="38862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9pPr>
          </a:lstStyle>
          <a:p>
            <a:pPr algn="ctr" eaLnBrk="1" hangingPunct="1">
              <a:lnSpc>
                <a:spcPct val="125000"/>
              </a:lnSpc>
              <a:spcBef>
                <a:spcPct val="0"/>
              </a:spcBef>
              <a:buClrTx/>
              <a:buFontTx/>
              <a:buNone/>
            </a:pPr>
            <a:r>
              <a:rPr lang="en-US" altLang="en-US" sz="2000" b="1">
                <a:solidFill>
                  <a:srgbClr val="FFCC66"/>
                </a:solidFill>
                <a:latin typeface="Times New Roman" pitchFamily="18" charset="0"/>
              </a:rPr>
              <a:t>Ministry of Higher Education  &amp;scientific Research</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Al-Mustansiriya University</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College of Engineering</a:t>
            </a:r>
            <a:endParaRPr lang="ar-SA" altLang="en-US" sz="2000" b="1">
              <a:solidFill>
                <a:srgbClr val="FFCC66"/>
              </a:solidFill>
              <a:latin typeface="Times New Roman" pitchFamily="18" charset="0"/>
            </a:endParaRPr>
          </a:p>
        </p:txBody>
      </p:sp>
      <p:pic>
        <p:nvPicPr>
          <p:cNvPr id="14341" name="Picture 5" descr="D:\المشاريع النهائية\هبة النهائي\شعار الجامع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0813" y="285750"/>
            <a:ext cx="1785937"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a:spLocks noChangeArrowheads="1"/>
          </p:cNvSpPr>
          <p:nvPr/>
        </p:nvSpPr>
        <p:spPr bwMode="auto">
          <a:xfrm>
            <a:off x="1219200" y="3124200"/>
            <a:ext cx="6629400" cy="990600"/>
          </a:xfrm>
          <a:prstGeom prst="rect">
            <a:avLst/>
          </a:prstGeom>
          <a:solidFill>
            <a:srgbClr val="FF3300"/>
          </a:solidFill>
          <a:ln w="9525" algn="ctr">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ysClr val="windowText" lastClr="000000"/>
                </a:solidFill>
                <a:effectLst/>
                <a:uLnTx/>
                <a:uFillTx/>
              </a:rPr>
              <a:t>Energy management and applications Introduction</a:t>
            </a:r>
            <a:endParaRPr kumimoji="0" lang="en-US" sz="2400" b="0" i="0" u="none" strike="noStrike" kern="0" cap="none" spc="0" normalizeH="0" baseline="0" noProof="0" dirty="0" smtClean="0">
              <a:ln>
                <a:noFill/>
              </a:ln>
              <a:solidFill>
                <a:sysClr val="windowText" lastClr="000000"/>
              </a:solidFill>
              <a:effectLst/>
              <a:uLnTx/>
              <a:uFillTx/>
            </a:endParaRP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ar-IQ" sz="1800" b="0" i="0" u="none" strike="noStrike" kern="0" cap="none" spc="0" normalizeH="0" baseline="0" noProof="0" dirty="0" smtClean="0">
              <a:ln>
                <a:noFill/>
              </a:ln>
              <a:solidFill>
                <a:sysClr val="windowText" lastClr="000000"/>
              </a:solidFill>
              <a:effectLst/>
              <a:uLnTx/>
              <a:uFillTx/>
            </a:endParaRPr>
          </a:p>
        </p:txBody>
      </p:sp>
      <p:sp>
        <p:nvSpPr>
          <p:cNvPr id="8" name="Rectangle 4"/>
          <p:cNvSpPr>
            <a:spLocks noChangeArrowheads="1"/>
          </p:cNvSpPr>
          <p:nvPr/>
        </p:nvSpPr>
        <p:spPr bwMode="auto">
          <a:xfrm>
            <a:off x="1219200" y="5114583"/>
            <a:ext cx="6172200" cy="523875"/>
          </a:xfrm>
          <a:prstGeom prst="rect">
            <a:avLst/>
          </a:prstGeom>
          <a:gradFill>
            <a:gsLst>
              <a:gs pos="0">
                <a:srgbClr val="FFF200"/>
              </a:gs>
              <a:gs pos="45000">
                <a:srgbClr val="FF7A00"/>
              </a:gs>
              <a:gs pos="70000">
                <a:srgbClr val="FF0300"/>
              </a:gs>
              <a:gs pos="100000">
                <a:srgbClr val="4D0808"/>
              </a:gs>
            </a:gsLst>
            <a:lin ang="5400000" scaled="0"/>
          </a:gradFill>
          <a:ln>
            <a:noFill/>
          </a:ln>
        </p:spPr>
        <p:txBody>
          <a:bodyPr>
            <a:spAutoFit/>
          </a:bodyPr>
          <a:lstStyle/>
          <a:p>
            <a:pPr algn="ctr" rtl="0" eaLnBrk="0" hangingPunct="0"/>
            <a:r>
              <a:rPr lang="sv-SE" sz="2800" dirty="0">
                <a:latin typeface="Times New Roman" pitchFamily="18" charset="0"/>
                <a:cs typeface="Times New Roman" pitchFamily="18" charset="0"/>
              </a:rPr>
              <a:t>Asst. Prof. Dr. Hayder Mohammad Jaffal</a:t>
            </a:r>
          </a:p>
        </p:txBody>
      </p:sp>
      <p:sp>
        <p:nvSpPr>
          <p:cNvPr id="9" name="Rectangle 6"/>
          <p:cNvSpPr>
            <a:spLocks noChangeArrowheads="1"/>
          </p:cNvSpPr>
          <p:nvPr/>
        </p:nvSpPr>
        <p:spPr bwMode="auto">
          <a:xfrm>
            <a:off x="3884612" y="4439895"/>
            <a:ext cx="1298575" cy="369888"/>
          </a:xfrm>
          <a:prstGeom prst="rect">
            <a:avLst/>
          </a:prstGeom>
          <a:solidFill>
            <a:schemeClr val="accent2">
              <a:lumMod val="60000"/>
              <a:lumOff val="40000"/>
            </a:schemeClr>
          </a:solidFill>
          <a:ln>
            <a:noFill/>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(Section 1)</a:t>
            </a:r>
            <a:endParaRPr kumimoji="0" lang="ar-IQ"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down)">
                                      <p:cBhvr>
                                        <p:cTn id="10" dur="500"/>
                                        <p:tgtEl>
                                          <p:spTgt spid="6">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down)">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1)">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1143000"/>
            <a:ext cx="8229600" cy="4525963"/>
          </a:xfrm>
        </p:spPr>
        <p:txBody>
          <a:bodyPr/>
          <a:lstStyle/>
          <a:p>
            <a:pPr marL="0" indent="0" algn="justLow">
              <a:buNone/>
            </a:pPr>
            <a:r>
              <a:rPr lang="en-US" dirty="0">
                <a:solidFill>
                  <a:srgbClr val="FFFF00"/>
                </a:solidFill>
                <a:latin typeface="Times New Roman" pitchFamily="18" charset="0"/>
                <a:cs typeface="Times New Roman" pitchFamily="18" charset="0"/>
              </a:rPr>
              <a:t>Many definitions have been offered for “energy management”. One definition that</a:t>
            </a:r>
          </a:p>
          <a:p>
            <a:pPr marL="0" indent="0" algn="justLow">
              <a:buNone/>
            </a:pPr>
            <a:r>
              <a:rPr lang="en-US" dirty="0">
                <a:solidFill>
                  <a:srgbClr val="FFFF00"/>
                </a:solidFill>
                <a:latin typeface="Times New Roman" pitchFamily="18" charset="0"/>
                <a:cs typeface="Times New Roman" pitchFamily="18" charset="0"/>
              </a:rPr>
              <a:t>captures the key principles is as follows</a:t>
            </a:r>
            <a:r>
              <a:rPr lang="ar-IQ" dirty="0">
                <a:solidFill>
                  <a:srgbClr val="FFFF00"/>
                </a:solidFill>
                <a:latin typeface="Times New Roman" pitchFamily="18" charset="0"/>
                <a:cs typeface="Times New Roman" pitchFamily="18" charset="0"/>
              </a:rPr>
              <a:t>:</a:t>
            </a:r>
            <a:endParaRPr lang="en-US" dirty="0">
              <a:solidFill>
                <a:srgbClr val="FFFF00"/>
              </a:solidFill>
              <a:latin typeface="Times New Roman" pitchFamily="18" charset="0"/>
              <a:cs typeface="Times New Roman" pitchFamily="18" charset="0"/>
            </a:endParaRPr>
          </a:p>
          <a:p>
            <a:pPr marL="0" indent="0" algn="justLow">
              <a:buNone/>
            </a:pPr>
            <a:r>
              <a:rPr lang="en-US" dirty="0">
                <a:solidFill>
                  <a:srgbClr val="FFFF00"/>
                </a:solidFill>
                <a:latin typeface="Times New Roman" pitchFamily="18" charset="0"/>
                <a:cs typeface="Times New Roman" pitchFamily="18" charset="0"/>
              </a:rPr>
              <a:t>The judicious and effective use of energy to maximize profits (that is, minimize costs</a:t>
            </a:r>
            <a:r>
              <a:rPr lang="ar-IQ" dirty="0">
                <a:solidFill>
                  <a:srgbClr val="FFFF00"/>
                </a:solidFill>
                <a:latin typeface="Times New Roman" pitchFamily="18" charset="0"/>
                <a:cs typeface="Times New Roman" pitchFamily="18" charset="0"/>
              </a:rPr>
              <a:t>(</a:t>
            </a:r>
            <a:r>
              <a:rPr lang="en-US" dirty="0">
                <a:solidFill>
                  <a:srgbClr val="FFFF00"/>
                </a:solidFill>
                <a:latin typeface="Times New Roman" pitchFamily="18" charset="0"/>
                <a:cs typeface="Times New Roman" pitchFamily="18" charset="0"/>
              </a:rPr>
              <a:t>and enhance competitive positions. Therefore, any management activity that affects the use of energy falls under this definition. The primary objective of energy management is to maximize profit and minimize costs by optimizing energy procurement and utilization, throughout the organization to minimize energy costs without affecting production and quality and to minimize environmental effects.</a:t>
            </a:r>
          </a:p>
          <a:p>
            <a:endParaRPr lang="ar-IQ" dirty="0"/>
          </a:p>
        </p:txBody>
      </p:sp>
      <p:sp>
        <p:nvSpPr>
          <p:cNvPr id="4" name="Rectangle 3"/>
          <p:cNvSpPr>
            <a:spLocks noChangeArrowheads="1"/>
          </p:cNvSpPr>
          <p:nvPr/>
        </p:nvSpPr>
        <p:spPr bwMode="auto">
          <a:xfrm>
            <a:off x="533400" y="367091"/>
            <a:ext cx="40386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1- Definition </a:t>
            </a:r>
            <a:r>
              <a:rPr lang="en-US" sz="2000" i="0" kern="0" dirty="0">
                <a:solidFill>
                  <a:sysClr val="windowText" lastClr="000000"/>
                </a:solidFill>
              </a:rPr>
              <a:t>of energy management</a:t>
            </a:r>
            <a:endParaRPr kumimoji="0" lang="ar-IQ"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67637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a:spLocks noGrp="1"/>
          </p:cNvSpPr>
          <p:nvPr>
            <p:ph idx="1"/>
          </p:nvPr>
        </p:nvSpPr>
        <p:spPr>
          <a:xfrm>
            <a:off x="685800" y="304800"/>
            <a:ext cx="8229600" cy="914400"/>
          </a:xfrm>
        </p:spPr>
        <p:txBody>
          <a:bodyPr/>
          <a:lstStyle/>
          <a:p>
            <a:pPr marL="0" indent="0" algn="justLow">
              <a:buNone/>
            </a:pPr>
            <a:r>
              <a:rPr lang="en-US" dirty="0">
                <a:solidFill>
                  <a:srgbClr val="FF9900"/>
                </a:solidFill>
                <a:latin typeface="Times New Roman" pitchFamily="18" charset="0"/>
                <a:cs typeface="Times New Roman" pitchFamily="18" charset="0"/>
              </a:rPr>
              <a:t>Among the practices that arise from the above definition are the following</a:t>
            </a:r>
            <a:r>
              <a:rPr lang="en-US" dirty="0" smtClean="0">
                <a:solidFill>
                  <a:srgbClr val="FF9900"/>
                </a:solidFill>
                <a:latin typeface="Times New Roman" pitchFamily="18" charset="0"/>
                <a:cs typeface="Times New Roman" pitchFamily="18" charset="0"/>
              </a:rPr>
              <a:t>:</a:t>
            </a:r>
            <a:endParaRPr lang="en-US" dirty="0">
              <a:solidFill>
                <a:srgbClr val="FF9900"/>
              </a:solidFill>
              <a:latin typeface="Times New Roman" pitchFamily="18" charset="0"/>
              <a:cs typeface="Times New Roman" pitchFamily="18" charset="0"/>
            </a:endParaRPr>
          </a:p>
          <a:p>
            <a:endParaRPr lang="ar-IQ" dirty="0"/>
          </a:p>
        </p:txBody>
      </p:sp>
      <p:sp>
        <p:nvSpPr>
          <p:cNvPr id="6" name="عنصر نائب للمحتوى 2"/>
          <p:cNvSpPr txBox="1">
            <a:spLocks/>
          </p:cNvSpPr>
          <p:nvPr/>
        </p:nvSpPr>
        <p:spPr bwMode="auto">
          <a:xfrm>
            <a:off x="605051" y="13716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dirty="0">
                <a:solidFill>
                  <a:srgbClr val="00FFFF"/>
                </a:solidFill>
                <a:latin typeface="Times New Roman" pitchFamily="18" charset="0"/>
                <a:cs typeface="Times New Roman" pitchFamily="18" charset="0"/>
              </a:rPr>
              <a:t>Eliminate Waste: </a:t>
            </a:r>
            <a:r>
              <a:rPr lang="en-US" i="0" dirty="0">
                <a:solidFill>
                  <a:srgbClr val="FFFF00"/>
                </a:solidFill>
                <a:latin typeface="Times New Roman" pitchFamily="18" charset="0"/>
                <a:cs typeface="Times New Roman" pitchFamily="18" charset="0"/>
              </a:rPr>
              <a:t>Ensure that energy is used at the highest possible efficiency.</a:t>
            </a:r>
            <a:endParaRPr lang="ar-IQ" i="0" dirty="0"/>
          </a:p>
        </p:txBody>
      </p:sp>
      <p:sp>
        <p:nvSpPr>
          <p:cNvPr id="7" name="عنصر نائب للمحتوى 2"/>
          <p:cNvSpPr txBox="1">
            <a:spLocks/>
          </p:cNvSpPr>
          <p:nvPr/>
        </p:nvSpPr>
        <p:spPr bwMode="auto">
          <a:xfrm>
            <a:off x="639171" y="24384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dirty="0">
                <a:solidFill>
                  <a:srgbClr val="00FFFF"/>
                </a:solidFill>
                <a:latin typeface="Times New Roman" pitchFamily="18" charset="0"/>
                <a:cs typeface="Times New Roman" pitchFamily="18" charset="0"/>
              </a:rPr>
              <a:t>Maximize Efficiency: </a:t>
            </a:r>
            <a:r>
              <a:rPr lang="en-US" i="0" dirty="0">
                <a:solidFill>
                  <a:srgbClr val="FFFF00"/>
                </a:solidFill>
                <a:latin typeface="Times New Roman" pitchFamily="18" charset="0"/>
                <a:cs typeface="Times New Roman" pitchFamily="18" charset="0"/>
              </a:rPr>
              <a:t>Utilize the most appropriate technology to meet </a:t>
            </a:r>
            <a:r>
              <a:rPr lang="en-US" i="0" dirty="0" smtClean="0">
                <a:solidFill>
                  <a:srgbClr val="FFFF00"/>
                </a:solidFill>
                <a:latin typeface="Times New Roman" pitchFamily="18" charset="0"/>
                <a:cs typeface="Times New Roman" pitchFamily="18" charset="0"/>
              </a:rPr>
              <a:t>organizational </a:t>
            </a:r>
            <a:r>
              <a:rPr lang="en-US" i="0" dirty="0">
                <a:solidFill>
                  <a:srgbClr val="FFFF00"/>
                </a:solidFill>
                <a:latin typeface="Times New Roman" pitchFamily="18" charset="0"/>
                <a:cs typeface="Times New Roman" pitchFamily="18" charset="0"/>
              </a:rPr>
              <a:t>needs</a:t>
            </a:r>
            <a:r>
              <a:rPr lang="en-US" i="0" dirty="0" smtClean="0">
                <a:solidFill>
                  <a:srgbClr val="FFFF00"/>
                </a:solidFill>
                <a:latin typeface="Times New Roman" pitchFamily="18" charset="0"/>
                <a:cs typeface="Times New Roman" pitchFamily="18" charset="0"/>
              </a:rPr>
              <a:t>.</a:t>
            </a:r>
            <a:endParaRPr lang="en-US" i="0" dirty="0">
              <a:solidFill>
                <a:srgbClr val="FFFF00"/>
              </a:solidFill>
              <a:latin typeface="Times New Roman" pitchFamily="18" charset="0"/>
              <a:cs typeface="Times New Roman" pitchFamily="18" charset="0"/>
            </a:endParaRPr>
          </a:p>
        </p:txBody>
      </p:sp>
      <p:sp>
        <p:nvSpPr>
          <p:cNvPr id="8" name="عنصر نائب للمحتوى 2"/>
          <p:cNvSpPr txBox="1">
            <a:spLocks/>
          </p:cNvSpPr>
          <p:nvPr/>
        </p:nvSpPr>
        <p:spPr bwMode="auto">
          <a:xfrm>
            <a:off x="671016" y="3581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dirty="0">
                <a:solidFill>
                  <a:srgbClr val="00FFFF"/>
                </a:solidFill>
                <a:latin typeface="Times New Roman" pitchFamily="18" charset="0"/>
                <a:cs typeface="Times New Roman" pitchFamily="18" charset="0"/>
              </a:rPr>
              <a:t>Optimize Supply: </a:t>
            </a:r>
            <a:r>
              <a:rPr lang="en-US" i="0" dirty="0">
                <a:solidFill>
                  <a:srgbClr val="FFFF00"/>
                </a:solidFill>
                <a:latin typeface="Times New Roman" pitchFamily="18" charset="0"/>
                <a:cs typeface="Times New Roman" pitchFamily="18" charset="0"/>
              </a:rPr>
              <a:t>Purchase or supply energy at the lowest possible cost</a:t>
            </a:r>
            <a:r>
              <a:rPr lang="en-US" i="0" dirty="0" smtClean="0">
                <a:solidFill>
                  <a:srgbClr val="FFFF00"/>
                </a:solidFill>
                <a:latin typeface="Times New Roman" pitchFamily="18" charset="0"/>
                <a:cs typeface="Times New Roman" pitchFamily="18" charset="0"/>
              </a:rPr>
              <a:t>.</a:t>
            </a:r>
            <a:endParaRPr lang="ar-IQ" i="0" dirty="0">
              <a:solidFill>
                <a:srgbClr val="FFFF00"/>
              </a:solidFill>
              <a:latin typeface="Times New Roman" pitchFamily="18" charset="0"/>
              <a:cs typeface="Times New Roman" pitchFamily="18" charset="0"/>
            </a:endParaRPr>
          </a:p>
        </p:txBody>
      </p:sp>
      <p:sp>
        <p:nvSpPr>
          <p:cNvPr id="9" name="عنصر نائب للمحتوى 2"/>
          <p:cNvSpPr txBox="1">
            <a:spLocks/>
          </p:cNvSpPr>
          <p:nvPr/>
        </p:nvSpPr>
        <p:spPr bwMode="auto">
          <a:xfrm>
            <a:off x="685800" y="4648200"/>
            <a:ext cx="8229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Energy management practices may vary from simple maintenance and </a:t>
            </a:r>
            <a:r>
              <a:rPr lang="en-US" i="0" dirty="0" smtClean="0">
                <a:solidFill>
                  <a:srgbClr val="FFFF00"/>
                </a:solidFill>
                <a:latin typeface="Times New Roman" pitchFamily="18" charset="0"/>
                <a:cs typeface="Times New Roman" pitchFamily="18" charset="0"/>
              </a:rPr>
              <a:t>operational activities </a:t>
            </a:r>
            <a:r>
              <a:rPr lang="en-US" i="0" dirty="0">
                <a:solidFill>
                  <a:srgbClr val="FFFF00"/>
                </a:solidFill>
                <a:latin typeface="Times New Roman" pitchFamily="18" charset="0"/>
                <a:cs typeface="Times New Roman" pitchFamily="18" charset="0"/>
              </a:rPr>
              <a:t>that ensure equipment and systems use energy efficiently and effectively, </a:t>
            </a:r>
            <a:r>
              <a:rPr lang="en-US" i="0" dirty="0" smtClean="0">
                <a:solidFill>
                  <a:srgbClr val="FFFF00"/>
                </a:solidFill>
                <a:latin typeface="Times New Roman" pitchFamily="18" charset="0"/>
                <a:cs typeface="Times New Roman" pitchFamily="18" charset="0"/>
              </a:rPr>
              <a:t>to capital </a:t>
            </a:r>
            <a:r>
              <a:rPr lang="en-US" i="0" dirty="0">
                <a:solidFill>
                  <a:srgbClr val="FFFF00"/>
                </a:solidFill>
                <a:latin typeface="Times New Roman" pitchFamily="18" charset="0"/>
                <a:cs typeface="Times New Roman" pitchFamily="18" charset="0"/>
              </a:rPr>
              <a:t>intensive installation of new, more efficient technology</a:t>
            </a:r>
            <a:r>
              <a:rPr lang="en-US" i="0" dirty="0" smtClean="0">
                <a:solidFill>
                  <a:srgbClr val="FFFF00"/>
                </a:solidFill>
                <a:latin typeface="Times New Roman" pitchFamily="18" charset="0"/>
                <a:cs typeface="Times New Roman" pitchFamily="18" charset="0"/>
              </a:rPr>
              <a:t>.</a:t>
            </a:r>
            <a:endParaRPr lang="en-US"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06108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685800" y="304800"/>
            <a:ext cx="8229600" cy="914400"/>
          </a:xfrm>
        </p:spPr>
        <p:txBody>
          <a:bodyPr/>
          <a:lstStyle/>
          <a:p>
            <a:pPr marL="0" indent="0" algn="justLow">
              <a:buNone/>
            </a:pPr>
            <a:r>
              <a:rPr lang="en-US" dirty="0">
                <a:solidFill>
                  <a:srgbClr val="FF9900"/>
                </a:solidFill>
                <a:latin typeface="Times New Roman" pitchFamily="18" charset="0"/>
                <a:cs typeface="Times New Roman" pitchFamily="18" charset="0"/>
              </a:rPr>
              <a:t>Some desirable sub-objectives of energy management programs include:</a:t>
            </a:r>
          </a:p>
          <a:p>
            <a:endParaRPr lang="ar-IQ" dirty="0"/>
          </a:p>
        </p:txBody>
      </p:sp>
      <p:sp>
        <p:nvSpPr>
          <p:cNvPr id="5" name="عنصر نائب للمحتوى 2"/>
          <p:cNvSpPr txBox="1">
            <a:spLocks/>
          </p:cNvSpPr>
          <p:nvPr/>
        </p:nvSpPr>
        <p:spPr bwMode="auto">
          <a:xfrm>
            <a:off x="643719" y="12954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1- Conserving </a:t>
            </a:r>
            <a:r>
              <a:rPr lang="en-US" i="0" dirty="0">
                <a:solidFill>
                  <a:srgbClr val="FFFF00"/>
                </a:solidFill>
                <a:latin typeface="Times New Roman" pitchFamily="18" charset="0"/>
                <a:cs typeface="Times New Roman" pitchFamily="18" charset="0"/>
              </a:rPr>
              <a:t>energy, thereby reducing cost.</a:t>
            </a:r>
            <a:endParaRPr lang="ar-IQ" i="0" dirty="0">
              <a:solidFill>
                <a:srgbClr val="FFFF00"/>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620973" y="19812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2- </a:t>
            </a:r>
            <a:r>
              <a:rPr lang="en-US" i="0" dirty="0">
                <a:solidFill>
                  <a:srgbClr val="FFFF00"/>
                </a:solidFill>
                <a:latin typeface="Times New Roman" pitchFamily="18" charset="0"/>
                <a:cs typeface="Times New Roman" pitchFamily="18" charset="0"/>
              </a:rPr>
              <a:t>Cultivating good communications on energy matters.</a:t>
            </a:r>
            <a:endParaRPr lang="ar-IQ"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635758" y="26670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3- Developing and maintaining effective monitoring, reporting, and </a:t>
            </a:r>
            <a:r>
              <a:rPr lang="en-US" i="0" dirty="0" smtClean="0">
                <a:solidFill>
                  <a:srgbClr val="FFFF00"/>
                </a:solidFill>
                <a:latin typeface="Times New Roman" pitchFamily="18" charset="0"/>
                <a:cs typeface="Times New Roman" pitchFamily="18" charset="0"/>
              </a:rPr>
              <a:t>management strategies </a:t>
            </a:r>
            <a:r>
              <a:rPr lang="en-US" i="0" dirty="0">
                <a:solidFill>
                  <a:srgbClr val="FFFF00"/>
                </a:solidFill>
                <a:latin typeface="Times New Roman" pitchFamily="18" charset="0"/>
                <a:cs typeface="Times New Roman" pitchFamily="18" charset="0"/>
              </a:rPr>
              <a:t>for efficient energy </a:t>
            </a:r>
            <a:r>
              <a:rPr lang="en-US" i="0" dirty="0" smtClean="0">
                <a:solidFill>
                  <a:srgbClr val="FFFF00"/>
                </a:solidFill>
                <a:latin typeface="Times New Roman" pitchFamily="18" charset="0"/>
                <a:cs typeface="Times New Roman" pitchFamily="18" charset="0"/>
              </a:rPr>
              <a:t>usage.</a:t>
            </a:r>
            <a:endParaRPr lang="en-US" i="0" dirty="0">
              <a:solidFill>
                <a:srgbClr val="FFFF00"/>
              </a:solidFill>
              <a:latin typeface="Times New Roman" pitchFamily="18" charset="0"/>
              <a:cs typeface="Times New Roman" pitchFamily="18" charset="0"/>
            </a:endParaRPr>
          </a:p>
        </p:txBody>
      </p:sp>
      <p:sp>
        <p:nvSpPr>
          <p:cNvPr id="8" name="عنصر نائب للمحتوى 2"/>
          <p:cNvSpPr txBox="1">
            <a:spLocks/>
          </p:cNvSpPr>
          <p:nvPr/>
        </p:nvSpPr>
        <p:spPr bwMode="auto">
          <a:xfrm>
            <a:off x="609600" y="37338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4- Finding new and better ways to increase returns from energy investments </a:t>
            </a:r>
            <a:r>
              <a:rPr lang="en-US" i="0" dirty="0" smtClean="0">
                <a:solidFill>
                  <a:srgbClr val="FFFF00"/>
                </a:solidFill>
                <a:latin typeface="Times New Roman" pitchFamily="18" charset="0"/>
                <a:cs typeface="Times New Roman" pitchFamily="18" charset="0"/>
              </a:rPr>
              <a:t>through research </a:t>
            </a:r>
            <a:r>
              <a:rPr lang="en-US" i="0" dirty="0">
                <a:solidFill>
                  <a:srgbClr val="FFFF00"/>
                </a:solidFill>
                <a:latin typeface="Times New Roman" pitchFamily="18" charset="0"/>
                <a:cs typeface="Times New Roman" pitchFamily="18" charset="0"/>
              </a:rPr>
              <a:t>and </a:t>
            </a:r>
            <a:r>
              <a:rPr lang="en-US" i="0" dirty="0" smtClean="0">
                <a:solidFill>
                  <a:srgbClr val="FFFF00"/>
                </a:solidFill>
                <a:latin typeface="Times New Roman" pitchFamily="18" charset="0"/>
                <a:cs typeface="Times New Roman" pitchFamily="18" charset="0"/>
              </a:rPr>
              <a:t>development.</a:t>
            </a:r>
            <a:endParaRPr lang="en-US" i="0" dirty="0">
              <a:solidFill>
                <a:srgbClr val="FFFF00"/>
              </a:solidFill>
              <a:latin typeface="Times New Roman" pitchFamily="18" charset="0"/>
              <a:cs typeface="Times New Roman" pitchFamily="18" charset="0"/>
            </a:endParaRPr>
          </a:p>
        </p:txBody>
      </p:sp>
      <p:sp>
        <p:nvSpPr>
          <p:cNvPr id="9" name="عنصر نائب للمحتوى 2"/>
          <p:cNvSpPr txBox="1">
            <a:spLocks/>
          </p:cNvSpPr>
          <p:nvPr/>
        </p:nvSpPr>
        <p:spPr bwMode="auto">
          <a:xfrm>
            <a:off x="643719" y="4724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5- Developing interest in and dedication to energy management program from </a:t>
            </a:r>
            <a:r>
              <a:rPr lang="en-US" i="0" dirty="0" smtClean="0">
                <a:solidFill>
                  <a:srgbClr val="FFFF00"/>
                </a:solidFill>
                <a:latin typeface="Times New Roman" pitchFamily="18" charset="0"/>
                <a:cs typeface="Times New Roman" pitchFamily="18" charset="0"/>
              </a:rPr>
              <a:t>all employees.</a:t>
            </a:r>
            <a:endParaRPr lang="en-US"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15400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367091"/>
            <a:ext cx="40386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a:solidFill>
                  <a:sysClr val="windowText" lastClr="000000"/>
                </a:solidFill>
              </a:rPr>
              <a:t>2- Motivation to energy management</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70931" y="9144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9900"/>
                </a:solidFill>
                <a:latin typeface="Times New Roman" pitchFamily="18" charset="0"/>
                <a:cs typeface="Times New Roman" pitchFamily="18" charset="0"/>
              </a:rPr>
              <a:t>There are many motivational forces for energy management presently acting on the industrial sector. They are:</a:t>
            </a:r>
            <a:endParaRPr lang="ar-IQ" i="0" dirty="0">
              <a:solidFill>
                <a:srgbClr val="FF9900"/>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630072" y="1752600"/>
            <a:ext cx="8229600" cy="2498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i="0" dirty="0">
                <a:solidFill>
                  <a:srgbClr val="00FFFF"/>
                </a:solidFill>
                <a:latin typeface="Times New Roman" pitchFamily="18" charset="0"/>
                <a:cs typeface="Times New Roman" pitchFamily="18" charset="0"/>
              </a:rPr>
              <a:t>a. Competitiveness:</a:t>
            </a:r>
          </a:p>
          <a:p>
            <a:pPr marL="0" indent="0" algn="justLow">
              <a:buNone/>
            </a:pPr>
            <a:r>
              <a:rPr lang="en-US" i="0" dirty="0">
                <a:solidFill>
                  <a:srgbClr val="FFFF00"/>
                </a:solidFill>
                <a:latin typeface="Times New Roman" pitchFamily="18" charset="0"/>
                <a:cs typeface="Times New Roman" pitchFamily="18" charset="0"/>
              </a:rPr>
              <a:t>Although energy cost may constitute a relatively small part of total </a:t>
            </a:r>
            <a:r>
              <a:rPr lang="en-US" i="0" dirty="0" smtClean="0">
                <a:solidFill>
                  <a:srgbClr val="FFFF00"/>
                </a:solidFill>
                <a:latin typeface="Times New Roman" pitchFamily="18" charset="0"/>
                <a:cs typeface="Times New Roman" pitchFamily="18" charset="0"/>
              </a:rPr>
              <a:t>operating cost</a:t>
            </a:r>
            <a:r>
              <a:rPr lang="en-US" i="0" dirty="0">
                <a:solidFill>
                  <a:srgbClr val="FFFF00"/>
                </a:solidFill>
                <a:latin typeface="Times New Roman" pitchFamily="18" charset="0"/>
                <a:cs typeface="Times New Roman" pitchFamily="18" charset="0"/>
              </a:rPr>
              <a:t>, for many industries, it is one of the most manageable resources </a:t>
            </a:r>
            <a:r>
              <a:rPr lang="en-US" i="0" dirty="0" smtClean="0">
                <a:solidFill>
                  <a:srgbClr val="FFFF00"/>
                </a:solidFill>
                <a:latin typeface="Times New Roman" pitchFamily="18" charset="0"/>
                <a:cs typeface="Times New Roman" pitchFamily="18" charset="0"/>
              </a:rPr>
              <a:t>among labor </a:t>
            </a:r>
            <a:r>
              <a:rPr lang="en-US" i="0" dirty="0">
                <a:solidFill>
                  <a:srgbClr val="FFFF00"/>
                </a:solidFill>
                <a:latin typeface="Times New Roman" pitchFamily="18" charset="0"/>
                <a:cs typeface="Times New Roman" pitchFamily="18" charset="0"/>
              </a:rPr>
              <a:t>and material. Reductions in energy consumption and thereby </a:t>
            </a:r>
            <a:r>
              <a:rPr lang="en-US" i="0" dirty="0" smtClean="0">
                <a:solidFill>
                  <a:srgbClr val="FFFF00"/>
                </a:solidFill>
                <a:latin typeface="Times New Roman" pitchFamily="18" charset="0"/>
                <a:cs typeface="Times New Roman" pitchFamily="18" charset="0"/>
              </a:rPr>
              <a:t>reducing energy </a:t>
            </a:r>
            <a:r>
              <a:rPr lang="en-US" i="0" dirty="0">
                <a:solidFill>
                  <a:srgbClr val="FFFF00"/>
                </a:solidFill>
                <a:latin typeface="Times New Roman" pitchFamily="18" charset="0"/>
                <a:cs typeface="Times New Roman" pitchFamily="18" charset="0"/>
              </a:rPr>
              <a:t>cost are very vital for any industry to remain competitive. </a:t>
            </a:r>
            <a:endParaRPr lang="ar-IQ"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671015" y="4191000"/>
            <a:ext cx="8229600" cy="2498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i="0" dirty="0">
                <a:solidFill>
                  <a:srgbClr val="00FFFF"/>
                </a:solidFill>
                <a:latin typeface="Times New Roman" pitchFamily="18" charset="0"/>
                <a:cs typeface="Times New Roman" pitchFamily="18" charset="0"/>
              </a:rPr>
              <a:t>b. Short Falls in power </a:t>
            </a:r>
            <a:r>
              <a:rPr lang="en-US" b="1" i="0" dirty="0" smtClean="0">
                <a:solidFill>
                  <a:srgbClr val="00FFFF"/>
                </a:solidFill>
                <a:latin typeface="Times New Roman" pitchFamily="18" charset="0"/>
                <a:cs typeface="Times New Roman" pitchFamily="18" charset="0"/>
              </a:rPr>
              <a:t>supplies:</a:t>
            </a:r>
            <a:endParaRPr lang="en-US" b="1" i="0" dirty="0">
              <a:solidFill>
                <a:srgbClr val="00FFFF"/>
              </a:solidFill>
              <a:latin typeface="Times New Roman" pitchFamily="18" charset="0"/>
              <a:cs typeface="Times New Roman" pitchFamily="18" charset="0"/>
            </a:endParaRPr>
          </a:p>
          <a:p>
            <a:pPr marL="0" indent="0" algn="justLow">
              <a:buNone/>
            </a:pPr>
            <a:r>
              <a:rPr lang="en-US" i="0" dirty="0">
                <a:solidFill>
                  <a:srgbClr val="FFFF00"/>
                </a:solidFill>
                <a:latin typeface="Times New Roman" pitchFamily="18" charset="0"/>
                <a:cs typeface="Times New Roman" pitchFamily="18" charset="0"/>
              </a:rPr>
              <a:t>Due to limitations in power supply infrastructures, many industries face </a:t>
            </a:r>
            <a:r>
              <a:rPr lang="en-US" i="0" dirty="0" smtClean="0">
                <a:solidFill>
                  <a:srgbClr val="FFFF00"/>
                </a:solidFill>
                <a:latin typeface="Times New Roman" pitchFamily="18" charset="0"/>
                <a:cs typeface="Times New Roman" pitchFamily="18" charset="0"/>
              </a:rPr>
              <a:t>power supply </a:t>
            </a:r>
            <a:r>
              <a:rPr lang="en-US" i="0" dirty="0">
                <a:solidFill>
                  <a:srgbClr val="FFFF00"/>
                </a:solidFill>
                <a:latin typeface="Times New Roman" pitchFamily="18" charset="0"/>
                <a:cs typeface="Times New Roman" pitchFamily="18" charset="0"/>
              </a:rPr>
              <a:t>problems in terms of reliability and quality of the power supply </a:t>
            </a:r>
            <a:r>
              <a:rPr lang="en-US" i="0" dirty="0" smtClean="0">
                <a:solidFill>
                  <a:srgbClr val="FFFF00"/>
                </a:solidFill>
                <a:latin typeface="Times New Roman" pitchFamily="18" charset="0"/>
                <a:cs typeface="Times New Roman" pitchFamily="18" charset="0"/>
              </a:rPr>
              <a:t>and increasing </a:t>
            </a:r>
            <a:r>
              <a:rPr lang="en-US" i="0" dirty="0">
                <a:solidFill>
                  <a:srgbClr val="FFFF00"/>
                </a:solidFill>
                <a:latin typeface="Times New Roman" pitchFamily="18" charset="0"/>
                <a:cs typeface="Times New Roman" pitchFamily="18" charset="0"/>
              </a:rPr>
              <a:t>energy demand and industrialization have led to predictions of </a:t>
            </a:r>
            <a:r>
              <a:rPr lang="en-US" i="0" dirty="0" smtClean="0">
                <a:solidFill>
                  <a:srgbClr val="FFFF00"/>
                </a:solidFill>
                <a:latin typeface="Times New Roman" pitchFamily="18" charset="0"/>
                <a:cs typeface="Times New Roman" pitchFamily="18" charset="0"/>
              </a:rPr>
              <a:t>a serious </a:t>
            </a:r>
            <a:r>
              <a:rPr lang="en-US" i="0" dirty="0">
                <a:solidFill>
                  <a:srgbClr val="FFFF00"/>
                </a:solidFill>
                <a:latin typeface="Times New Roman" pitchFamily="18" charset="0"/>
                <a:cs typeface="Times New Roman" pitchFamily="18" charset="0"/>
              </a:rPr>
              <a:t>supply </a:t>
            </a:r>
            <a:r>
              <a:rPr lang="en-US" i="0" dirty="0" smtClean="0">
                <a:solidFill>
                  <a:srgbClr val="FFFF00"/>
                </a:solidFill>
                <a:latin typeface="Times New Roman" pitchFamily="18" charset="0"/>
                <a:cs typeface="Times New Roman" pitchFamily="18" charset="0"/>
              </a:rPr>
              <a:t>shortfall.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11970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630072" y="503261"/>
            <a:ext cx="8229600" cy="2498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i="0" dirty="0">
                <a:solidFill>
                  <a:srgbClr val="00FFFF"/>
                </a:solidFill>
                <a:latin typeface="Times New Roman" pitchFamily="18" charset="0"/>
                <a:cs typeface="Times New Roman" pitchFamily="18" charset="0"/>
              </a:rPr>
              <a:t>c. Environmental Management Systems:</a:t>
            </a:r>
          </a:p>
          <a:p>
            <a:pPr marL="0" indent="0" algn="justLow">
              <a:buNone/>
            </a:pPr>
            <a:r>
              <a:rPr lang="en-US" i="0" dirty="0">
                <a:solidFill>
                  <a:srgbClr val="FFFF00"/>
                </a:solidFill>
                <a:latin typeface="Times New Roman" pitchFamily="18" charset="0"/>
                <a:cs typeface="Times New Roman" pitchFamily="18" charset="0"/>
              </a:rPr>
              <a:t>In certain parts of the world, especially in Europe, ISO 14001 standard </a:t>
            </a:r>
            <a:r>
              <a:rPr lang="en-US" i="0" dirty="0" smtClean="0">
                <a:solidFill>
                  <a:srgbClr val="FFFF00"/>
                </a:solidFill>
                <a:latin typeface="Times New Roman" pitchFamily="18" charset="0"/>
                <a:cs typeface="Times New Roman" pitchFamily="18" charset="0"/>
              </a:rPr>
              <a:t>on environmental </a:t>
            </a:r>
            <a:r>
              <a:rPr lang="en-US" i="0" dirty="0">
                <a:solidFill>
                  <a:srgbClr val="FFFF00"/>
                </a:solidFill>
                <a:latin typeface="Times New Roman" pitchFamily="18" charset="0"/>
                <a:cs typeface="Times New Roman" pitchFamily="18" charset="0"/>
              </a:rPr>
              <a:t>management is increasingly becoming a requirement for </a:t>
            </a:r>
            <a:r>
              <a:rPr lang="en-US" i="0" dirty="0" smtClean="0">
                <a:solidFill>
                  <a:srgbClr val="FFFF00"/>
                </a:solidFill>
                <a:latin typeface="Times New Roman" pitchFamily="18" charset="0"/>
                <a:cs typeface="Times New Roman" pitchFamily="18" charset="0"/>
              </a:rPr>
              <a:t>trade. Energy </a:t>
            </a:r>
            <a:r>
              <a:rPr lang="en-US" i="0" dirty="0">
                <a:solidFill>
                  <a:srgbClr val="FFFF00"/>
                </a:solidFill>
                <a:latin typeface="Times New Roman" pitchFamily="18" charset="0"/>
                <a:cs typeface="Times New Roman" pitchFamily="18" charset="0"/>
              </a:rPr>
              <a:t>management is an important component of environmental </a:t>
            </a:r>
            <a:r>
              <a:rPr lang="en-US" i="0" dirty="0" smtClean="0">
                <a:solidFill>
                  <a:srgbClr val="FFFF00"/>
                </a:solidFill>
                <a:latin typeface="Times New Roman" pitchFamily="18" charset="0"/>
                <a:cs typeface="Times New Roman" pitchFamily="18" charset="0"/>
              </a:rPr>
              <a:t>management and </a:t>
            </a:r>
            <a:r>
              <a:rPr lang="en-US" i="0" dirty="0">
                <a:solidFill>
                  <a:srgbClr val="FFFF00"/>
                </a:solidFill>
                <a:latin typeface="Times New Roman" pitchFamily="18" charset="0"/>
                <a:cs typeface="Times New Roman" pitchFamily="18" charset="0"/>
              </a:rPr>
              <a:t>waste reduction strategies, and features significantly in ISO14001. </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630072" y="2989996"/>
            <a:ext cx="8229600" cy="3182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b="1" i="0" dirty="0">
                <a:solidFill>
                  <a:srgbClr val="00FFFF"/>
                </a:solidFill>
                <a:latin typeface="Times New Roman" pitchFamily="18" charset="0"/>
                <a:cs typeface="Times New Roman" pitchFamily="18" charset="0"/>
              </a:rPr>
              <a:t>d. Global Climate </a:t>
            </a:r>
            <a:r>
              <a:rPr lang="en-US" b="1" i="0" dirty="0" smtClean="0">
                <a:solidFill>
                  <a:srgbClr val="00FFFF"/>
                </a:solidFill>
                <a:latin typeface="Times New Roman" pitchFamily="18" charset="0"/>
                <a:cs typeface="Times New Roman" pitchFamily="18" charset="0"/>
              </a:rPr>
              <a:t>Change:</a:t>
            </a:r>
            <a:endParaRPr lang="en-US" b="1" i="0" dirty="0">
              <a:solidFill>
                <a:srgbClr val="00FFFF"/>
              </a:solidFill>
              <a:latin typeface="Times New Roman" pitchFamily="18" charset="0"/>
              <a:cs typeface="Times New Roman" pitchFamily="18" charset="0"/>
            </a:endParaRPr>
          </a:p>
          <a:p>
            <a:pPr marL="0" indent="0" algn="justLow">
              <a:buNone/>
            </a:pPr>
            <a:r>
              <a:rPr lang="en-US" i="0" dirty="0">
                <a:solidFill>
                  <a:srgbClr val="FFFF00"/>
                </a:solidFill>
                <a:latin typeface="Times New Roman" pitchFamily="18" charset="0"/>
                <a:cs typeface="Times New Roman" pitchFamily="18" charset="0"/>
              </a:rPr>
              <a:t>The global climate is changing because of human activity, and that one of </a:t>
            </a:r>
            <a:r>
              <a:rPr lang="en-US" i="0" dirty="0" smtClean="0">
                <a:solidFill>
                  <a:srgbClr val="FFFF00"/>
                </a:solidFill>
                <a:latin typeface="Times New Roman" pitchFamily="18" charset="0"/>
                <a:cs typeface="Times New Roman" pitchFamily="18" charset="0"/>
              </a:rPr>
              <a:t>the major </a:t>
            </a:r>
            <a:r>
              <a:rPr lang="en-US" i="0" dirty="0">
                <a:solidFill>
                  <a:srgbClr val="FFFF00"/>
                </a:solidFill>
                <a:latin typeface="Times New Roman" pitchFamily="18" charset="0"/>
                <a:cs typeface="Times New Roman" pitchFamily="18" charset="0"/>
              </a:rPr>
              <a:t>causes of climate change is the emission of Greenhouse Gases (GHG</a:t>
            </a:r>
            <a:r>
              <a:rPr lang="en-US" i="0" dirty="0" smtClean="0">
                <a:solidFill>
                  <a:srgbClr val="FFFF00"/>
                </a:solidFill>
                <a:latin typeface="Times New Roman" pitchFamily="18" charset="0"/>
                <a:cs typeface="Times New Roman" pitchFamily="18" charset="0"/>
              </a:rPr>
              <a:t>), principally </a:t>
            </a:r>
            <a:r>
              <a:rPr lang="en-US" i="0" dirty="0">
                <a:solidFill>
                  <a:srgbClr val="FFFF00"/>
                </a:solidFill>
                <a:latin typeface="Times New Roman" pitchFamily="18" charset="0"/>
                <a:cs typeface="Times New Roman" pitchFamily="18" charset="0"/>
              </a:rPr>
              <a:t>CO2, into the atmosphere from the combustion of fossil fuels. </a:t>
            </a:r>
            <a:r>
              <a:rPr lang="en-US" i="0" dirty="0" smtClean="0">
                <a:solidFill>
                  <a:srgbClr val="FFFF00"/>
                </a:solidFill>
                <a:latin typeface="Times New Roman" pitchFamily="18" charset="0"/>
                <a:cs typeface="Times New Roman" pitchFamily="18" charset="0"/>
              </a:rPr>
              <a:t>Since fossil </a:t>
            </a:r>
            <a:r>
              <a:rPr lang="en-US" i="0" dirty="0">
                <a:solidFill>
                  <a:srgbClr val="FFFF00"/>
                </a:solidFill>
                <a:latin typeface="Times New Roman" pitchFamily="18" charset="0"/>
                <a:cs typeface="Times New Roman" pitchFamily="18" charset="0"/>
              </a:rPr>
              <a:t>fuels, directly or indirectly, are important energy sources to industry, </a:t>
            </a:r>
            <a:r>
              <a:rPr lang="en-US" i="0" dirty="0" smtClean="0">
                <a:solidFill>
                  <a:srgbClr val="FFFF00"/>
                </a:solidFill>
                <a:latin typeface="Times New Roman" pitchFamily="18" charset="0"/>
                <a:cs typeface="Times New Roman" pitchFamily="18" charset="0"/>
              </a:rPr>
              <a:t>there is </a:t>
            </a:r>
            <a:r>
              <a:rPr lang="en-US" i="0" dirty="0">
                <a:solidFill>
                  <a:srgbClr val="FFFF00"/>
                </a:solidFill>
                <a:latin typeface="Times New Roman" pitchFamily="18" charset="0"/>
                <a:cs typeface="Times New Roman" pitchFamily="18" charset="0"/>
              </a:rPr>
              <a:t>international pressure to reduce GHG emissions by reducing </a:t>
            </a:r>
            <a:r>
              <a:rPr lang="en-US" i="0" dirty="0" smtClean="0">
                <a:solidFill>
                  <a:srgbClr val="FFFF00"/>
                </a:solidFill>
                <a:latin typeface="Times New Roman" pitchFamily="18" charset="0"/>
                <a:cs typeface="Times New Roman" pitchFamily="18" charset="0"/>
              </a:rPr>
              <a:t>energy consumption.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33570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367091"/>
            <a:ext cx="45720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a:solidFill>
                  <a:sysClr val="windowText" lastClr="000000"/>
                </a:solidFill>
              </a:rPr>
              <a:t>3- Energy Management Goal Templates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620973" y="12954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9900"/>
                </a:solidFill>
                <a:latin typeface="Times New Roman" pitchFamily="18" charset="0"/>
                <a:cs typeface="Times New Roman" pitchFamily="18" charset="0"/>
              </a:rPr>
              <a:t>Some examples of energy management goals that could make sense for your situation include:</a:t>
            </a:r>
            <a:endParaRPr lang="ar-IQ" i="0" dirty="0">
              <a:solidFill>
                <a:srgbClr val="FF99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636895" y="22860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algn="justLow">
              <a:buFont typeface="Wingdings" pitchFamily="2" charset="2"/>
              <a:buChar char="v"/>
            </a:pPr>
            <a:r>
              <a:rPr lang="en-US" i="0" dirty="0">
                <a:solidFill>
                  <a:srgbClr val="FFFF00"/>
                </a:solidFill>
                <a:latin typeface="Times New Roman" pitchFamily="18" charset="0"/>
                <a:cs typeface="Times New Roman" pitchFamily="18" charset="0"/>
              </a:rPr>
              <a:t>Decrease energy use by X% over the next X years</a:t>
            </a:r>
            <a:endParaRPr lang="ar-IQ" i="0" dirty="0">
              <a:solidFill>
                <a:srgbClr val="FFFF00"/>
              </a:solidFill>
              <a:latin typeface="Times New Roman" pitchFamily="18" charset="0"/>
              <a:cs typeface="Times New Roman" pitchFamily="18" charset="0"/>
            </a:endParaRPr>
          </a:p>
        </p:txBody>
      </p:sp>
      <p:sp>
        <p:nvSpPr>
          <p:cNvPr id="8" name="عنصر نائب للمحتوى 2"/>
          <p:cNvSpPr txBox="1">
            <a:spLocks/>
          </p:cNvSpPr>
          <p:nvPr/>
        </p:nvSpPr>
        <p:spPr bwMode="auto">
          <a:xfrm>
            <a:off x="609600" y="2971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algn="justLow">
              <a:buFont typeface="Wingdings" pitchFamily="2" charset="2"/>
              <a:buChar char="v"/>
            </a:pPr>
            <a:r>
              <a:rPr lang="en-US" i="0" dirty="0">
                <a:solidFill>
                  <a:srgbClr val="FFFF00"/>
                </a:solidFill>
                <a:latin typeface="Times New Roman" pitchFamily="18" charset="0"/>
                <a:cs typeface="Times New Roman" pitchFamily="18" charset="0"/>
              </a:rPr>
              <a:t>Reducing energy costs by $X over the next X months</a:t>
            </a:r>
            <a:endParaRPr lang="ar-IQ" i="0" dirty="0">
              <a:solidFill>
                <a:srgbClr val="FFFF00"/>
              </a:solidFill>
              <a:latin typeface="Times New Roman" pitchFamily="18" charset="0"/>
              <a:cs typeface="Times New Roman" pitchFamily="18" charset="0"/>
            </a:endParaRPr>
          </a:p>
        </p:txBody>
      </p:sp>
      <p:sp>
        <p:nvSpPr>
          <p:cNvPr id="9" name="عنصر نائب للمحتوى 2"/>
          <p:cNvSpPr txBox="1">
            <a:spLocks/>
          </p:cNvSpPr>
          <p:nvPr/>
        </p:nvSpPr>
        <p:spPr bwMode="auto">
          <a:xfrm>
            <a:off x="609600" y="35814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algn="justLow">
              <a:buFont typeface="Wingdings" pitchFamily="2" charset="2"/>
              <a:buChar char="v"/>
            </a:pPr>
            <a:r>
              <a:rPr lang="en-US" i="0" dirty="0">
                <a:solidFill>
                  <a:srgbClr val="FFFF00"/>
                </a:solidFill>
                <a:latin typeface="Times New Roman" pitchFamily="18" charset="0"/>
                <a:cs typeface="Times New Roman" pitchFamily="18" charset="0"/>
              </a:rPr>
              <a:t>Increase sustainable energy sourcing by X%</a:t>
            </a:r>
            <a:endParaRPr lang="ar-IQ" i="0" dirty="0">
              <a:solidFill>
                <a:srgbClr val="FFFF00"/>
              </a:solidFill>
              <a:latin typeface="Times New Roman" pitchFamily="18" charset="0"/>
              <a:cs typeface="Times New Roman" pitchFamily="18" charset="0"/>
            </a:endParaRPr>
          </a:p>
        </p:txBody>
      </p:sp>
      <p:sp>
        <p:nvSpPr>
          <p:cNvPr id="10" name="عنصر نائب للمحتوى 2"/>
          <p:cNvSpPr txBox="1">
            <a:spLocks/>
          </p:cNvSpPr>
          <p:nvPr/>
        </p:nvSpPr>
        <p:spPr bwMode="auto">
          <a:xfrm>
            <a:off x="609600" y="41910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algn="justLow">
              <a:buFont typeface="Wingdings" pitchFamily="2" charset="2"/>
              <a:buChar char="v"/>
            </a:pPr>
            <a:r>
              <a:rPr lang="en-US" i="0" dirty="0">
                <a:solidFill>
                  <a:srgbClr val="FFFF00"/>
                </a:solidFill>
                <a:latin typeface="Times New Roman" pitchFamily="18" charset="0"/>
                <a:cs typeface="Times New Roman" pitchFamily="18" charset="0"/>
              </a:rPr>
              <a:t>Reduce greenhouse gas emissions by X% over the next X quarters</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61595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p:bldP spid="8" grpId="0"/>
      <p:bldP spid="9" grpId="0"/>
      <p:bldP spid="10" grpId="0"/>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Thatch</Template>
  <TotalTime>3936</TotalTime>
  <Words>604</Words>
  <Application>Microsoft Office PowerPoint</Application>
  <PresentationFormat>عرض على الشاشة (3:4)‏</PresentationFormat>
  <Paragraphs>37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Thatch</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TAMU-CC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  Fluid Mechanics</dc:title>
  <dc:creator>Joe Fox</dc:creator>
  <cp:lastModifiedBy>Maher</cp:lastModifiedBy>
  <cp:revision>377</cp:revision>
  <dcterms:created xsi:type="dcterms:W3CDTF">2002-07-12T16:24:03Z</dcterms:created>
  <dcterms:modified xsi:type="dcterms:W3CDTF">2020-02-24T19:44:29Z</dcterms:modified>
</cp:coreProperties>
</file>