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5" r:id="rId6"/>
    <p:sldId id="266" r:id="rId7"/>
    <p:sldId id="267" r:id="rId8"/>
    <p:sldId id="270" r:id="rId9"/>
    <p:sldId id="268" r:id="rId10"/>
    <p:sldId id="26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02" y="3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4" y="3810008"/>
            <a:ext cx="3733818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1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1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1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9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3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" y="3675533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2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1" y="2401895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49619BF-576E-48D1-BF1D-D4D97A5D50B6}" type="datetimeFigureOut">
              <a:rPr lang="en-GB" smtClean="0"/>
              <a:t>14/03/2020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1" y="4205288"/>
            <a:ext cx="12954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90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0E79C7D-17B2-4831-A721-21F478E5811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619BF-576E-48D1-BF1D-D4D97A5D50B6}" type="datetimeFigureOut">
              <a:rPr lang="en-GB" smtClean="0"/>
              <a:t>14/03/2020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79C7D-17B2-4831-A721-21F478E5811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2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619BF-576E-48D1-BF1D-D4D97A5D50B6}" type="datetimeFigureOut">
              <a:rPr lang="en-GB" smtClean="0"/>
              <a:t>14/03/2020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79C7D-17B2-4831-A721-21F478E5811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619BF-576E-48D1-BF1D-D4D97A5D50B6}" type="datetimeFigureOut">
              <a:rPr lang="en-GB" smtClean="0"/>
              <a:t>14/03/2020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79C7D-17B2-4831-A721-21F478E5811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6" y="1981208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6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619BF-576E-48D1-BF1D-D4D97A5D50B6}" type="datetimeFigureOut">
              <a:rPr lang="en-GB" smtClean="0"/>
              <a:t>14/03/2020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79C7D-17B2-4831-A721-21F478E5811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2" y="2249432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1" y="2249432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619BF-576E-48D1-BF1D-D4D97A5D50B6}" type="datetimeFigureOut">
              <a:rPr lang="en-GB" smtClean="0"/>
              <a:t>14/03/2020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79C7D-17B2-4831-A721-21F478E5811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1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3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3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49619BF-576E-48D1-BF1D-D4D97A5D50B6}" type="datetimeFigureOut">
              <a:rPr lang="en-GB" smtClean="0"/>
              <a:t>14/03/2020</a:t>
            </a:fld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0E79C7D-17B2-4831-A721-21F478E58110}" type="slidenum">
              <a:rPr lang="en-GB" smtClean="0"/>
              <a:t>‹#›</a:t>
            </a:fld>
            <a:endParaRPr lang="en-GB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49619BF-576E-48D1-BF1D-D4D97A5D50B6}" type="datetimeFigureOut">
              <a:rPr lang="en-GB" smtClean="0"/>
              <a:t>14/03/2020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2" y="612648"/>
            <a:ext cx="132588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8" y="2272"/>
            <a:ext cx="762000" cy="365760"/>
          </a:xfrm>
        </p:spPr>
        <p:txBody>
          <a:bodyPr/>
          <a:lstStyle/>
          <a:p>
            <a:fld id="{20E79C7D-17B2-4831-A721-21F478E5811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619BF-576E-48D1-BF1D-D4D97A5D50B6}" type="datetimeFigureOut">
              <a:rPr lang="en-GB" smtClean="0"/>
              <a:t>14/03/2020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79C7D-17B2-4831-A721-21F478E5811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8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8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619BF-576E-48D1-BF1D-D4D97A5D50B6}" type="datetimeFigureOut">
              <a:rPr lang="en-GB" smtClean="0"/>
              <a:t>14/03/2020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79C7D-17B2-4831-A721-21F478E5811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6" y="1109162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3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5" y="3274316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619BF-576E-48D1-BF1D-D4D97A5D50B6}" type="datetimeFigureOut">
              <a:rPr lang="en-GB" smtClean="0"/>
              <a:t>14/03/2020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79C7D-17B2-4831-A721-21F478E5811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3" y="366826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2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2" y="308284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4" y="360254"/>
            <a:ext cx="3733818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1" y="440120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40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8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8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9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9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7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2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2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9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49619BF-576E-48D1-BF1D-D4D97A5D50B6}" type="datetimeFigureOut">
              <a:rPr lang="en-GB" smtClean="0"/>
              <a:t>14/03/2020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2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8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0E79C7D-17B2-4831-A721-21F478E58110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3" y="1844832"/>
            <a:ext cx="7772400" cy="1470025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GB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Engineering Management</a:t>
            </a:r>
            <a:endParaRPr lang="en-GB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2269" y="332656"/>
            <a:ext cx="8519465" cy="1752600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r>
              <a:rPr lang="en-GB" sz="1900" b="1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University of </a:t>
            </a:r>
            <a:r>
              <a:rPr lang="en-GB" sz="1900" b="1" dirty="0" err="1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Mustansiriyah</a:t>
            </a:r>
            <a:r>
              <a:rPr lang="en-GB" sz="1900" b="1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                                                                  2019-2020</a:t>
            </a:r>
          </a:p>
          <a:p>
            <a:pPr>
              <a:spcBef>
                <a:spcPts val="0"/>
              </a:spcBef>
            </a:pPr>
            <a:r>
              <a:rPr lang="en-GB" sz="1900" b="1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College of Engineering                                                                                 </a:t>
            </a:r>
            <a:r>
              <a:rPr lang="en-GB" sz="1900" b="1" dirty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3</a:t>
            </a:r>
            <a:r>
              <a:rPr lang="en-GB" sz="1900" b="1" baseline="30000" dirty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rd</a:t>
            </a:r>
            <a:r>
              <a:rPr lang="en-GB" sz="1900" b="1" dirty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Stage </a:t>
            </a:r>
          </a:p>
          <a:p>
            <a:pPr algn="l">
              <a:spcBef>
                <a:spcPts val="0"/>
              </a:spcBef>
            </a:pPr>
            <a:r>
              <a:rPr lang="en-GB" sz="1900" b="1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High. &amp; Trans Eng. Dep.</a:t>
            </a:r>
          </a:p>
          <a:p>
            <a:pPr algn="l">
              <a:spcBef>
                <a:spcPts val="0"/>
              </a:spcBef>
            </a:pPr>
            <a:endParaRPr lang="en-GB" sz="1900" b="1" dirty="0">
              <a:solidFill>
                <a:schemeClr val="bg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38203" y="3277043"/>
            <a:ext cx="7772400" cy="32984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46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en-GB" sz="3200" b="1" dirty="0" smtClean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r>
              <a:rPr lang="en-GB" sz="3200" b="1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Lecture No.7</a:t>
            </a:r>
            <a:r>
              <a:rPr lang="en-GB" sz="3200" b="1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Programming Techniques: Gantt Chart</a:t>
            </a:r>
          </a:p>
          <a:p>
            <a:endParaRPr lang="en-GB" sz="36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en-GB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l"/>
            <a:r>
              <a:rPr lang="en-GB" sz="31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Lecturers:                 </a:t>
            </a:r>
            <a:r>
              <a:rPr lang="en-GB" sz="31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Dr.</a:t>
            </a:r>
            <a:r>
              <a:rPr lang="en-GB" sz="31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 Ali </a:t>
            </a:r>
            <a:r>
              <a:rPr lang="en-GB" sz="31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Jabbar</a:t>
            </a:r>
            <a:endParaRPr lang="en-GB" sz="31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  <a:p>
            <a:r>
              <a:rPr lang="en-GB" sz="27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Dr Abeer K. Jameel  </a:t>
            </a:r>
            <a:endParaRPr lang="en-GB" sz="27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64687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205"/>
    </mc:Choice>
    <mc:Fallback xmlns="">
      <p:transition spd="slow" advTm="35205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54868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Programming Techniques: Gantt Chart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2" y="1916832"/>
            <a:ext cx="8229600" cy="4325112"/>
          </a:xfrm>
        </p:spPr>
        <p:txBody>
          <a:bodyPr/>
          <a:lstStyle/>
          <a:p>
            <a:pPr marL="109728" indent="0">
              <a:buNone/>
            </a:pPr>
            <a:r>
              <a:rPr lang="en-GB" dirty="0" smtClean="0">
                <a:solidFill>
                  <a:schemeClr val="accent6">
                    <a:lumMod val="50000"/>
                  </a:schemeClr>
                </a:solidFill>
              </a:rPr>
              <a:t>Gantt Chart Disadvantages </a:t>
            </a:r>
            <a:endParaRPr lang="en-GB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21240"/>
          <a:stretch/>
        </p:blipFill>
        <p:spPr bwMode="auto">
          <a:xfrm>
            <a:off x="1010965" y="2883613"/>
            <a:ext cx="7809509" cy="22735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7033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9196"/>
    </mc:Choice>
    <mc:Fallback xmlns="">
      <p:transition spd="slow" advTm="69196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548680"/>
            <a:ext cx="8229600" cy="1066800"/>
          </a:xfrm>
        </p:spPr>
        <p:txBody>
          <a:bodyPr/>
          <a:lstStyle/>
          <a:p>
            <a:r>
              <a:rPr lang="en-GB" dirty="0" smtClean="0"/>
              <a:t>Programming Techniques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916832"/>
            <a:ext cx="8795318" cy="4325112"/>
          </a:xfrm>
        </p:spPr>
        <p:txBody>
          <a:bodyPr/>
          <a:lstStyle/>
          <a:p>
            <a:pPr marL="109728" indent="0">
              <a:buNone/>
            </a:pPr>
            <a:r>
              <a:rPr lang="en-GB" dirty="0" smtClean="0">
                <a:solidFill>
                  <a:schemeClr val="accent6">
                    <a:lumMod val="50000"/>
                  </a:schemeClr>
                </a:solidFill>
              </a:rPr>
              <a:t>1. Gantt (Bar) Chart</a:t>
            </a:r>
          </a:p>
          <a:p>
            <a:pPr marL="109728" indent="0">
              <a:buNone/>
            </a:pPr>
            <a:endParaRPr lang="en-GB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109728" indent="0">
              <a:buNone/>
            </a:pPr>
            <a:r>
              <a:rPr lang="en-GB" dirty="0" smtClean="0">
                <a:solidFill>
                  <a:schemeClr val="accent6">
                    <a:lumMod val="50000"/>
                  </a:schemeClr>
                </a:solidFill>
              </a:rPr>
              <a:t>2. Network Analysis</a:t>
            </a:r>
          </a:p>
          <a:p>
            <a:pPr marL="109728" indent="0">
              <a:buNone/>
            </a:pPr>
            <a:endParaRPr lang="en-GB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109728" indent="0">
              <a:buNone/>
            </a:pPr>
            <a:r>
              <a:rPr lang="en-GB" dirty="0" smtClean="0">
                <a:solidFill>
                  <a:schemeClr val="accent6">
                    <a:lumMod val="50000"/>
                  </a:schemeClr>
                </a:solidFill>
              </a:rPr>
              <a:t>3. Programming Evaluation and Review Technique (PERT)</a:t>
            </a:r>
          </a:p>
          <a:p>
            <a:pPr marL="109728" indent="0">
              <a:buNone/>
            </a:pPr>
            <a:endParaRPr lang="en-GB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109728" indent="0">
              <a:buNone/>
            </a:pPr>
            <a:r>
              <a:rPr lang="en-GB" dirty="0" smtClean="0">
                <a:solidFill>
                  <a:schemeClr val="accent6">
                    <a:lumMod val="50000"/>
                  </a:schemeClr>
                </a:solidFill>
              </a:rPr>
              <a:t>4. Line of Balance  </a:t>
            </a:r>
            <a:endParaRPr lang="en-GB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8439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8402"/>
    </mc:Choice>
    <mc:Fallback xmlns="">
      <p:transition spd="slow" advTm="48402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54868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Programming Techniques: Gantt Chart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2" y="1628800"/>
            <a:ext cx="8229600" cy="4325112"/>
          </a:xfrm>
        </p:spPr>
        <p:txBody>
          <a:bodyPr/>
          <a:lstStyle/>
          <a:p>
            <a:pPr marL="109728" indent="0">
              <a:buNone/>
            </a:pPr>
            <a:r>
              <a:rPr lang="en-GB" dirty="0" smtClean="0">
                <a:solidFill>
                  <a:schemeClr val="accent6">
                    <a:lumMod val="50000"/>
                  </a:schemeClr>
                </a:solidFill>
              </a:rPr>
              <a:t>Gantt Chart </a:t>
            </a:r>
            <a:endParaRPr lang="en-GB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15" y="2420888"/>
            <a:ext cx="8486775" cy="2022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7" name="Group 16"/>
          <p:cNvGrpSpPr/>
          <p:nvPr/>
        </p:nvGrpSpPr>
        <p:grpSpPr>
          <a:xfrm>
            <a:off x="323528" y="4509120"/>
            <a:ext cx="5544616" cy="2158499"/>
            <a:chOff x="323528" y="4509120"/>
            <a:chExt cx="5544616" cy="2158499"/>
          </a:xfrm>
        </p:grpSpPr>
        <p:cxnSp>
          <p:nvCxnSpPr>
            <p:cNvPr id="8" name="Straight Arrow Connector 7"/>
            <p:cNvCxnSpPr/>
            <p:nvPr/>
          </p:nvCxnSpPr>
          <p:spPr>
            <a:xfrm flipV="1">
              <a:off x="1403648" y="4509120"/>
              <a:ext cx="0" cy="200398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1403648" y="6525344"/>
              <a:ext cx="3384376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4788024" y="6021288"/>
              <a:ext cx="108012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Time (weeks)</a:t>
              </a:r>
              <a:endParaRPr lang="en-GB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23528" y="4509120"/>
              <a:ext cx="12961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Activities </a:t>
              </a:r>
              <a:endParaRPr lang="en-GB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124000" y="4787860"/>
              <a:ext cx="4956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A</a:t>
              </a:r>
              <a:endParaRPr lang="en-GB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115616" y="5085184"/>
              <a:ext cx="4956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B</a:t>
              </a:r>
              <a:endParaRPr lang="en-GB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115616" y="5373216"/>
              <a:ext cx="4956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C</a:t>
              </a:r>
              <a:endParaRPr lang="en-GB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403648" y="4989426"/>
              <a:ext cx="864096" cy="7200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2195736" y="5301208"/>
              <a:ext cx="864096" cy="7200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195736" y="5481607"/>
              <a:ext cx="864096" cy="7200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306125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3999"/>
    </mc:Choice>
    <mc:Fallback xmlns="">
      <p:transition spd="slow" advTm="21399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6" y="548680"/>
            <a:ext cx="8229600" cy="4325112"/>
          </a:xfrm>
        </p:spPr>
        <p:txBody>
          <a:bodyPr/>
          <a:lstStyle/>
          <a:p>
            <a:pPr marL="109728" indent="0">
              <a:buNone/>
            </a:pPr>
            <a:r>
              <a:rPr lang="en-GB" dirty="0" smtClean="0">
                <a:solidFill>
                  <a:schemeClr val="accent6">
                    <a:lumMod val="50000"/>
                  </a:schemeClr>
                </a:solidFill>
              </a:rPr>
              <a:t>Gantt Chart :activities relationships </a:t>
            </a:r>
          </a:p>
          <a:p>
            <a:pPr marL="109728" indent="0">
              <a:buNone/>
            </a:pPr>
            <a:endParaRPr lang="en-GB" dirty="0">
              <a:solidFill>
                <a:schemeClr val="accent6">
                  <a:lumMod val="50000"/>
                </a:schemeClr>
              </a:solidFill>
            </a:endParaRPr>
          </a:p>
          <a:p>
            <a:pPr marL="109728" indent="0">
              <a:buNone/>
            </a:pPr>
            <a:r>
              <a:rPr lang="en-GB" dirty="0" smtClean="0">
                <a:solidFill>
                  <a:schemeClr val="accent6">
                    <a:lumMod val="50000"/>
                  </a:schemeClr>
                </a:solidFill>
              </a:rPr>
              <a:t>Finish to start relationships </a:t>
            </a:r>
            <a:endParaRPr lang="en-GB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saturation sat="400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3030" t="10707" r="9429" b="69801"/>
          <a:stretch/>
        </p:blipFill>
        <p:spPr bwMode="auto">
          <a:xfrm rot="120000">
            <a:off x="1151752" y="3017737"/>
            <a:ext cx="6760199" cy="2188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642959" y="5157200"/>
            <a:ext cx="8434152" cy="6970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1026329" y="2153543"/>
            <a:ext cx="7667411" cy="8434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5217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2295"/>
    </mc:Choice>
    <mc:Fallback xmlns="">
      <p:transition spd="slow" advTm="102295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6" y="548680"/>
            <a:ext cx="8229600" cy="4325112"/>
          </a:xfrm>
        </p:spPr>
        <p:txBody>
          <a:bodyPr/>
          <a:lstStyle/>
          <a:p>
            <a:pPr marL="109728" indent="0">
              <a:buNone/>
            </a:pPr>
            <a:r>
              <a:rPr lang="en-GB" dirty="0" smtClean="0">
                <a:solidFill>
                  <a:schemeClr val="accent6">
                    <a:lumMod val="50000"/>
                  </a:schemeClr>
                </a:solidFill>
              </a:rPr>
              <a:t>Gantt Chart :activities relationships </a:t>
            </a:r>
          </a:p>
          <a:p>
            <a:pPr marL="109728" indent="0">
              <a:buNone/>
            </a:pPr>
            <a:endParaRPr lang="en-GB" dirty="0">
              <a:solidFill>
                <a:schemeClr val="accent6">
                  <a:lumMod val="50000"/>
                </a:schemeClr>
              </a:solidFill>
            </a:endParaRPr>
          </a:p>
          <a:p>
            <a:pPr marL="109728" indent="0">
              <a:buNone/>
            </a:pPr>
            <a:r>
              <a:rPr lang="en-GB" dirty="0" smtClean="0">
                <a:solidFill>
                  <a:schemeClr val="accent6">
                    <a:lumMod val="50000"/>
                  </a:schemeClr>
                </a:solidFill>
              </a:rPr>
              <a:t>Start to start relationships </a:t>
            </a:r>
            <a:endParaRPr lang="en-GB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42959" y="5157200"/>
            <a:ext cx="8434152" cy="6970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1001" t="28295" r="8582" b="49717"/>
          <a:stretch/>
        </p:blipFill>
        <p:spPr bwMode="auto">
          <a:xfrm rot="120000">
            <a:off x="1012051" y="2612998"/>
            <a:ext cx="6925025" cy="24389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1026329" y="2225551"/>
            <a:ext cx="7667411" cy="8434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1178728" y="5013184"/>
            <a:ext cx="7667411" cy="8434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8144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7908"/>
    </mc:Choice>
    <mc:Fallback xmlns="">
      <p:transition spd="slow" advTm="37908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6" y="548680"/>
            <a:ext cx="8229600" cy="4325112"/>
          </a:xfrm>
        </p:spPr>
        <p:txBody>
          <a:bodyPr/>
          <a:lstStyle/>
          <a:p>
            <a:pPr marL="109728" indent="0">
              <a:buNone/>
            </a:pPr>
            <a:r>
              <a:rPr lang="en-GB" dirty="0" smtClean="0">
                <a:solidFill>
                  <a:schemeClr val="accent6">
                    <a:lumMod val="50000"/>
                  </a:schemeClr>
                </a:solidFill>
              </a:rPr>
              <a:t>Gantt Chart :activities relationships </a:t>
            </a:r>
          </a:p>
          <a:p>
            <a:pPr marL="109728" indent="0">
              <a:buNone/>
            </a:pPr>
            <a:endParaRPr lang="en-GB" dirty="0">
              <a:solidFill>
                <a:schemeClr val="accent6">
                  <a:lumMod val="50000"/>
                </a:schemeClr>
              </a:solidFill>
            </a:endParaRPr>
          </a:p>
          <a:p>
            <a:pPr marL="109728" indent="0">
              <a:buNone/>
            </a:pPr>
            <a:r>
              <a:rPr lang="en-GB" dirty="0" smtClean="0">
                <a:solidFill>
                  <a:schemeClr val="accent6">
                    <a:lumMod val="50000"/>
                  </a:schemeClr>
                </a:solidFill>
              </a:rPr>
              <a:t>Overlapping relationships </a:t>
            </a:r>
            <a:endParaRPr lang="en-GB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42959" y="5157200"/>
            <a:ext cx="8434152" cy="6970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4670" t="48696" r="5035" b="29089"/>
          <a:stretch/>
        </p:blipFill>
        <p:spPr bwMode="auto">
          <a:xfrm rot="120000">
            <a:off x="1157018" y="2470279"/>
            <a:ext cx="7000348" cy="2494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026329" y="2153543"/>
            <a:ext cx="7667411" cy="8434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1178728" y="4941176"/>
            <a:ext cx="7667411" cy="8434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9045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3637"/>
    </mc:Choice>
    <mc:Fallback xmlns="">
      <p:transition spd="slow" advTm="83637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6" y="548680"/>
            <a:ext cx="8229600" cy="4325112"/>
          </a:xfrm>
        </p:spPr>
        <p:txBody>
          <a:bodyPr/>
          <a:lstStyle/>
          <a:p>
            <a:pPr marL="109728" indent="0">
              <a:buNone/>
            </a:pPr>
            <a:r>
              <a:rPr lang="en-GB" dirty="0" smtClean="0">
                <a:solidFill>
                  <a:schemeClr val="accent6">
                    <a:lumMod val="50000"/>
                  </a:schemeClr>
                </a:solidFill>
              </a:rPr>
              <a:t>Gantt Chart :activities relationships </a:t>
            </a:r>
          </a:p>
          <a:p>
            <a:pPr marL="109728" indent="0">
              <a:buNone/>
            </a:pPr>
            <a:endParaRPr lang="en-GB" dirty="0">
              <a:solidFill>
                <a:schemeClr val="accent6">
                  <a:lumMod val="50000"/>
                </a:schemeClr>
              </a:solidFill>
            </a:endParaRPr>
          </a:p>
          <a:p>
            <a:pPr marL="109728" indent="0">
              <a:buNone/>
            </a:pPr>
            <a:r>
              <a:rPr lang="en-GB" dirty="0" smtClean="0">
                <a:solidFill>
                  <a:schemeClr val="accent6">
                    <a:lumMod val="50000"/>
                  </a:schemeClr>
                </a:solidFill>
              </a:rPr>
              <a:t>Finish to </a:t>
            </a:r>
            <a:r>
              <a:rPr lang="en-GB" dirty="0" err="1" smtClean="0">
                <a:solidFill>
                  <a:schemeClr val="accent6">
                    <a:lumMod val="50000"/>
                  </a:schemeClr>
                </a:solidFill>
              </a:rPr>
              <a:t>finsh</a:t>
            </a:r>
            <a:r>
              <a:rPr lang="en-GB" dirty="0" smtClean="0">
                <a:solidFill>
                  <a:schemeClr val="accent6">
                    <a:lumMod val="50000"/>
                  </a:schemeClr>
                </a:solidFill>
              </a:rPr>
              <a:t> relationships </a:t>
            </a:r>
            <a:endParaRPr lang="en-GB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42959" y="5157200"/>
            <a:ext cx="8434152" cy="6970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7814" t="73108" r="1891" b="615"/>
          <a:stretch/>
        </p:blipFill>
        <p:spPr bwMode="auto">
          <a:xfrm rot="120000">
            <a:off x="1338718" y="2661184"/>
            <a:ext cx="7000348" cy="2950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/>
        </p:nvSpPr>
        <p:spPr>
          <a:xfrm>
            <a:off x="1178728" y="5373224"/>
            <a:ext cx="7667411" cy="8434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1026329" y="2009527"/>
            <a:ext cx="7667411" cy="8434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4964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4613"/>
    </mc:Choice>
    <mc:Fallback xmlns="">
      <p:transition spd="slow" advTm="34613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54868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Programming Techniques: Gantt Chart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2" y="1700808"/>
            <a:ext cx="8229600" cy="4325112"/>
          </a:xfrm>
        </p:spPr>
        <p:txBody>
          <a:bodyPr/>
          <a:lstStyle/>
          <a:p>
            <a:pPr marL="109728" indent="0">
              <a:buNone/>
            </a:pPr>
            <a:r>
              <a:rPr lang="en-GB" dirty="0" smtClean="0">
                <a:solidFill>
                  <a:schemeClr val="accent6">
                    <a:lumMod val="50000"/>
                  </a:schemeClr>
                </a:solidFill>
              </a:rPr>
              <a:t>Gantt Chart</a:t>
            </a:r>
          </a:p>
          <a:p>
            <a:pPr marL="109728" indent="0">
              <a:buNone/>
            </a:pPr>
            <a:endParaRPr lang="en-GB" sz="1800" b="1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109728" indent="0">
              <a:buNone/>
            </a:pPr>
            <a:r>
              <a:rPr lang="en-GB" sz="1800" b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The following information should always be shown on the engineering project </a:t>
            </a:r>
            <a:r>
              <a:rPr lang="en-GB" sz="18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G</a:t>
            </a:r>
            <a:r>
              <a:rPr lang="en-GB" sz="1800" b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antt charts  </a:t>
            </a:r>
            <a:endParaRPr lang="en-GB" sz="1800" b="1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506" r="32415"/>
          <a:stretch/>
        </p:blipFill>
        <p:spPr bwMode="auto">
          <a:xfrm>
            <a:off x="283744" y="3269281"/>
            <a:ext cx="5796423" cy="2031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5652121" y="3933056"/>
            <a:ext cx="864096" cy="9361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6917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2740"/>
    </mc:Choice>
    <mc:Fallback xmlns="">
      <p:transition spd="slow" advTm="5274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54868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Programming Techniques: Gantt Chart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2" y="1916832"/>
            <a:ext cx="8229600" cy="4325112"/>
          </a:xfrm>
        </p:spPr>
        <p:txBody>
          <a:bodyPr/>
          <a:lstStyle/>
          <a:p>
            <a:pPr marL="109728" indent="0">
              <a:buNone/>
            </a:pPr>
            <a:r>
              <a:rPr lang="en-GB" dirty="0" smtClean="0">
                <a:solidFill>
                  <a:schemeClr val="accent6">
                    <a:lumMod val="50000"/>
                  </a:schemeClr>
                </a:solidFill>
              </a:rPr>
              <a:t>Gantt Chart : Advantages </a:t>
            </a:r>
          </a:p>
          <a:p>
            <a:pPr marL="109728" indent="0">
              <a:buNone/>
            </a:pPr>
            <a:endParaRPr lang="en-GB" dirty="0">
              <a:solidFill>
                <a:schemeClr val="accent6">
                  <a:lumMod val="50000"/>
                </a:schemeClr>
              </a:solidFill>
            </a:endParaRPr>
          </a:p>
          <a:p>
            <a:pPr marL="109728" indent="0">
              <a:buNone/>
            </a:pPr>
            <a:endParaRPr lang="en-GB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109728" indent="0">
              <a:buNone/>
            </a:pPr>
            <a:endParaRPr lang="en-GB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103" b="59044"/>
          <a:stretch/>
        </p:blipFill>
        <p:spPr bwMode="auto">
          <a:xfrm>
            <a:off x="7812362" y="2735307"/>
            <a:ext cx="612533" cy="1477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4"/>
          <p:cNvGrpSpPr/>
          <p:nvPr/>
        </p:nvGrpSpPr>
        <p:grpSpPr>
          <a:xfrm>
            <a:off x="323529" y="2924944"/>
            <a:ext cx="8260550" cy="3312368"/>
            <a:chOff x="323528" y="2924944"/>
            <a:chExt cx="8260550" cy="3312368"/>
          </a:xfrm>
        </p:grpSpPr>
        <p:pic>
          <p:nvPicPr>
            <p:cNvPr id="3074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7792" r="7476" b="59044"/>
            <a:stretch/>
          </p:blipFill>
          <p:spPr bwMode="auto">
            <a:xfrm>
              <a:off x="323528" y="3385456"/>
              <a:ext cx="7176618" cy="835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75" name="Picture 3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2973"/>
            <a:stretch/>
          </p:blipFill>
          <p:spPr bwMode="auto">
            <a:xfrm>
              <a:off x="827584" y="4180114"/>
              <a:ext cx="7756494" cy="20571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9966" t="4224" r="9719" b="87027"/>
            <a:stretch/>
          </p:blipFill>
          <p:spPr bwMode="auto">
            <a:xfrm>
              <a:off x="5317029" y="2924944"/>
              <a:ext cx="2351315" cy="3156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3214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1679"/>
    </mc:Choice>
    <mc:Fallback xmlns="">
      <p:transition spd="slow" advTm="131679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400</TotalTime>
  <Words>153</Words>
  <Application>Microsoft Office PowerPoint</Application>
  <PresentationFormat>On-screen Show (4:3)</PresentationFormat>
  <Paragraphs>47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Urban</vt:lpstr>
      <vt:lpstr>Engineering Management</vt:lpstr>
      <vt:lpstr>Programming Techniques </vt:lpstr>
      <vt:lpstr>Programming Techniques: Gantt Chart</vt:lpstr>
      <vt:lpstr>PowerPoint Presentation</vt:lpstr>
      <vt:lpstr>PowerPoint Presentation</vt:lpstr>
      <vt:lpstr>PowerPoint Presentation</vt:lpstr>
      <vt:lpstr>PowerPoint Presentation</vt:lpstr>
      <vt:lpstr>Programming Techniques: Gantt Chart</vt:lpstr>
      <vt:lpstr>Programming Techniques: Gantt Chart</vt:lpstr>
      <vt:lpstr>Programming Techniques: Gantt Chart</vt:lpstr>
    </vt:vector>
  </TitlesOfParts>
  <Company>University of Birmingham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Abeer Jameel</dc:creator>
  <cp:lastModifiedBy>Abeer Jameel</cp:lastModifiedBy>
  <cp:revision>23</cp:revision>
  <dcterms:created xsi:type="dcterms:W3CDTF">2020-03-12T09:30:18Z</dcterms:created>
  <dcterms:modified xsi:type="dcterms:W3CDTF">2020-03-14T13:03:34Z</dcterms:modified>
</cp:coreProperties>
</file>