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64" r:id="rId3"/>
    <p:sldId id="273" r:id="rId4"/>
    <p:sldId id="272" r:id="rId5"/>
    <p:sldId id="265" r:id="rId6"/>
    <p:sldId id="256" r:id="rId7"/>
    <p:sldId id="274" r:id="rId8"/>
    <p:sldId id="257" r:id="rId9"/>
    <p:sldId id="275" r:id="rId10"/>
    <p:sldId id="281" r:id="rId11"/>
    <p:sldId id="258" r:id="rId12"/>
    <p:sldId id="259" r:id="rId13"/>
    <p:sldId id="260" r:id="rId14"/>
    <p:sldId id="277" r:id="rId15"/>
    <p:sldId id="261" r:id="rId16"/>
    <p:sldId id="279" r:id="rId17"/>
    <p:sldId id="280" r:id="rId18"/>
    <p:sldId id="262" r:id="rId19"/>
    <p:sldId id="276" r:id="rId20"/>
    <p:sldId id="263"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25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2438400"/>
            <a:ext cx="9292652" cy="1470025"/>
          </a:xfrm>
        </p:spPr>
        <p:txBody>
          <a:bodyPr/>
          <a:lstStyle/>
          <a:p>
            <a:r>
              <a:rPr lang="en-US" dirty="0" smtClean="0">
                <a:solidFill>
                  <a:srgbClr val="00B050"/>
                </a:solidFill>
                <a:latin typeface="Algerian" pitchFamily="82" charset="0"/>
              </a:rPr>
              <a:t>Chapter 4</a:t>
            </a:r>
            <a:endParaRPr lang="ar-IQ" dirty="0">
              <a:solidFill>
                <a:srgbClr val="00B050"/>
              </a:solidFill>
              <a:latin typeface="Algerian" pitchFamily="82" charset="0"/>
            </a:endParaRPr>
          </a:p>
        </p:txBody>
      </p:sp>
      <p:sp>
        <p:nvSpPr>
          <p:cNvPr id="3" name="TextBox 2"/>
          <p:cNvSpPr txBox="1"/>
          <p:nvPr/>
        </p:nvSpPr>
        <p:spPr>
          <a:xfrm>
            <a:off x="2438400" y="533400"/>
            <a:ext cx="4267200" cy="1107996"/>
          </a:xfrm>
          <a:prstGeom prst="rect">
            <a:avLst/>
          </a:prstGeom>
          <a:noFill/>
        </p:spPr>
        <p:txBody>
          <a:bodyPr wrap="square" rtlCol="1">
            <a:spAutoFit/>
          </a:bodyPr>
          <a:lstStyle/>
          <a:p>
            <a:r>
              <a:rPr lang="en-US" sz="6600" b="1" dirty="0" smtClean="0">
                <a:solidFill>
                  <a:srgbClr val="00B0F0"/>
                </a:solidFill>
                <a:latin typeface="Freestyle Script" pitchFamily="66" charset="0"/>
                <a:cs typeface="+mj-cs"/>
              </a:rPr>
              <a:t>Operating Systems</a:t>
            </a:r>
            <a:endParaRPr lang="ar-IQ" sz="6600" b="1" dirty="0">
              <a:solidFill>
                <a:srgbClr val="00B0F0"/>
              </a:solidFill>
              <a:latin typeface="Freestyle Script" pitchFamily="66" charset="0"/>
              <a:cs typeface="+mj-cs"/>
            </a:endParaRPr>
          </a:p>
        </p:txBody>
      </p:sp>
      <p:sp>
        <p:nvSpPr>
          <p:cNvPr id="5" name="TextBox 4"/>
          <p:cNvSpPr txBox="1"/>
          <p:nvPr/>
        </p:nvSpPr>
        <p:spPr>
          <a:xfrm>
            <a:off x="609600" y="4648200"/>
            <a:ext cx="7924800" cy="646331"/>
          </a:xfrm>
          <a:prstGeom prst="rect">
            <a:avLst/>
          </a:prstGeom>
          <a:noFill/>
        </p:spPr>
        <p:txBody>
          <a:bodyPr wrap="square" rtlCol="1">
            <a:spAutoFit/>
          </a:bodyPr>
          <a:lstStyle/>
          <a:p>
            <a:pPr algn="ctr"/>
            <a:r>
              <a:rPr lang="en-US" sz="3600" b="1" dirty="0" smtClean="0">
                <a:latin typeface="Lucida Calligraphy" pitchFamily="66" charset="0"/>
              </a:rPr>
              <a:t>By</a:t>
            </a:r>
            <a:r>
              <a:rPr lang="en-US" sz="3600" b="1" smtClean="0">
                <a:latin typeface="Lucida Calligraphy" pitchFamily="66" charset="0"/>
              </a:rPr>
              <a:t>: Lecturer </a:t>
            </a:r>
            <a:r>
              <a:rPr lang="en-US" sz="3600" b="1" dirty="0" err="1" smtClean="0">
                <a:latin typeface="Lucida Calligraphy" pitchFamily="66" charset="0"/>
              </a:rPr>
              <a:t>Raoof</a:t>
            </a:r>
            <a:r>
              <a:rPr lang="en-US" sz="3600" b="1" dirty="0" smtClean="0">
                <a:latin typeface="Lucida Calligraphy" pitchFamily="66" charset="0"/>
              </a:rPr>
              <a:t> </a:t>
            </a:r>
            <a:r>
              <a:rPr lang="en-US" sz="3600" b="1" dirty="0" err="1" smtClean="0">
                <a:latin typeface="Lucida Calligraphy" pitchFamily="66" charset="0"/>
              </a:rPr>
              <a:t>Talal</a:t>
            </a:r>
            <a:endParaRPr lang="ar-IQ" sz="3600" b="1" dirty="0">
              <a:latin typeface="Lucida Calligraphy" pitchFamily="66" charset="0"/>
            </a:endParaRPr>
          </a:p>
        </p:txBody>
      </p:sp>
    </p:spTree>
    <p:extLst>
      <p:ext uri="{BB962C8B-B14F-4D97-AF65-F5344CB8AC3E}">
        <p14:creationId xmlns:p14="http://schemas.microsoft.com/office/powerpoint/2010/main" val="20347521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 y="838200"/>
            <a:ext cx="8961120" cy="2000548"/>
          </a:xfrm>
          <a:prstGeom prst="rect">
            <a:avLst/>
          </a:prstGeom>
        </p:spPr>
        <p:txBody>
          <a:bodyPr wrap="square">
            <a:spAutoFit/>
          </a:bodyPr>
          <a:lstStyle/>
          <a:p>
            <a:r>
              <a:rPr lang="en-US" sz="2800" b="1" dirty="0" smtClean="0">
                <a:solidFill>
                  <a:srgbClr val="FF0000"/>
                </a:solidFill>
                <a:latin typeface="Times New Roman" panose="02020603050405020304" pitchFamily="18" charset="0"/>
                <a:cs typeface="Times New Roman" panose="02020603050405020304" pitchFamily="18" charset="0"/>
              </a:rPr>
              <a:t>Example</a:t>
            </a:r>
            <a:r>
              <a:rPr lang="en-US" sz="2800" b="1" dirty="0">
                <a:solidFill>
                  <a:srgbClr val="FF0000"/>
                </a:solidFill>
                <a:latin typeface="Times New Roman" panose="02020603050405020304" pitchFamily="18" charset="0"/>
                <a:cs typeface="Times New Roman" panose="02020603050405020304" pitchFamily="18" charset="0"/>
              </a:rPr>
              <a:t>: </a:t>
            </a:r>
            <a:endParaRPr lang="en-US" sz="2800" b="1" dirty="0" smtClean="0">
              <a:solidFill>
                <a:srgbClr val="FF0000"/>
              </a:solidFill>
              <a:latin typeface="Times New Roman" panose="02020603050405020304" pitchFamily="18" charset="0"/>
              <a:cs typeface="Times New Roman" panose="02020603050405020304" pitchFamily="18" charset="0"/>
            </a:endParaRPr>
          </a:p>
          <a:p>
            <a:endParaRPr lang="en-US" sz="2400" b="1" dirty="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 Assume </a:t>
            </a:r>
            <a:r>
              <a:rPr lang="en-US" sz="2400" dirty="0">
                <a:latin typeface="Times New Roman" panose="02020603050405020304" pitchFamily="18" charset="0"/>
                <a:cs typeface="Times New Roman" panose="02020603050405020304" pitchFamily="18" charset="0"/>
              </a:rPr>
              <a:t>the following are free. Rest are allocated</a:t>
            </a:r>
            <a:r>
              <a:rPr lang="en-US" sz="2400" dirty="0" smtClean="0">
                <a:latin typeface="Times New Roman" panose="02020603050405020304" pitchFamily="18" charset="0"/>
                <a:cs typeface="Times New Roman" panose="02020603050405020304" pitchFamily="18" charset="0"/>
              </a:rPr>
              <a:t>:  </a:t>
            </a:r>
          </a:p>
          <a:p>
            <a:endParaRPr lang="en-US" sz="2400" dirty="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2,3,4,5,9,10,13 </a:t>
            </a:r>
            <a:endParaRPr lang="en-US" sz="2400" dirty="0">
              <a:latin typeface="Times New Roman" panose="02020603050405020304" pitchFamily="18" charset="0"/>
              <a:cs typeface="Times New Roman" panose="02020603050405020304" pitchFamily="18" charset="0"/>
            </a:endParaRPr>
          </a:p>
        </p:txBody>
      </p:sp>
      <p:pic>
        <p:nvPicPr>
          <p:cNvPr id="1026" name="Picture 2" descr="free space management"/>
          <p:cNvPicPr>
            <a:picLocks noChangeAspect="1" noChangeArrowheads="1"/>
          </p:cNvPicPr>
          <p:nvPr/>
        </p:nvPicPr>
        <p:blipFill rotWithShape="1">
          <a:blip r:embed="rId2">
            <a:extLst>
              <a:ext uri="{28A0092B-C50C-407E-A947-70E740481C1C}">
                <a14:useLocalDpi xmlns:a14="http://schemas.microsoft.com/office/drawing/2010/main" val="0"/>
              </a:ext>
            </a:extLst>
          </a:blip>
          <a:srcRect t="29091"/>
          <a:stretch/>
        </p:blipFill>
        <p:spPr bwMode="auto">
          <a:xfrm>
            <a:off x="15240" y="3657600"/>
            <a:ext cx="9009359" cy="17830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48682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4465" y="381000"/>
            <a:ext cx="8153400" cy="6124754"/>
          </a:xfrm>
          <a:prstGeom prst="rect">
            <a:avLst/>
          </a:prstGeom>
        </p:spPr>
        <p:txBody>
          <a:bodyPr wrap="square">
            <a:spAutoFit/>
          </a:bodyPr>
          <a:lstStyle/>
          <a:p>
            <a:pPr algn="just"/>
            <a:r>
              <a:rPr lang="en-US" sz="2800" dirty="0">
                <a:solidFill>
                  <a:srgbClr val="FF0000"/>
                </a:solidFill>
                <a:latin typeface="Times New Roman" panose="02020603050405020304" pitchFamily="18" charset="0"/>
                <a:cs typeface="Times New Roman" panose="02020603050405020304" pitchFamily="18" charset="0"/>
              </a:rPr>
              <a:t>4.4.2 Linked </a:t>
            </a:r>
            <a:r>
              <a:rPr lang="en-US" sz="2800" dirty="0" smtClean="0">
                <a:solidFill>
                  <a:srgbClr val="FF0000"/>
                </a:solidFill>
                <a:latin typeface="Times New Roman" panose="02020603050405020304" pitchFamily="18" charset="0"/>
                <a:cs typeface="Times New Roman" panose="02020603050405020304" pitchFamily="18" charset="0"/>
              </a:rPr>
              <a:t>List</a:t>
            </a:r>
          </a:p>
          <a:p>
            <a:pPr algn="just"/>
            <a:endParaRPr lang="en-US" sz="2800"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Another approach to free-space management is to link together all the free disk blocks, keeping a pointer to the first free block in a special location on the disk and caching it in memory. </a:t>
            </a:r>
            <a:endParaRPr lang="en-US" sz="2800" dirty="0" smtClean="0">
              <a:latin typeface="Times New Roman" panose="02020603050405020304" pitchFamily="18" charset="0"/>
              <a:cs typeface="Times New Roman" panose="02020603050405020304" pitchFamily="18" charset="0"/>
            </a:endParaRPr>
          </a:p>
          <a:p>
            <a:pPr algn="just"/>
            <a:r>
              <a:rPr lang="en-US" sz="2800" dirty="0" smtClean="0">
                <a:latin typeface="Times New Roman" panose="02020603050405020304" pitchFamily="18" charset="0"/>
                <a:cs typeface="Times New Roman" panose="02020603050405020304" pitchFamily="18" charset="0"/>
              </a:rPr>
              <a:t>This </a:t>
            </a:r>
            <a:r>
              <a:rPr lang="en-US" sz="2800" dirty="0">
                <a:latin typeface="Times New Roman" panose="02020603050405020304" pitchFamily="18" charset="0"/>
                <a:cs typeface="Times New Roman" panose="02020603050405020304" pitchFamily="18" charset="0"/>
              </a:rPr>
              <a:t>first block contains a pointer to the next free disk block, and so on. In our earlier example, we would keep a pointer to block 2 as the first free block. Block 2 would contain a pointer to block 3, which would point to block 4, which would point to block 5, which would point to block 8, and so on </a:t>
            </a:r>
            <a:r>
              <a:rPr lang="en-US" sz="2800" dirty="0" smtClean="0">
                <a:latin typeface="Times New Roman" panose="02020603050405020304" pitchFamily="18" charset="0"/>
                <a:cs typeface="Times New Roman" panose="02020603050405020304" pitchFamily="18" charset="0"/>
              </a:rPr>
              <a:t>. However</a:t>
            </a:r>
            <a:r>
              <a:rPr lang="en-US" sz="2800" dirty="0">
                <a:latin typeface="Times New Roman" panose="02020603050405020304" pitchFamily="18" charset="0"/>
                <a:cs typeface="Times New Roman" panose="02020603050405020304" pitchFamily="18" charset="0"/>
              </a:rPr>
              <a:t>; this scheme </a:t>
            </a:r>
            <a:r>
              <a:rPr lang="en-US" sz="2800" dirty="0">
                <a:solidFill>
                  <a:srgbClr val="00B050"/>
                </a:solidFill>
                <a:latin typeface="Times New Roman" panose="02020603050405020304" pitchFamily="18" charset="0"/>
                <a:cs typeface="Times New Roman" panose="02020603050405020304" pitchFamily="18" charset="0"/>
              </a:rPr>
              <a:t>is not efficient</a:t>
            </a:r>
            <a:r>
              <a:rPr lang="en-US" sz="2800" dirty="0">
                <a:latin typeface="Times New Roman" panose="02020603050405020304" pitchFamily="18" charset="0"/>
                <a:cs typeface="Times New Roman" panose="02020603050405020304" pitchFamily="18" charset="0"/>
              </a:rPr>
              <a:t>; to traverse the list, we must read each block, which requires substantial I/O time. </a:t>
            </a:r>
          </a:p>
        </p:txBody>
      </p:sp>
    </p:spTree>
    <p:extLst>
      <p:ext uri="{BB962C8B-B14F-4D97-AF65-F5344CB8AC3E}">
        <p14:creationId xmlns:p14="http://schemas.microsoft.com/office/powerpoint/2010/main" val="30596879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304800"/>
            <a:ext cx="5867400" cy="6096000"/>
          </a:xfrm>
          <a:prstGeom prst="rect">
            <a:avLst/>
          </a:prstGeom>
          <a:noFill/>
          <a:ln>
            <a:noFill/>
          </a:ln>
        </p:spPr>
      </p:pic>
    </p:spTree>
    <p:extLst>
      <p:ext uri="{BB962C8B-B14F-4D97-AF65-F5344CB8AC3E}">
        <p14:creationId xmlns:p14="http://schemas.microsoft.com/office/powerpoint/2010/main" val="30596879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875" y="381000"/>
            <a:ext cx="7924800" cy="5016758"/>
          </a:xfrm>
          <a:prstGeom prst="rect">
            <a:avLst/>
          </a:prstGeom>
        </p:spPr>
        <p:txBody>
          <a:bodyPr wrap="square">
            <a:spAutoFit/>
          </a:bodyPr>
          <a:lstStyle/>
          <a:p>
            <a:pPr algn="just"/>
            <a:r>
              <a:rPr lang="en-US" sz="3200" dirty="0">
                <a:solidFill>
                  <a:srgbClr val="FF0000"/>
                </a:solidFill>
                <a:latin typeface="Times New Roman" panose="02020603050405020304" pitchFamily="18" charset="0"/>
                <a:cs typeface="Times New Roman" panose="02020603050405020304" pitchFamily="18" charset="0"/>
              </a:rPr>
              <a:t>4.4.3 </a:t>
            </a:r>
            <a:r>
              <a:rPr lang="en-US" sz="3200" dirty="0" smtClean="0">
                <a:solidFill>
                  <a:srgbClr val="FF0000"/>
                </a:solidFill>
                <a:latin typeface="Times New Roman" panose="02020603050405020304" pitchFamily="18" charset="0"/>
                <a:cs typeface="Times New Roman" panose="02020603050405020304" pitchFamily="18" charset="0"/>
              </a:rPr>
              <a:t>Grouping</a:t>
            </a:r>
          </a:p>
          <a:p>
            <a:pPr algn="just"/>
            <a:endParaRPr lang="en-US" sz="3200" dirty="0">
              <a:latin typeface="Times New Roman" panose="02020603050405020304" pitchFamily="18" charset="0"/>
              <a:cs typeface="Times New Roman" panose="02020603050405020304" pitchFamily="18" charset="0"/>
            </a:endParaRPr>
          </a:p>
          <a:p>
            <a:pPr algn="just"/>
            <a:r>
              <a:rPr lang="en-US" sz="3200" dirty="0">
                <a:latin typeface="Times New Roman" panose="02020603050405020304" pitchFamily="18" charset="0"/>
                <a:cs typeface="Times New Roman" panose="02020603050405020304" pitchFamily="18" charset="0"/>
              </a:rPr>
              <a:t>A modification of the free-list approach is to store the addresses of n free blocks in the first free block. The first n-1 of these blocks are actually free. The last block contains the addresses of other n free blocks, and so on. The addresses of a large number of free blocks can now be found quickly, unlike the situation when the standard linked-list approach is used.</a:t>
            </a:r>
          </a:p>
        </p:txBody>
      </p:sp>
    </p:spTree>
    <p:extLst>
      <p:ext uri="{BB962C8B-B14F-4D97-AF65-F5344CB8AC3E}">
        <p14:creationId xmlns:p14="http://schemas.microsoft.com/office/powerpoint/2010/main" val="30596879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Image result for free space management in o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8" name="Picture 4" descr="Image result for free space management in o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651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08459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533400"/>
            <a:ext cx="7467600" cy="5693866"/>
          </a:xfrm>
          <a:prstGeom prst="rect">
            <a:avLst/>
          </a:prstGeom>
        </p:spPr>
        <p:txBody>
          <a:bodyPr wrap="square">
            <a:spAutoFit/>
          </a:bodyPr>
          <a:lstStyle/>
          <a:p>
            <a:pPr algn="just"/>
            <a:r>
              <a:rPr lang="en-US" sz="2800" b="1" dirty="0">
                <a:solidFill>
                  <a:srgbClr val="FF0000"/>
                </a:solidFill>
                <a:latin typeface="Times New Roman" panose="02020603050405020304" pitchFamily="18" charset="0"/>
                <a:cs typeface="Times New Roman" panose="02020603050405020304" pitchFamily="18" charset="0"/>
              </a:rPr>
              <a:t>4.4.4 </a:t>
            </a:r>
            <a:r>
              <a:rPr lang="en-US" sz="2800" b="1" dirty="0" smtClean="0">
                <a:solidFill>
                  <a:srgbClr val="FF0000"/>
                </a:solidFill>
                <a:latin typeface="Times New Roman" panose="02020603050405020304" pitchFamily="18" charset="0"/>
                <a:cs typeface="Times New Roman" panose="02020603050405020304" pitchFamily="18" charset="0"/>
              </a:rPr>
              <a:t>Counting</a:t>
            </a:r>
          </a:p>
          <a:p>
            <a:pPr algn="just"/>
            <a:endParaRPr lang="en-US" sz="2800"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Another approach is to take advantage of the fact that, generally, several contiguous blocks may be allocated or freed simultaneously, particularly when space is allocated with the contiguous-allocation algorithm or through clustering. Thus, rather than keeping a list of n free disk addresses, we can keep the address of the </a:t>
            </a:r>
            <a:r>
              <a:rPr lang="en-US" sz="2800" b="1" dirty="0">
                <a:solidFill>
                  <a:srgbClr val="00B050"/>
                </a:solidFill>
                <a:latin typeface="Times New Roman" panose="02020603050405020304" pitchFamily="18" charset="0"/>
                <a:cs typeface="Times New Roman" panose="02020603050405020304" pitchFamily="18" charset="0"/>
              </a:rPr>
              <a:t>first free block</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and the </a:t>
            </a:r>
            <a:r>
              <a:rPr lang="en-US" sz="2800" dirty="0">
                <a:solidFill>
                  <a:srgbClr val="00B050"/>
                </a:solidFill>
                <a:latin typeface="Times New Roman" panose="02020603050405020304" pitchFamily="18" charset="0"/>
                <a:cs typeface="Times New Roman" panose="02020603050405020304" pitchFamily="18" charset="0"/>
              </a:rPr>
              <a:t>number</a:t>
            </a:r>
            <a:r>
              <a:rPr lang="en-US" sz="2800" dirty="0">
                <a:latin typeface="Times New Roman" panose="02020603050405020304" pitchFamily="18" charset="0"/>
                <a:cs typeface="Times New Roman" panose="02020603050405020304" pitchFamily="18" charset="0"/>
              </a:rPr>
              <a:t> </a:t>
            </a:r>
            <a:r>
              <a:rPr lang="en-US" sz="2800" b="1" dirty="0">
                <a:solidFill>
                  <a:srgbClr val="00B050"/>
                </a:solidFill>
                <a:latin typeface="Times New Roman" panose="02020603050405020304" pitchFamily="18" charset="0"/>
                <a:cs typeface="Times New Roman" panose="02020603050405020304" pitchFamily="18" charset="0"/>
              </a:rPr>
              <a:t>n</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of free contiguous blocks that follow the first block. </a:t>
            </a:r>
            <a:endParaRPr lang="en-US" sz="2800" dirty="0" smtClean="0">
              <a:latin typeface="Times New Roman" panose="02020603050405020304" pitchFamily="18" charset="0"/>
              <a:cs typeface="Times New Roman" panose="02020603050405020304" pitchFamily="18" charset="0"/>
            </a:endParaRPr>
          </a:p>
          <a:p>
            <a:pPr algn="just"/>
            <a:r>
              <a:rPr lang="en-US" sz="2800" dirty="0" smtClean="0">
                <a:latin typeface="Times New Roman" panose="02020603050405020304" pitchFamily="18" charset="0"/>
                <a:cs typeface="Times New Roman" panose="02020603050405020304" pitchFamily="18" charset="0"/>
              </a:rPr>
              <a:t>Each </a:t>
            </a:r>
            <a:r>
              <a:rPr lang="en-US" sz="2800" dirty="0">
                <a:latin typeface="Times New Roman" panose="02020603050405020304" pitchFamily="18" charset="0"/>
                <a:cs typeface="Times New Roman" panose="02020603050405020304" pitchFamily="18" charset="0"/>
              </a:rPr>
              <a:t>entry in the free-space list then consists of a </a:t>
            </a:r>
            <a:r>
              <a:rPr lang="en-US" sz="2800" b="1" dirty="0">
                <a:solidFill>
                  <a:srgbClr val="00B050"/>
                </a:solidFill>
                <a:latin typeface="Times New Roman" panose="02020603050405020304" pitchFamily="18" charset="0"/>
                <a:cs typeface="Times New Roman" panose="02020603050405020304" pitchFamily="18" charset="0"/>
              </a:rPr>
              <a:t>disk</a:t>
            </a:r>
            <a:r>
              <a:rPr lang="en-US" sz="2800" b="1" dirty="0">
                <a:latin typeface="Times New Roman" panose="02020603050405020304" pitchFamily="18" charset="0"/>
                <a:cs typeface="Times New Roman" panose="02020603050405020304" pitchFamily="18" charset="0"/>
              </a:rPr>
              <a:t> </a:t>
            </a:r>
            <a:r>
              <a:rPr lang="en-US" sz="2800" b="1" dirty="0">
                <a:solidFill>
                  <a:srgbClr val="00B050"/>
                </a:solidFill>
                <a:latin typeface="Times New Roman" panose="02020603050405020304" pitchFamily="18" charset="0"/>
                <a:cs typeface="Times New Roman" panose="02020603050405020304" pitchFamily="18" charset="0"/>
              </a:rPr>
              <a:t>address</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and a </a:t>
            </a:r>
            <a:r>
              <a:rPr lang="en-US" sz="2800" b="1" dirty="0">
                <a:solidFill>
                  <a:srgbClr val="00B050"/>
                </a:solidFill>
                <a:latin typeface="Times New Roman" panose="02020603050405020304" pitchFamily="18" charset="0"/>
                <a:cs typeface="Times New Roman" panose="02020603050405020304" pitchFamily="18" charset="0"/>
              </a:rPr>
              <a:t>count</a:t>
            </a:r>
            <a:r>
              <a:rPr lang="en-US" sz="2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0596879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Image result for free space management counting in os"/>
          <p:cNvPicPr>
            <a:picLocks noChangeAspect="1" noChangeArrowheads="1"/>
          </p:cNvPicPr>
          <p:nvPr/>
        </p:nvPicPr>
        <p:blipFill rotWithShape="1">
          <a:blip r:embed="rId2">
            <a:extLst>
              <a:ext uri="{28A0092B-C50C-407E-A947-70E740481C1C}">
                <a14:useLocalDpi xmlns:a14="http://schemas.microsoft.com/office/drawing/2010/main" val="0"/>
              </a:ext>
            </a:extLst>
          </a:blip>
          <a:srcRect r="1166" b="6666"/>
          <a:stretch/>
        </p:blipFill>
        <p:spPr bwMode="auto">
          <a:xfrm>
            <a:off x="-45721" y="152400"/>
            <a:ext cx="9252493" cy="65531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81079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cse.csusb.edu/tongyu/courses/cs460/images/fi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39" y="0"/>
            <a:ext cx="914399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56083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8160" y="1066800"/>
            <a:ext cx="8189626" cy="3970318"/>
          </a:xfrm>
          <a:prstGeom prst="rect">
            <a:avLst/>
          </a:prstGeom>
        </p:spPr>
        <p:txBody>
          <a:bodyPr wrap="square">
            <a:spAutoFit/>
          </a:bodyPr>
          <a:lstStyle/>
          <a:p>
            <a:pPr algn="just"/>
            <a:r>
              <a:rPr lang="en-US" sz="2800" dirty="0">
                <a:solidFill>
                  <a:srgbClr val="FF0000"/>
                </a:solidFill>
                <a:latin typeface="Times New Roman" panose="02020603050405020304" pitchFamily="18" charset="0"/>
                <a:cs typeface="Times New Roman" panose="02020603050405020304" pitchFamily="18" charset="0"/>
              </a:rPr>
              <a:t>4.5 Recovery</a:t>
            </a:r>
          </a:p>
          <a:p>
            <a:pPr algn="just"/>
            <a:r>
              <a:rPr lang="en-US" sz="2800" dirty="0">
                <a:solidFill>
                  <a:srgbClr val="FF0000"/>
                </a:solidFill>
                <a:latin typeface="Times New Roman" panose="02020603050405020304" pitchFamily="18" charset="0"/>
                <a:cs typeface="Times New Roman" panose="02020603050405020304" pitchFamily="18" charset="0"/>
              </a:rPr>
              <a:t>4.5.1 Consistency </a:t>
            </a:r>
            <a:r>
              <a:rPr lang="en-US" sz="2800" dirty="0" smtClean="0">
                <a:solidFill>
                  <a:srgbClr val="FF0000"/>
                </a:solidFill>
                <a:latin typeface="Times New Roman" panose="02020603050405020304" pitchFamily="18" charset="0"/>
                <a:cs typeface="Times New Roman" panose="02020603050405020304" pitchFamily="18" charset="0"/>
              </a:rPr>
              <a:t>Checking</a:t>
            </a:r>
          </a:p>
          <a:p>
            <a:pPr algn="just"/>
            <a:endParaRPr lang="en-US" sz="2800"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Some directory information is kept in main memory (or cache) to speed up access. The directory information in main memory is generally more up to date than is the corresponding information on the disk, because cached directory information is not necessarily written to disk as soon as the update takes place</a:t>
            </a:r>
            <a:r>
              <a:rPr lang="en-US"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96879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2920" y="1295400"/>
            <a:ext cx="8189626" cy="3539430"/>
          </a:xfrm>
          <a:prstGeom prst="rect">
            <a:avLst/>
          </a:prstGeom>
        </p:spPr>
        <p:txBody>
          <a:bodyPr wrap="square">
            <a:spAutoFit/>
          </a:bodyPr>
          <a:lstStyle/>
          <a:p>
            <a:pPr algn="just"/>
            <a:r>
              <a:rPr lang="en-US" sz="2800" dirty="0" smtClean="0">
                <a:latin typeface="Times New Roman" panose="02020603050405020304" pitchFamily="18" charset="0"/>
                <a:cs typeface="Times New Roman" panose="02020603050405020304" pitchFamily="18" charset="0"/>
              </a:rPr>
              <a:t>Consider</a:t>
            </a:r>
            <a:r>
              <a:rPr lang="en-US" sz="2800" dirty="0">
                <a:latin typeface="Times New Roman" panose="02020603050405020304" pitchFamily="18" charset="0"/>
                <a:cs typeface="Times New Roman" panose="02020603050405020304" pitchFamily="18" charset="0"/>
              </a:rPr>
              <a:t>, then, the possible effect of a computer crash. Cache and buffer contents, as well as I/O operations in progress, can be lost, and with them any changes in the directories of opened files. Such an event can leave the file system in an </a:t>
            </a:r>
            <a:r>
              <a:rPr lang="en-US" sz="2800" b="1" dirty="0">
                <a:solidFill>
                  <a:srgbClr val="00B050"/>
                </a:solidFill>
                <a:latin typeface="Times New Roman" panose="02020603050405020304" pitchFamily="18" charset="0"/>
                <a:cs typeface="Times New Roman" panose="02020603050405020304" pitchFamily="18" charset="0"/>
              </a:rPr>
              <a:t>inconsistent</a:t>
            </a:r>
            <a:r>
              <a:rPr lang="en-US" sz="2800" b="1" dirty="0">
                <a:latin typeface="Times New Roman" panose="02020603050405020304" pitchFamily="18" charset="0"/>
                <a:cs typeface="Times New Roman" panose="02020603050405020304" pitchFamily="18" charset="0"/>
              </a:rPr>
              <a:t> </a:t>
            </a:r>
            <a:r>
              <a:rPr lang="en-US" sz="2800" b="1" dirty="0">
                <a:solidFill>
                  <a:srgbClr val="00B050"/>
                </a:solidFill>
                <a:latin typeface="Times New Roman" panose="02020603050405020304" pitchFamily="18" charset="0"/>
                <a:cs typeface="Times New Roman" panose="02020603050405020304" pitchFamily="18" charset="0"/>
              </a:rPr>
              <a:t>state</a:t>
            </a:r>
            <a:r>
              <a:rPr lang="en-US" sz="2800" dirty="0">
                <a:latin typeface="Times New Roman" panose="02020603050405020304" pitchFamily="18" charset="0"/>
                <a:cs typeface="Times New Roman" panose="02020603050405020304" pitchFamily="18" charset="0"/>
              </a:rPr>
              <a:t>: The actual state of some files is not as described in the directory structure. Frequently, a special program is run at </a:t>
            </a:r>
            <a:r>
              <a:rPr lang="en-US" sz="2800" dirty="0">
                <a:solidFill>
                  <a:srgbClr val="00B050"/>
                </a:solidFill>
                <a:latin typeface="Times New Roman" panose="02020603050405020304" pitchFamily="18" charset="0"/>
                <a:cs typeface="Times New Roman" panose="02020603050405020304" pitchFamily="18" charset="0"/>
              </a:rPr>
              <a:t>reboot time </a:t>
            </a:r>
            <a:r>
              <a:rPr lang="en-US" sz="2800" dirty="0">
                <a:latin typeface="Times New Roman" panose="02020603050405020304" pitchFamily="18" charset="0"/>
                <a:cs typeface="Times New Roman" panose="02020603050405020304" pitchFamily="18" charset="0"/>
              </a:rPr>
              <a:t>to check for and correct disk inconsistencies.</a:t>
            </a:r>
          </a:p>
        </p:txBody>
      </p:sp>
    </p:spTree>
    <p:extLst>
      <p:ext uri="{BB962C8B-B14F-4D97-AF65-F5344CB8AC3E}">
        <p14:creationId xmlns:p14="http://schemas.microsoft.com/office/powerpoint/2010/main" val="1571510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9192" y="990600"/>
            <a:ext cx="8077200" cy="3970318"/>
          </a:xfrm>
          <a:prstGeom prst="rect">
            <a:avLst/>
          </a:prstGeom>
        </p:spPr>
        <p:txBody>
          <a:bodyPr wrap="square">
            <a:spAutoFit/>
          </a:bodyPr>
          <a:lstStyle/>
          <a:p>
            <a:pPr algn="just"/>
            <a:r>
              <a:rPr lang="en-US" sz="2800" b="1" dirty="0">
                <a:solidFill>
                  <a:srgbClr val="FF0000"/>
                </a:solidFill>
                <a:latin typeface="Times New Roman" panose="02020603050405020304" pitchFamily="18" charset="0"/>
                <a:cs typeface="Times New Roman" panose="02020603050405020304" pitchFamily="18" charset="0"/>
              </a:rPr>
              <a:t>4.3.3 Indexed </a:t>
            </a:r>
            <a:r>
              <a:rPr lang="en-US" sz="2800" b="1" dirty="0" smtClean="0">
                <a:solidFill>
                  <a:srgbClr val="FF0000"/>
                </a:solidFill>
                <a:latin typeface="Times New Roman" panose="02020603050405020304" pitchFamily="18" charset="0"/>
                <a:cs typeface="Times New Roman" panose="02020603050405020304" pitchFamily="18" charset="0"/>
              </a:rPr>
              <a:t>Allocation</a:t>
            </a:r>
          </a:p>
          <a:p>
            <a:pPr algn="just"/>
            <a:endParaRPr lang="en-US" sz="2800"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Linked allocation solves the external-fragmentation and size-declaration problems of contiguous allocation. However, in the absence of a FAT, linked allocation cannot support efficient direct access, since the pointers to the blocks are scattered with the blocks themselves all over the disk and must be retrieved in order. </a:t>
            </a:r>
            <a:endParaRPr lang="en-US" sz="28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96879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5918" y="685800"/>
            <a:ext cx="8001000" cy="4401205"/>
          </a:xfrm>
          <a:prstGeom prst="rect">
            <a:avLst/>
          </a:prstGeom>
        </p:spPr>
        <p:txBody>
          <a:bodyPr wrap="square">
            <a:spAutoFit/>
          </a:bodyPr>
          <a:lstStyle/>
          <a:p>
            <a:pPr algn="just"/>
            <a:r>
              <a:rPr lang="en-US" sz="2800" dirty="0">
                <a:solidFill>
                  <a:srgbClr val="FF0000"/>
                </a:solidFill>
                <a:latin typeface="Times New Roman" panose="02020603050405020304" pitchFamily="18" charset="0"/>
                <a:cs typeface="Times New Roman" panose="02020603050405020304" pitchFamily="18" charset="0"/>
              </a:rPr>
              <a:t>4.5.2 </a:t>
            </a:r>
            <a:r>
              <a:rPr lang="en-US" sz="2800" b="1" dirty="0">
                <a:solidFill>
                  <a:srgbClr val="FF0000"/>
                </a:solidFill>
                <a:latin typeface="Times New Roman" panose="02020603050405020304" pitchFamily="18" charset="0"/>
                <a:cs typeface="Times New Roman" panose="02020603050405020304" pitchFamily="18" charset="0"/>
              </a:rPr>
              <a:t>Backup</a:t>
            </a:r>
            <a:r>
              <a:rPr lang="en-US" sz="2800" dirty="0">
                <a:solidFill>
                  <a:srgbClr val="FF0000"/>
                </a:solidFill>
                <a:latin typeface="Times New Roman" panose="02020603050405020304" pitchFamily="18" charset="0"/>
                <a:cs typeface="Times New Roman" panose="02020603050405020304" pitchFamily="18" charset="0"/>
              </a:rPr>
              <a:t> and </a:t>
            </a:r>
            <a:r>
              <a:rPr lang="en-US" sz="2800" b="1" dirty="0" smtClean="0">
                <a:solidFill>
                  <a:srgbClr val="FF0000"/>
                </a:solidFill>
                <a:latin typeface="Times New Roman" panose="02020603050405020304" pitchFamily="18" charset="0"/>
                <a:cs typeface="Times New Roman" panose="02020603050405020304" pitchFamily="18" charset="0"/>
              </a:rPr>
              <a:t>Restore</a:t>
            </a:r>
          </a:p>
          <a:p>
            <a:pPr algn="just"/>
            <a:endParaRPr lang="en-US" sz="2800"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Magnetic disks sometimes fail, and care must be taken to ensure that the data lost in such a failure are not lost forever. To this end, system programs can be used to </a:t>
            </a:r>
            <a:r>
              <a:rPr lang="en-US" sz="2800" b="1" dirty="0">
                <a:solidFill>
                  <a:srgbClr val="00B050"/>
                </a:solidFill>
                <a:latin typeface="Times New Roman" panose="02020603050405020304" pitchFamily="18" charset="0"/>
                <a:cs typeface="Times New Roman" panose="02020603050405020304" pitchFamily="18" charset="0"/>
              </a:rPr>
              <a:t>back up</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data from disk to another storage device, such as a floppy disk, magnetic tape, optical disk, or other hard disk. </a:t>
            </a:r>
            <a:r>
              <a:rPr lang="en-US" sz="2800" b="1" dirty="0">
                <a:solidFill>
                  <a:srgbClr val="00B050"/>
                </a:solidFill>
                <a:latin typeface="Times New Roman" panose="02020603050405020304" pitchFamily="18" charset="0"/>
                <a:cs typeface="Times New Roman" panose="02020603050405020304" pitchFamily="18" charset="0"/>
              </a:rPr>
              <a:t>Recovery</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from the loss of an individual file, or of an entire disk, may then be a matter of </a:t>
            </a:r>
            <a:r>
              <a:rPr lang="en-US" sz="2800" b="1" dirty="0">
                <a:solidFill>
                  <a:srgbClr val="00B050"/>
                </a:solidFill>
                <a:latin typeface="Times New Roman" panose="02020603050405020304" pitchFamily="18" charset="0"/>
                <a:cs typeface="Times New Roman" panose="02020603050405020304" pitchFamily="18" charset="0"/>
              </a:rPr>
              <a:t>restoring</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the data from backup.</a:t>
            </a:r>
          </a:p>
        </p:txBody>
      </p:sp>
    </p:spTree>
    <p:extLst>
      <p:ext uri="{BB962C8B-B14F-4D97-AF65-F5344CB8AC3E}">
        <p14:creationId xmlns:p14="http://schemas.microsoft.com/office/powerpoint/2010/main" val="3059687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9672" y="1219200"/>
            <a:ext cx="8077200" cy="3970318"/>
          </a:xfrm>
          <a:prstGeom prst="rect">
            <a:avLst/>
          </a:prstGeom>
        </p:spPr>
        <p:txBody>
          <a:bodyPr wrap="square">
            <a:spAutoFit/>
          </a:bodyPr>
          <a:lstStyle/>
          <a:p>
            <a:pPr algn="just"/>
            <a:endParaRPr lang="en-US" sz="2800" dirty="0" smtClean="0">
              <a:solidFill>
                <a:srgbClr val="FF0000"/>
              </a:solidFill>
              <a:latin typeface="Times New Roman" panose="02020603050405020304" pitchFamily="18" charset="0"/>
              <a:cs typeface="Times New Roman" panose="02020603050405020304" pitchFamily="18" charset="0"/>
            </a:endParaRPr>
          </a:p>
          <a:p>
            <a:pPr algn="just"/>
            <a:r>
              <a:rPr lang="en-US" sz="2800" b="1" dirty="0" smtClean="0">
                <a:solidFill>
                  <a:srgbClr val="00B050"/>
                </a:solidFill>
                <a:latin typeface="Times New Roman" panose="02020603050405020304" pitchFamily="18" charset="0"/>
                <a:cs typeface="Times New Roman" panose="02020603050405020304" pitchFamily="18" charset="0"/>
              </a:rPr>
              <a:t>Indexed </a:t>
            </a:r>
            <a:r>
              <a:rPr lang="en-US" sz="2800" b="1" dirty="0">
                <a:solidFill>
                  <a:srgbClr val="00B050"/>
                </a:solidFill>
                <a:latin typeface="Times New Roman" panose="02020603050405020304" pitchFamily="18" charset="0"/>
                <a:cs typeface="Times New Roman" panose="02020603050405020304" pitchFamily="18" charset="0"/>
              </a:rPr>
              <a:t>allocation</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solves this problem by bringing all the pointers together into one location: the </a:t>
            </a:r>
            <a:r>
              <a:rPr lang="en-US" sz="2800" b="1" dirty="0">
                <a:solidFill>
                  <a:srgbClr val="00B050"/>
                </a:solidFill>
                <a:latin typeface="Times New Roman" panose="02020603050405020304" pitchFamily="18" charset="0"/>
                <a:cs typeface="Times New Roman" panose="02020603050405020304" pitchFamily="18" charset="0"/>
              </a:rPr>
              <a:t>index block</a:t>
            </a:r>
            <a:r>
              <a:rPr lang="en-US" sz="2800" dirty="0" smtClean="0">
                <a:latin typeface="Times New Roman" panose="02020603050405020304" pitchFamily="18" charset="0"/>
                <a:cs typeface="Times New Roman" panose="02020603050405020304" pitchFamily="18" charset="0"/>
              </a:rPr>
              <a:t>.</a:t>
            </a:r>
          </a:p>
          <a:p>
            <a:pPr algn="just"/>
            <a:endParaRPr lang="en-US" sz="2800" dirty="0" smtClean="0">
              <a:latin typeface="Times New Roman" panose="02020603050405020304" pitchFamily="18" charset="0"/>
              <a:cs typeface="Times New Roman" panose="02020603050405020304" pitchFamily="18" charset="0"/>
            </a:endParaRPr>
          </a:p>
          <a:p>
            <a:pPr algn="just"/>
            <a:r>
              <a:rPr lang="en-US" sz="2800" dirty="0" smtClean="0">
                <a:latin typeface="Times New Roman" panose="02020603050405020304" pitchFamily="18" charset="0"/>
                <a:cs typeface="Times New Roman" panose="02020603050405020304" pitchFamily="18" charset="0"/>
              </a:rPr>
              <a:t>Each </a:t>
            </a:r>
            <a:r>
              <a:rPr lang="en-US" sz="2800" dirty="0">
                <a:latin typeface="Times New Roman" panose="02020603050405020304" pitchFamily="18" charset="0"/>
                <a:cs typeface="Times New Roman" panose="02020603050405020304" pitchFamily="18" charset="0"/>
              </a:rPr>
              <a:t>file has its own </a:t>
            </a:r>
            <a:r>
              <a:rPr lang="en-US" sz="2800" b="1" dirty="0">
                <a:solidFill>
                  <a:srgbClr val="00B050"/>
                </a:solidFill>
                <a:latin typeface="Times New Roman" panose="02020603050405020304" pitchFamily="18" charset="0"/>
                <a:cs typeface="Times New Roman" panose="02020603050405020304" pitchFamily="18" charset="0"/>
              </a:rPr>
              <a:t>index block</a:t>
            </a:r>
            <a:r>
              <a:rPr lang="en-US" sz="2800" dirty="0">
                <a:latin typeface="Times New Roman" panose="02020603050405020304" pitchFamily="18" charset="0"/>
                <a:cs typeface="Times New Roman" panose="02020603050405020304" pitchFamily="18" charset="0"/>
              </a:rPr>
              <a:t>, which is an array of disk-block addresses. The </a:t>
            </a:r>
            <a:r>
              <a:rPr lang="en-US" sz="2800" dirty="0" err="1">
                <a:latin typeface="Times New Roman" panose="02020603050405020304" pitchFamily="18" charset="0"/>
                <a:cs typeface="Times New Roman" panose="02020603050405020304" pitchFamily="18" charset="0"/>
              </a:rPr>
              <a:t>i</a:t>
            </a:r>
            <a:r>
              <a:rPr lang="en-US" sz="2800" baseline="-25000" dirty="0" err="1">
                <a:latin typeface="Times New Roman" panose="02020603050405020304" pitchFamily="18" charset="0"/>
                <a:cs typeface="Times New Roman" panose="02020603050405020304" pitchFamily="18" charset="0"/>
              </a:rPr>
              <a:t>th</a:t>
            </a:r>
            <a:r>
              <a:rPr lang="en-US" sz="2800" dirty="0">
                <a:latin typeface="Times New Roman" panose="02020603050405020304" pitchFamily="18" charset="0"/>
                <a:cs typeface="Times New Roman" panose="02020603050405020304" pitchFamily="18" charset="0"/>
              </a:rPr>
              <a:t> entry in the index block points to the </a:t>
            </a:r>
            <a:r>
              <a:rPr lang="en-US" sz="2800" dirty="0" err="1">
                <a:latin typeface="Times New Roman" panose="02020603050405020304" pitchFamily="18" charset="0"/>
                <a:cs typeface="Times New Roman" panose="02020603050405020304" pitchFamily="18" charset="0"/>
              </a:rPr>
              <a:t>i</a:t>
            </a:r>
            <a:r>
              <a:rPr lang="en-US" sz="2800" baseline="-25000" dirty="0" err="1">
                <a:latin typeface="Times New Roman" panose="02020603050405020304" pitchFamily="18" charset="0"/>
                <a:cs typeface="Times New Roman" panose="02020603050405020304" pitchFamily="18" charset="0"/>
              </a:rPr>
              <a:t>th</a:t>
            </a:r>
            <a:r>
              <a:rPr lang="en-US" sz="2800" dirty="0">
                <a:latin typeface="Times New Roman" panose="02020603050405020304" pitchFamily="18" charset="0"/>
                <a:cs typeface="Times New Roman" panose="02020603050405020304" pitchFamily="18" charset="0"/>
              </a:rPr>
              <a:t> block of the file. The directory contains the address of the index </a:t>
            </a:r>
            <a:r>
              <a:rPr lang="en-US" sz="2800" dirty="0" smtClean="0">
                <a:latin typeface="Times New Roman" panose="02020603050405020304" pitchFamily="18" charset="0"/>
                <a:cs typeface="Times New Roman" panose="02020603050405020304" pitchFamily="18" charset="0"/>
              </a:rPr>
              <a:t>block.</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52743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200" y="2133600"/>
            <a:ext cx="7391400" cy="2246769"/>
          </a:xfrm>
          <a:prstGeom prst="rect">
            <a:avLst/>
          </a:prstGeom>
        </p:spPr>
        <p:txBody>
          <a:bodyPr wrap="square">
            <a:spAutoFit/>
          </a:bodyPr>
          <a:lstStyle/>
          <a:p>
            <a:pPr algn="just"/>
            <a:r>
              <a:rPr lang="en-US" sz="2800" dirty="0">
                <a:latin typeface="Times New Roman" panose="02020603050405020304" pitchFamily="18" charset="0"/>
                <a:cs typeface="Times New Roman" panose="02020603050405020304" pitchFamily="18" charset="0"/>
              </a:rPr>
              <a:t>When the file is created, all pointers in the index block are set to </a:t>
            </a:r>
            <a:r>
              <a:rPr lang="en-US" sz="2800" dirty="0">
                <a:solidFill>
                  <a:srgbClr val="00B050"/>
                </a:solidFill>
                <a:latin typeface="Times New Roman" panose="02020603050405020304" pitchFamily="18" charset="0"/>
                <a:cs typeface="Times New Roman" panose="02020603050405020304" pitchFamily="18" charset="0"/>
              </a:rPr>
              <a:t>nil</a:t>
            </a:r>
            <a:r>
              <a:rPr lang="en-US" sz="2800" dirty="0">
                <a:latin typeface="Times New Roman" panose="02020603050405020304" pitchFamily="18" charset="0"/>
                <a:cs typeface="Times New Roman" panose="02020603050405020304" pitchFamily="18" charset="0"/>
              </a:rPr>
              <a:t>. When the </a:t>
            </a:r>
            <a:r>
              <a:rPr lang="en-US" sz="2800" dirty="0" err="1">
                <a:latin typeface="Times New Roman" panose="02020603050405020304" pitchFamily="18" charset="0"/>
                <a:cs typeface="Times New Roman" panose="02020603050405020304" pitchFamily="18" charset="0"/>
              </a:rPr>
              <a:t>i</a:t>
            </a:r>
            <a:r>
              <a:rPr lang="en-US" sz="2800" baseline="-25000" dirty="0" err="1">
                <a:latin typeface="Times New Roman" panose="02020603050405020304" pitchFamily="18" charset="0"/>
                <a:cs typeface="Times New Roman" panose="02020603050405020304" pitchFamily="18" charset="0"/>
              </a:rPr>
              <a:t>th</a:t>
            </a:r>
            <a:r>
              <a:rPr lang="en-US" sz="2800" dirty="0">
                <a:latin typeface="Times New Roman" panose="02020603050405020304" pitchFamily="18" charset="0"/>
                <a:cs typeface="Times New Roman" panose="02020603050405020304" pitchFamily="18" charset="0"/>
              </a:rPr>
              <a:t> block is first written, a block is obtained from the free-space manager, and its address is put in the </a:t>
            </a:r>
            <a:r>
              <a:rPr lang="en-US" sz="2800" dirty="0" err="1">
                <a:latin typeface="Times New Roman" panose="02020603050405020304" pitchFamily="18" charset="0"/>
                <a:cs typeface="Times New Roman" panose="02020603050405020304" pitchFamily="18" charset="0"/>
              </a:rPr>
              <a:t>i</a:t>
            </a:r>
            <a:r>
              <a:rPr lang="en-US" sz="2800" baseline="-25000" dirty="0" err="1">
                <a:latin typeface="Times New Roman" panose="02020603050405020304" pitchFamily="18" charset="0"/>
                <a:cs typeface="Times New Roman" panose="02020603050405020304" pitchFamily="18" charset="0"/>
              </a:rPr>
              <a:t>th</a:t>
            </a:r>
            <a:r>
              <a:rPr lang="en-US" sz="2800" dirty="0">
                <a:latin typeface="Times New Roman" panose="02020603050405020304" pitchFamily="18" charset="0"/>
                <a:cs typeface="Times New Roman" panose="02020603050405020304" pitchFamily="18" charset="0"/>
              </a:rPr>
              <a:t> index-block entry.</a:t>
            </a:r>
          </a:p>
        </p:txBody>
      </p:sp>
    </p:spTree>
    <p:extLst>
      <p:ext uri="{BB962C8B-B14F-4D97-AF65-F5344CB8AC3E}">
        <p14:creationId xmlns:p14="http://schemas.microsoft.com/office/powerpoint/2010/main" val="22851156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lum bright="-20000" contrast="40000"/>
            <a:extLst>
              <a:ext uri="{28A0092B-C50C-407E-A947-70E740481C1C}">
                <a14:useLocalDpi xmlns:a14="http://schemas.microsoft.com/office/drawing/2010/main" val="0"/>
              </a:ext>
            </a:extLst>
          </a:blip>
          <a:srcRect/>
          <a:stretch>
            <a:fillRect/>
          </a:stretch>
        </p:blipFill>
        <p:spPr bwMode="auto">
          <a:xfrm>
            <a:off x="533400" y="457200"/>
            <a:ext cx="7010400" cy="5715000"/>
          </a:xfrm>
          <a:prstGeom prst="rect">
            <a:avLst/>
          </a:prstGeom>
          <a:noFill/>
          <a:ln>
            <a:noFill/>
          </a:ln>
        </p:spPr>
      </p:pic>
    </p:spTree>
    <p:extLst>
      <p:ext uri="{BB962C8B-B14F-4D97-AF65-F5344CB8AC3E}">
        <p14:creationId xmlns:p14="http://schemas.microsoft.com/office/powerpoint/2010/main" val="30596879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143000"/>
            <a:ext cx="7696200" cy="3970318"/>
          </a:xfrm>
          <a:prstGeom prst="rect">
            <a:avLst/>
          </a:prstGeom>
        </p:spPr>
        <p:txBody>
          <a:bodyPr wrap="square">
            <a:spAutoFit/>
          </a:bodyPr>
          <a:lstStyle/>
          <a:p>
            <a:pPr algn="just"/>
            <a:r>
              <a:rPr lang="en-US" sz="2800" b="1" dirty="0">
                <a:solidFill>
                  <a:srgbClr val="FF0000"/>
                </a:solidFill>
                <a:latin typeface="Times New Roman" panose="02020603050405020304" pitchFamily="18" charset="0"/>
                <a:cs typeface="Times New Roman" panose="02020603050405020304" pitchFamily="18" charset="0"/>
              </a:rPr>
              <a:t>4.4 Free-Space </a:t>
            </a:r>
            <a:r>
              <a:rPr lang="en-US" sz="2800" b="1" dirty="0" smtClean="0">
                <a:solidFill>
                  <a:srgbClr val="FF0000"/>
                </a:solidFill>
                <a:latin typeface="Times New Roman" panose="02020603050405020304" pitchFamily="18" charset="0"/>
                <a:cs typeface="Times New Roman" panose="02020603050405020304" pitchFamily="18" charset="0"/>
              </a:rPr>
              <a:t>Management</a:t>
            </a:r>
          </a:p>
          <a:p>
            <a:pPr algn="just"/>
            <a:endParaRPr lang="en-US" sz="2800"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Since disk space is limited, we need to reuse the space from deleted files for new files, if possible. </a:t>
            </a:r>
            <a:r>
              <a:rPr lang="en-US" sz="2800" dirty="0" smtClean="0">
                <a:latin typeface="Times New Roman" panose="02020603050405020304" pitchFamily="18" charset="0"/>
                <a:cs typeface="Times New Roman" panose="02020603050405020304" pitchFamily="18" charset="0"/>
              </a:rPr>
              <a:t>To </a:t>
            </a:r>
            <a:r>
              <a:rPr lang="en-US" sz="2800" dirty="0">
                <a:latin typeface="Times New Roman" panose="02020603050405020304" pitchFamily="18" charset="0"/>
                <a:cs typeface="Times New Roman" panose="02020603050405020304" pitchFamily="18" charset="0"/>
              </a:rPr>
              <a:t>keep track of free disk space, the system maintains a </a:t>
            </a:r>
            <a:r>
              <a:rPr lang="en-US" sz="2800" b="1" dirty="0">
                <a:solidFill>
                  <a:srgbClr val="00B050"/>
                </a:solidFill>
                <a:latin typeface="Times New Roman" panose="02020603050405020304" pitchFamily="18" charset="0"/>
                <a:cs typeface="Times New Roman" panose="02020603050405020304" pitchFamily="18" charset="0"/>
              </a:rPr>
              <a:t>free-space list</a:t>
            </a:r>
            <a:r>
              <a:rPr lang="en-US" sz="2800" dirty="0">
                <a:latin typeface="Times New Roman" panose="02020603050405020304" pitchFamily="18" charset="0"/>
                <a:cs typeface="Times New Roman" panose="02020603050405020304" pitchFamily="18" charset="0"/>
              </a:rPr>
              <a:t>. </a:t>
            </a:r>
            <a:endParaRPr lang="en-US" sz="2800" dirty="0" smtClean="0">
              <a:latin typeface="Times New Roman" panose="02020603050405020304" pitchFamily="18" charset="0"/>
              <a:cs typeface="Times New Roman" panose="02020603050405020304" pitchFamily="18" charset="0"/>
            </a:endParaRPr>
          </a:p>
          <a:p>
            <a:pPr algn="just"/>
            <a:r>
              <a:rPr lang="en-US" sz="2800" dirty="0" smtClean="0">
                <a:latin typeface="Times New Roman" panose="02020603050405020304" pitchFamily="18" charset="0"/>
                <a:cs typeface="Times New Roman" panose="02020603050405020304" pitchFamily="18" charset="0"/>
              </a:rPr>
              <a:t>The </a:t>
            </a:r>
            <a:r>
              <a:rPr lang="en-US" sz="2800" dirty="0">
                <a:latin typeface="Times New Roman" panose="02020603050405020304" pitchFamily="18" charset="0"/>
                <a:cs typeface="Times New Roman" panose="02020603050405020304" pitchFamily="18" charset="0"/>
              </a:rPr>
              <a:t>free-space list records all free disk blocks—those not allocated to some file or directory. </a:t>
            </a:r>
            <a:endParaRPr lang="en-US" sz="2800" dirty="0" smtClean="0">
              <a:latin typeface="Times New Roman" panose="02020603050405020304" pitchFamily="18" charset="0"/>
              <a:cs typeface="Times New Roman" panose="02020603050405020304" pitchFamily="18" charset="0"/>
            </a:endParaRPr>
          </a:p>
          <a:p>
            <a:pPr algn="just"/>
            <a:endParaRPr lang="en-US" sz="28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83634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143000"/>
            <a:ext cx="7696200" cy="3970318"/>
          </a:xfrm>
          <a:prstGeom prst="rect">
            <a:avLst/>
          </a:prstGeom>
        </p:spPr>
        <p:txBody>
          <a:bodyPr wrap="square">
            <a:spAutoFit/>
          </a:bodyPr>
          <a:lstStyle/>
          <a:p>
            <a:pPr algn="just"/>
            <a:endParaRPr lang="en-US" sz="2800" dirty="0" smtClean="0">
              <a:latin typeface="Times New Roman" panose="02020603050405020304" pitchFamily="18" charset="0"/>
              <a:cs typeface="Times New Roman" panose="02020603050405020304" pitchFamily="18" charset="0"/>
            </a:endParaRPr>
          </a:p>
          <a:p>
            <a:pPr algn="just"/>
            <a:r>
              <a:rPr lang="en-US" sz="2800" dirty="0" smtClean="0">
                <a:solidFill>
                  <a:srgbClr val="00B050"/>
                </a:solidFill>
                <a:latin typeface="Times New Roman" panose="02020603050405020304" pitchFamily="18" charset="0"/>
                <a:cs typeface="Times New Roman" panose="02020603050405020304" pitchFamily="18" charset="0"/>
              </a:rPr>
              <a:t>To</a:t>
            </a:r>
            <a:r>
              <a:rPr lang="en-US" sz="2800" dirty="0" smtClean="0">
                <a:latin typeface="Times New Roman" panose="02020603050405020304" pitchFamily="18" charset="0"/>
                <a:cs typeface="Times New Roman" panose="02020603050405020304" pitchFamily="18" charset="0"/>
              </a:rPr>
              <a:t> </a:t>
            </a:r>
            <a:r>
              <a:rPr lang="en-US" sz="2800" dirty="0">
                <a:solidFill>
                  <a:srgbClr val="00B050"/>
                </a:solidFill>
                <a:latin typeface="Times New Roman" panose="02020603050405020304" pitchFamily="18" charset="0"/>
                <a:cs typeface="Times New Roman" panose="02020603050405020304" pitchFamily="18" charset="0"/>
              </a:rPr>
              <a:t>create</a:t>
            </a:r>
            <a:r>
              <a:rPr lang="en-US" sz="2800" dirty="0">
                <a:latin typeface="Times New Roman" panose="02020603050405020304" pitchFamily="18" charset="0"/>
                <a:cs typeface="Times New Roman" panose="02020603050405020304" pitchFamily="18" charset="0"/>
              </a:rPr>
              <a:t> a file, we search the free-space list for the required amount of space and allocate that space to the new file. This space is then removed from the free-space list</a:t>
            </a:r>
            <a:r>
              <a:rPr lang="en-US" sz="2800" dirty="0" smtClean="0">
                <a:latin typeface="Times New Roman" panose="02020603050405020304" pitchFamily="18" charset="0"/>
                <a:cs typeface="Times New Roman" panose="02020603050405020304" pitchFamily="18" charset="0"/>
              </a:rPr>
              <a:t>.</a:t>
            </a:r>
          </a:p>
          <a:p>
            <a:pPr algn="just"/>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When a file is deleted, its disk space is added to the free-space list. The free-space list, despite its name, might not be implemented as a list, as we discuss next.</a:t>
            </a:r>
          </a:p>
        </p:txBody>
      </p:sp>
    </p:spTree>
    <p:extLst>
      <p:ext uri="{BB962C8B-B14F-4D97-AF65-F5344CB8AC3E}">
        <p14:creationId xmlns:p14="http://schemas.microsoft.com/office/powerpoint/2010/main" val="11015327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8995" y="1491228"/>
            <a:ext cx="8305800" cy="2677656"/>
          </a:xfrm>
          <a:prstGeom prst="rect">
            <a:avLst/>
          </a:prstGeom>
        </p:spPr>
        <p:txBody>
          <a:bodyPr wrap="square">
            <a:spAutoFit/>
          </a:bodyPr>
          <a:lstStyle/>
          <a:p>
            <a:pPr algn="just"/>
            <a:r>
              <a:rPr lang="en-US" sz="2800" dirty="0">
                <a:solidFill>
                  <a:srgbClr val="FF0000"/>
                </a:solidFill>
                <a:latin typeface="Times New Roman" panose="02020603050405020304" pitchFamily="18" charset="0"/>
                <a:cs typeface="Times New Roman" panose="02020603050405020304" pitchFamily="18" charset="0"/>
              </a:rPr>
              <a:t>4.4.1 Bit </a:t>
            </a:r>
            <a:r>
              <a:rPr lang="en-US" sz="2800" dirty="0" smtClean="0">
                <a:solidFill>
                  <a:srgbClr val="FF0000"/>
                </a:solidFill>
                <a:latin typeface="Times New Roman" panose="02020603050405020304" pitchFamily="18" charset="0"/>
                <a:cs typeface="Times New Roman" panose="02020603050405020304" pitchFamily="18" charset="0"/>
              </a:rPr>
              <a:t>Vector</a:t>
            </a:r>
          </a:p>
          <a:p>
            <a:pPr algn="just"/>
            <a:endParaRPr lang="en-US" sz="2800"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Frequently, the free-space list is implemented as a </a:t>
            </a:r>
            <a:r>
              <a:rPr lang="en-US" sz="2800" b="1" dirty="0">
                <a:solidFill>
                  <a:srgbClr val="00B050"/>
                </a:solidFill>
                <a:latin typeface="Times New Roman" panose="02020603050405020304" pitchFamily="18" charset="0"/>
                <a:cs typeface="Times New Roman" panose="02020603050405020304" pitchFamily="18" charset="0"/>
              </a:rPr>
              <a:t>bit map</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or </a:t>
            </a:r>
            <a:r>
              <a:rPr lang="en-US" sz="2800" b="1" dirty="0">
                <a:solidFill>
                  <a:srgbClr val="00B050"/>
                </a:solidFill>
                <a:latin typeface="Times New Roman" panose="02020603050405020304" pitchFamily="18" charset="0"/>
                <a:cs typeface="Times New Roman" panose="02020603050405020304" pitchFamily="18" charset="0"/>
              </a:rPr>
              <a:t>bit</a:t>
            </a:r>
            <a:r>
              <a:rPr lang="en-US" sz="2800" b="1" dirty="0">
                <a:latin typeface="Times New Roman" panose="02020603050405020304" pitchFamily="18" charset="0"/>
                <a:cs typeface="Times New Roman" panose="02020603050405020304" pitchFamily="18" charset="0"/>
              </a:rPr>
              <a:t> </a:t>
            </a:r>
            <a:r>
              <a:rPr lang="en-US" sz="2800" b="1" dirty="0">
                <a:solidFill>
                  <a:srgbClr val="00B050"/>
                </a:solidFill>
                <a:latin typeface="Times New Roman" panose="02020603050405020304" pitchFamily="18" charset="0"/>
                <a:cs typeface="Times New Roman" panose="02020603050405020304" pitchFamily="18" charset="0"/>
              </a:rPr>
              <a:t>vector</a:t>
            </a:r>
            <a:r>
              <a:rPr lang="en-US" sz="2800" dirty="0">
                <a:latin typeface="Times New Roman" panose="02020603050405020304" pitchFamily="18" charset="0"/>
                <a:cs typeface="Times New Roman" panose="02020603050405020304" pitchFamily="18" charset="0"/>
              </a:rPr>
              <a:t>. Each block is represented by 1 bit. If the block is </a:t>
            </a:r>
            <a:r>
              <a:rPr lang="en-US" sz="2800" b="1" dirty="0">
                <a:solidFill>
                  <a:srgbClr val="00B050"/>
                </a:solidFill>
                <a:latin typeface="Times New Roman" panose="02020603050405020304" pitchFamily="18" charset="0"/>
                <a:cs typeface="Times New Roman" panose="02020603050405020304" pitchFamily="18" charset="0"/>
              </a:rPr>
              <a:t>free</a:t>
            </a:r>
            <a:r>
              <a:rPr lang="en-US" sz="2800" dirty="0">
                <a:latin typeface="Times New Roman" panose="02020603050405020304" pitchFamily="18" charset="0"/>
                <a:cs typeface="Times New Roman" panose="02020603050405020304" pitchFamily="18" charset="0"/>
              </a:rPr>
              <a:t>, the bit is </a:t>
            </a:r>
            <a:r>
              <a:rPr lang="en-US" sz="2800" b="1" dirty="0">
                <a:latin typeface="Times New Roman" panose="02020603050405020304" pitchFamily="18" charset="0"/>
                <a:cs typeface="Times New Roman" panose="02020603050405020304" pitchFamily="18" charset="0"/>
              </a:rPr>
              <a:t>1</a:t>
            </a:r>
            <a:r>
              <a:rPr lang="en-US" sz="2800" dirty="0">
                <a:latin typeface="Times New Roman" panose="02020603050405020304" pitchFamily="18" charset="0"/>
                <a:cs typeface="Times New Roman" panose="02020603050405020304" pitchFamily="18" charset="0"/>
              </a:rPr>
              <a:t>; if the block is </a:t>
            </a:r>
            <a:r>
              <a:rPr lang="en-US" sz="2800" b="1" dirty="0">
                <a:latin typeface="Times New Roman" panose="02020603050405020304" pitchFamily="18" charset="0"/>
                <a:cs typeface="Times New Roman" panose="02020603050405020304" pitchFamily="18" charset="0"/>
              </a:rPr>
              <a:t>allocated</a:t>
            </a:r>
            <a:r>
              <a:rPr lang="en-US" sz="2800" dirty="0">
                <a:latin typeface="Times New Roman" panose="02020603050405020304" pitchFamily="18" charset="0"/>
                <a:cs typeface="Times New Roman" panose="02020603050405020304" pitchFamily="18" charset="0"/>
              </a:rPr>
              <a:t>, the bit is </a:t>
            </a:r>
            <a:r>
              <a:rPr lang="en-US" sz="2800" b="1" dirty="0">
                <a:latin typeface="Times New Roman" panose="02020603050405020304" pitchFamily="18" charset="0"/>
                <a:cs typeface="Times New Roman" panose="02020603050405020304" pitchFamily="18" charset="0"/>
              </a:rPr>
              <a:t>0</a:t>
            </a:r>
            <a:r>
              <a:rPr lang="en-US" sz="28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1191030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3755" y="1066800"/>
            <a:ext cx="8305800" cy="4401205"/>
          </a:xfrm>
          <a:prstGeom prst="rect">
            <a:avLst/>
          </a:prstGeom>
        </p:spPr>
        <p:txBody>
          <a:bodyPr wrap="square">
            <a:spAutoFit/>
          </a:bodyPr>
          <a:lstStyle/>
          <a:p>
            <a:pPr algn="just"/>
            <a:endParaRPr lang="en-US" sz="2800"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For example, consider a disk where blocks 2, 3, 4, 5, 8, 9, 10, 11, 12, 13, 17, 18, 25, 26, and 27 are free and the rest of the blocks are allocated. The free-space bit map would be 001111001111110001100000011100000 ...</a:t>
            </a:r>
          </a:p>
          <a:p>
            <a:pPr algn="just"/>
            <a:r>
              <a:rPr lang="en-US" sz="2800" dirty="0">
                <a:latin typeface="Times New Roman" panose="02020603050405020304" pitchFamily="18" charset="0"/>
                <a:cs typeface="Times New Roman" panose="02020603050405020304" pitchFamily="18" charset="0"/>
              </a:rPr>
              <a:t>The main advantage of this approach is its relative </a:t>
            </a:r>
            <a:r>
              <a:rPr lang="en-US" sz="2800" b="1" dirty="0">
                <a:solidFill>
                  <a:srgbClr val="00B050"/>
                </a:solidFill>
                <a:latin typeface="Times New Roman" panose="02020603050405020304" pitchFamily="18" charset="0"/>
                <a:cs typeface="Times New Roman" panose="02020603050405020304" pitchFamily="18" charset="0"/>
              </a:rPr>
              <a:t>simplicity</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and its </a:t>
            </a:r>
            <a:r>
              <a:rPr lang="en-US" sz="2800" b="1" dirty="0">
                <a:solidFill>
                  <a:srgbClr val="00B050"/>
                </a:solidFill>
                <a:latin typeface="Times New Roman" panose="02020603050405020304" pitchFamily="18" charset="0"/>
                <a:cs typeface="Times New Roman" panose="02020603050405020304" pitchFamily="18" charset="0"/>
              </a:rPr>
              <a:t>efficiency</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in finding the first free block or </a:t>
            </a:r>
            <a:r>
              <a:rPr lang="en-US" sz="2800" b="1" dirty="0">
                <a:latin typeface="Times New Roman" panose="02020603050405020304" pitchFamily="18" charset="0"/>
                <a:cs typeface="Times New Roman" panose="02020603050405020304" pitchFamily="18" charset="0"/>
              </a:rPr>
              <a:t>n</a:t>
            </a:r>
            <a:r>
              <a:rPr lang="en-US" sz="2800" dirty="0">
                <a:latin typeface="Times New Roman" panose="02020603050405020304" pitchFamily="18" charset="0"/>
                <a:cs typeface="Times New Roman" panose="02020603050405020304" pitchFamily="18" charset="0"/>
              </a:rPr>
              <a:t> consecutive free blocks on the disk, indeed, many computers supply bit-manipulation instructions that can be used effectively for that purpose.</a:t>
            </a:r>
          </a:p>
        </p:txBody>
      </p:sp>
    </p:spTree>
    <p:extLst>
      <p:ext uri="{BB962C8B-B14F-4D97-AF65-F5344CB8AC3E}">
        <p14:creationId xmlns:p14="http://schemas.microsoft.com/office/powerpoint/2010/main" val="28321176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TotalTime>
  <Words>1004</Words>
  <Application>Microsoft Office PowerPoint</Application>
  <PresentationFormat>On-screen Show (4:3)</PresentationFormat>
  <Paragraphs>48</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Chapter 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rth</cp:lastModifiedBy>
  <cp:revision>24</cp:revision>
  <dcterms:created xsi:type="dcterms:W3CDTF">2006-08-16T00:00:00Z</dcterms:created>
  <dcterms:modified xsi:type="dcterms:W3CDTF">2020-02-23T18:13:40Z</dcterms:modified>
</cp:coreProperties>
</file>