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1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CD393F5-C90E-422A-8F8E-A6AFC1CAB03B}"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E4A9C-01E6-46D0-AF14-EF6BDC0C5C90}"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D393F5-C90E-422A-8F8E-A6AFC1CAB03B}"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E4A9C-01E6-46D0-AF14-EF6BDC0C5C9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D393F5-C90E-422A-8F8E-A6AFC1CAB03B}"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E4A9C-01E6-46D0-AF14-EF6BDC0C5C9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CD393F5-C90E-422A-8F8E-A6AFC1CAB03B}"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E4A9C-01E6-46D0-AF14-EF6BDC0C5C90}"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D393F5-C90E-422A-8F8E-A6AFC1CAB03B}"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8E4A9C-01E6-46D0-AF14-EF6BDC0C5C9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CD393F5-C90E-422A-8F8E-A6AFC1CAB03B}"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8E4A9C-01E6-46D0-AF14-EF6BDC0C5C90}"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CD393F5-C90E-422A-8F8E-A6AFC1CAB03B}" type="datetimeFigureOut">
              <a:rPr lang="en-US" smtClean="0"/>
              <a:t>3/10/2020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8E4A9C-01E6-46D0-AF14-EF6BDC0C5C90}"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CD393F5-C90E-422A-8F8E-A6AFC1CAB03B}" type="datetimeFigureOut">
              <a:rPr lang="en-US" smtClean="0"/>
              <a:t>3/10/2020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8E4A9C-01E6-46D0-AF14-EF6BDC0C5C9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D393F5-C90E-422A-8F8E-A6AFC1CAB03B}" type="datetimeFigureOut">
              <a:rPr lang="en-US" smtClean="0"/>
              <a:t>3/10/2020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8E4A9C-01E6-46D0-AF14-EF6BDC0C5C9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D393F5-C90E-422A-8F8E-A6AFC1CAB03B}"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8E4A9C-01E6-46D0-AF14-EF6BDC0C5C9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D393F5-C90E-422A-8F8E-A6AFC1CAB03B}"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8E4A9C-01E6-46D0-AF14-EF6BDC0C5C90}"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CD393F5-C90E-422A-8F8E-A6AFC1CAB03B}" type="datetimeFigureOut">
              <a:rPr lang="en-US" smtClean="0"/>
              <a:t>3/10/2020</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88E4A9C-01E6-46D0-AF14-EF6BDC0C5C9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1"/>
            <a:r>
              <a:rPr lang="ar-EG" b="1" dirty="0" smtClean="0"/>
              <a:t>الثقافة والوعي البيئي </a:t>
            </a:r>
            <a:endParaRPr lang="en-US" dirty="0"/>
          </a:p>
        </p:txBody>
      </p:sp>
    </p:spTree>
    <p:extLst>
      <p:ext uri="{BB962C8B-B14F-4D97-AF65-F5344CB8AC3E}">
        <p14:creationId xmlns:p14="http://schemas.microsoft.com/office/powerpoint/2010/main" val="1068872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731520"/>
            <a:ext cx="7848600" cy="5440680"/>
          </a:xfrm>
        </p:spPr>
        <p:txBody>
          <a:bodyPr>
            <a:normAutofit fontScale="47500" lnSpcReduction="20000"/>
          </a:bodyPr>
          <a:lstStyle/>
          <a:p>
            <a:pPr marL="45720" lvl="0" indent="0" algn="just" rtl="1">
              <a:buNone/>
            </a:pPr>
            <a:r>
              <a:rPr lang="ar-IQ" sz="3800" b="1" dirty="0" smtClean="0">
                <a:solidFill>
                  <a:schemeClr val="tx1"/>
                </a:solidFill>
              </a:rPr>
              <a:t>1-</a:t>
            </a:r>
            <a:r>
              <a:rPr lang="ar-EG" sz="3800" b="1" dirty="0" smtClean="0">
                <a:solidFill>
                  <a:schemeClr val="tx1"/>
                </a:solidFill>
              </a:rPr>
              <a:t>ال</a:t>
            </a:r>
            <a:r>
              <a:rPr lang="ar-EG" sz="3800" b="1" u="sng" dirty="0" smtClean="0">
                <a:solidFill>
                  <a:schemeClr val="tx1"/>
                </a:solidFill>
              </a:rPr>
              <a:t>مقدمة</a:t>
            </a:r>
            <a:r>
              <a:rPr lang="ar-EG" sz="3800" b="1" u="sng" dirty="0">
                <a:solidFill>
                  <a:schemeClr val="tx1"/>
                </a:solidFill>
              </a:rPr>
              <a:t>:</a:t>
            </a:r>
            <a:endParaRPr lang="en-US" sz="3800" dirty="0">
              <a:solidFill>
                <a:schemeClr val="tx1"/>
              </a:solidFill>
            </a:endParaRPr>
          </a:p>
          <a:p>
            <a:pPr marL="45720" indent="0" algn="just" rtl="1">
              <a:buNone/>
            </a:pPr>
            <a:r>
              <a:rPr lang="ar-SA" sz="3800" dirty="0">
                <a:solidFill>
                  <a:schemeClr val="tx1"/>
                </a:solidFill>
              </a:rPr>
              <a:t>بتقدُّم العلوم والمعرفة والتكنولوجيا كان التحضُّر والانتقال من حياة البداوة إلى التَّمَديُن، ومن مرحلة الصيد إلى مرحلة الزِّراعة، ثُمَّ استخدام مصادر الطاقة، ثم التحوُّل من الصناعات اليدوية إلى الصناعات الآلية، ثم السيطرة على الطاقة والانطلاق بها إلى المجال النَّووي، ثم الفضاء، وأمكن التعرُّف على حركات الرِّياح والتنبؤ بظروف الجو، واستخدام كُلِّ هذا لدفع عجلة التنمية الزراعية والصناعية زَادَ من تلوث الهواء المحلي والإقليمي، وهكذا يستمرُّ التلوث في الزيادة المطردة، ويتفاقم معه الموقف البيئي مما يتطلب </a:t>
            </a:r>
            <a:r>
              <a:rPr lang="ar-EG" sz="3800" dirty="0">
                <a:solidFill>
                  <a:schemeClr val="tx1"/>
                </a:solidFill>
              </a:rPr>
              <a:t>معه أهمية التعرف علي البيئة و كيفية </a:t>
            </a:r>
            <a:r>
              <a:rPr lang="ar-SA" sz="3800" dirty="0">
                <a:solidFill>
                  <a:schemeClr val="tx1"/>
                </a:solidFill>
              </a:rPr>
              <a:t>حمايتها من التلوُّث؛ لأن التلوث الذي صنعه الإنسان أصبح يهدد حياته، ومن المعروف أن للبيئة طاقةً محددةً على استيعاب التغيُّرات التي تطرأ عليها نتيجة النشاط الإنساني، فإذا تجاوزت حدَّ طاقتها، أدَّى ذلك إلى خلل يصعُبُ علاجه أو تعويض خسائره، وتجدُر الإشارة هنا إلى أنَّ التلوث من جرَّاء نشاط الإنسان في سبيله إلى التنمية - قد أصاب جميعَ العناصر المكونة لبيئته المحيطة من هواء وماء وتربة وغذاء في مختلف الأماكن المحلية والإقليمية، حيث ينبغي أن تكون التنمية من أجل البيئة، والبيئة من أجل التنمية .إن هذا يتطلب مرَّة أخرى إعادة التصالح بين البيئة والإنسان، بدلاً من الصراع بينهما، وذلك يتطلب حماية البيئة من التلوث - أفعال الاعتداء على البيئة - باعتباره أكبرَ المشكلات البيئية انتشارًا وخطرًا، وباعتباره أيضًا أكثر أفعال الاعتداء على البيئة وعناصرها المختلفة بفعل الإنسان الإرادي واللاإرادي؛ لذا سنقوم بعرضٍ لمفهوم كلٍّ من البيئة محل الحماية، وعناصرها المختلفة والمترابطة، والإشارة لمفهوم التلوث ، وأبعاده المتكاملة حيث إنَّ العلاقة بين البيئة والتلوث مِحورية، سواء في حالة الصراع وحالة التَّوافق بين الإنسان والبيئة وتأثير التقدم التكنولوجي على البيئة سلباً و </a:t>
            </a:r>
            <a:r>
              <a:rPr lang="ar-EG" sz="3800" dirty="0">
                <a:solidFill>
                  <a:schemeClr val="tx1"/>
                </a:solidFill>
              </a:rPr>
              <a:t>إي</a:t>
            </a:r>
            <a:r>
              <a:rPr lang="ar-SA" sz="3800" dirty="0">
                <a:solidFill>
                  <a:schemeClr val="tx1"/>
                </a:solidFill>
              </a:rPr>
              <a:t>جاباً.</a:t>
            </a:r>
            <a:endParaRPr lang="en-US" sz="3800" dirty="0">
              <a:solidFill>
                <a:schemeClr val="tx1"/>
              </a:solidFill>
            </a:endParaRPr>
          </a:p>
          <a:p>
            <a:endParaRPr lang="en-US" dirty="0"/>
          </a:p>
        </p:txBody>
      </p:sp>
    </p:spTree>
    <p:extLst>
      <p:ext uri="{BB962C8B-B14F-4D97-AF65-F5344CB8AC3E}">
        <p14:creationId xmlns:p14="http://schemas.microsoft.com/office/powerpoint/2010/main" val="2580155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800" y="731520"/>
            <a:ext cx="7848600" cy="5440680"/>
          </a:xfrm>
        </p:spPr>
        <p:txBody>
          <a:bodyPr>
            <a:normAutofit fontScale="92500" lnSpcReduction="20000"/>
          </a:bodyPr>
          <a:lstStyle/>
          <a:p>
            <a:pPr marL="45720" lvl="0" indent="0" algn="just" rtl="1">
              <a:buNone/>
            </a:pPr>
            <a:r>
              <a:rPr lang="ar-IQ" b="1" u="sng" dirty="0" smtClean="0">
                <a:solidFill>
                  <a:schemeClr val="tx1"/>
                </a:solidFill>
              </a:rPr>
              <a:t>2- </a:t>
            </a:r>
            <a:r>
              <a:rPr lang="ar-EG" b="1" u="sng" dirty="0" smtClean="0">
                <a:solidFill>
                  <a:schemeClr val="tx1"/>
                </a:solidFill>
              </a:rPr>
              <a:t>البيئة </a:t>
            </a:r>
            <a:r>
              <a:rPr lang="ar-EG" b="1" u="sng" dirty="0">
                <a:solidFill>
                  <a:schemeClr val="tx1"/>
                </a:solidFill>
              </a:rPr>
              <a:t>المعني و المضمون:</a:t>
            </a:r>
            <a:endParaRPr lang="en-US" dirty="0">
              <a:solidFill>
                <a:schemeClr val="tx1"/>
              </a:solidFill>
            </a:endParaRPr>
          </a:p>
          <a:p>
            <a:pPr marL="45720" indent="0" algn="just" rtl="1">
              <a:buNone/>
            </a:pPr>
            <a:r>
              <a:rPr lang="ar-EG" dirty="0">
                <a:solidFill>
                  <a:schemeClr val="tx1"/>
                </a:solidFill>
              </a:rPr>
              <a:t>البيئة لفظة شائعة يرتبط معناها بطبيعة العلاقة بينها وبين مستخدمها فرحم الأم بيئة الإنسان الأولى - البيت بيئة - والمدرسة بيئة - والبلد بيئة - والكرة الأرضية بيئة - والكون كله بيئة. ويمكن تعريف البيئة من خلال الأنشطة البشرية المختلفة، فنقول: البيئة الزراعية و البيئة الصناعية و البيئة الثقافية و البيئة الصحية والبيئة الاجتماعية والبيئة السياسية. </a:t>
            </a:r>
            <a:endParaRPr lang="en-US" dirty="0">
              <a:solidFill>
                <a:schemeClr val="tx1"/>
              </a:solidFill>
            </a:endParaRPr>
          </a:p>
          <a:p>
            <a:pPr marL="45720" indent="0" algn="just" rtl="1">
              <a:buNone/>
            </a:pPr>
            <a:r>
              <a:rPr lang="ar-SA" dirty="0">
                <a:solidFill>
                  <a:schemeClr val="tx1"/>
                </a:solidFill>
              </a:rPr>
              <a:t>فالبيئة إذن هي إطار متكامل يشمل الكرة الأرضية</a:t>
            </a:r>
            <a:r>
              <a:rPr lang="en-US" dirty="0">
                <a:solidFill>
                  <a:schemeClr val="tx1"/>
                </a:solidFill>
              </a:rPr>
              <a:t>-</a:t>
            </a:r>
            <a:r>
              <a:rPr lang="ar-SA" dirty="0">
                <a:solidFill>
                  <a:schemeClr val="tx1"/>
                </a:solidFill>
              </a:rPr>
              <a:t>وهي كوكب الحياة</a:t>
            </a:r>
            <a:r>
              <a:rPr lang="en-US" dirty="0">
                <a:solidFill>
                  <a:schemeClr val="tx1"/>
                </a:solidFill>
              </a:rPr>
              <a:t>-</a:t>
            </a:r>
            <a:r>
              <a:rPr lang="ar-SA" dirty="0">
                <a:solidFill>
                  <a:schemeClr val="tx1"/>
                </a:solidFill>
              </a:rPr>
              <a:t>وما يؤثر فيها من المكونات الأخرى للكون ومحتويات هذا الإطار ليست جامدة ولكنها متأثرة ومؤثرة فيه </a:t>
            </a:r>
            <a:r>
              <a:rPr lang="ar-EG" dirty="0">
                <a:solidFill>
                  <a:schemeClr val="tx1"/>
                </a:solidFill>
              </a:rPr>
              <a:t>والإنسان واحد من مكونات البيئة يتفاعل مع كل مكوناتها مثل أقرانه من بني البشر.</a:t>
            </a:r>
            <a:endParaRPr lang="en-US" dirty="0">
              <a:solidFill>
                <a:schemeClr val="tx1"/>
              </a:solidFill>
            </a:endParaRPr>
          </a:p>
          <a:p>
            <a:pPr marL="45720" indent="0" algn="just" rtl="1">
              <a:buNone/>
            </a:pPr>
            <a:r>
              <a:rPr lang="ar-SA" dirty="0">
                <a:solidFill>
                  <a:schemeClr val="tx1"/>
                </a:solidFill>
              </a:rPr>
              <a:t>وهذا يعني أن البيئة عبارة عـن مجموعة الظروف والمؤثرات الخارجية والداخلية، فالبيئـة المحيطة بأي كائن مـن إنسان أو حيوان أو نبات تشمل الظروف وتشمـل الآثار الطبيعية والكيماويـة والصحراوية والبحرية والجوية والنباتية. وهـي ـ أي الظروف والمؤثرات ـ مترابطة بعضها بالبعض الآخر، وهي متفاعلة بعضها فـي بعض تأثيراً وتأثّراً، بمعنى أنه إذا حدث تغيّر في أحد منها فسيتبعه تغيير فـي بعض النظم الأُخرى على شكل سلسلة تفاعلات بحسب القوانين والعلاقات التي جعلها الله سبحانه وتعالى في الكون، فإذا أصبح الهواء بارداً فوق الحد الطبيعي ازدادت الأمراض، وإذا كثرت الأشجار واتسعت مساحات المياه انخفضت درجة الحرارة.</a:t>
            </a:r>
            <a:endParaRPr lang="en-US" dirty="0">
              <a:solidFill>
                <a:schemeClr val="tx1"/>
              </a:solidFill>
            </a:endParaRPr>
          </a:p>
          <a:p>
            <a:endParaRPr lang="en-US" dirty="0"/>
          </a:p>
        </p:txBody>
      </p:sp>
    </p:spTree>
    <p:extLst>
      <p:ext uri="{BB962C8B-B14F-4D97-AF65-F5344CB8AC3E}">
        <p14:creationId xmlns:p14="http://schemas.microsoft.com/office/powerpoint/2010/main" val="2207938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731520"/>
            <a:ext cx="7924800" cy="5516880"/>
          </a:xfrm>
        </p:spPr>
        <p:txBody>
          <a:bodyPr>
            <a:normAutofit fontScale="85000" lnSpcReduction="20000"/>
          </a:bodyPr>
          <a:lstStyle/>
          <a:p>
            <a:pPr marL="45720" indent="0" algn="just" rtl="1">
              <a:buNone/>
            </a:pPr>
            <a:r>
              <a:rPr lang="ar-SA" dirty="0">
                <a:solidFill>
                  <a:schemeClr val="tx1"/>
                </a:solidFill>
              </a:rPr>
              <a:t>فالبيئة إذن هـي وحدة متكاملـة تتجمّع فيها الكثير مـن العلوم التي اكتشفها الإنسان من سياسـة واجتماع واقتصاد وغير ذلك، فالبيئة بالمعنى الأعم  تشمل البيئة الوراثية والبيئة الاجتماعية والبيئة الثقافية والبيئة الاقتصادية والبيئة الطبيعية وغير ذلك، </a:t>
            </a:r>
            <a:r>
              <a:rPr lang="ar-EG" dirty="0">
                <a:solidFill>
                  <a:schemeClr val="tx1"/>
                </a:solidFill>
              </a:rPr>
              <a:t>ويمكن تعريف البيئة بحيث تدل على أكثر من مجرد عناصر طبيعية (ماء و هواء وتربة ومعادن و مصادر للطاقة ونباتات وحيوانات).....، بل هي رصيد الموارد المادية و الاجتماعية المتاحة في وقت ما و في مكان ما لإشباع حاجات الإنسان وتطلعاته.</a:t>
            </a:r>
            <a:endParaRPr lang="en-US" dirty="0">
              <a:solidFill>
                <a:schemeClr val="tx1"/>
              </a:solidFill>
            </a:endParaRPr>
          </a:p>
          <a:p>
            <a:pPr marL="45720" indent="0" algn="just" rtl="1">
              <a:buNone/>
            </a:pPr>
            <a:r>
              <a:rPr lang="ar-EG" dirty="0">
                <a:solidFill>
                  <a:schemeClr val="tx1"/>
                </a:solidFill>
              </a:rPr>
              <a:t>والتمييز بين الموارد المادية والاجتماعية التي تتكون منها البيئة الطبيعية والاجتماعية يساعد على الفهم ، و لكن هناك صلات شتى و معقدة بين هذين النظامين فالبيئة الطبيعية تتكون من الماء والهواء والتربة والمعادن ومصادر الطاقة والنباتات والحيوانات ، وهذه جميعها تمثل الموارد التي أتاحها الله للإنسان كي يحصل فيها على مقومات حياته – غذاء و كساء و دواء و مأوى- أما البيئة الاجتماعية فتكون البنية الأساسية المادية التي شيدها الإنسان –البيئة المشيدة- ومن النظم الاجتماعية و المؤسسات التي أقامها .</a:t>
            </a:r>
            <a:endParaRPr lang="en-US" dirty="0">
              <a:solidFill>
                <a:schemeClr val="tx1"/>
              </a:solidFill>
            </a:endParaRPr>
          </a:p>
          <a:p>
            <a:pPr marL="45720" indent="0" algn="just" rtl="1">
              <a:buNone/>
            </a:pPr>
            <a:r>
              <a:rPr lang="ar-EG" dirty="0">
                <a:solidFill>
                  <a:schemeClr val="tx1"/>
                </a:solidFill>
              </a:rPr>
              <a:t>ومن ثم يمكن النظر للبيئة الاجتماعية على أنها الطريقة التي نظمت بها المجتمعات البشرية حياتها و التي غيرت البيئة الطبيعية لخدمة الحياة البشرية وتشمل العناصر المشيدة للبيئة استعمالات الأراضي (للزراعة و إقامة المناطق السكنية و التنقيب عن الثروات الطبيعية ) و المناطق الصناعية والمراكز التجارية والمستشفيات والمعاهد والطرق والموانئ  و النشاط الاقتصادي.</a:t>
            </a:r>
            <a:endParaRPr lang="en-US" dirty="0">
              <a:solidFill>
                <a:schemeClr val="tx1"/>
              </a:solidFill>
            </a:endParaRPr>
          </a:p>
          <a:p>
            <a:pPr marL="45720" indent="0" algn="just" rtl="1">
              <a:buNone/>
            </a:pPr>
            <a:r>
              <a:rPr lang="ar-EG" dirty="0">
                <a:solidFill>
                  <a:schemeClr val="tx1"/>
                </a:solidFill>
              </a:rPr>
              <a:t>وبالتالي يمكننا أن نضع من خلال ذلك تعريفـًا محددًا للبيئة على أنها الإطار الذي يعيش فيه الإنسان، ويحصل منه على مقومات حياته من غذاء ودواء وكساء ومأوى ويمارس فيها علاقاته مع أقرانه من بني البشر.</a:t>
            </a:r>
            <a:endParaRPr lang="en-US" dirty="0">
              <a:solidFill>
                <a:schemeClr val="tx1"/>
              </a:solidFill>
            </a:endParaRPr>
          </a:p>
          <a:p>
            <a:endParaRPr lang="en-US" dirty="0"/>
          </a:p>
        </p:txBody>
      </p:sp>
    </p:spTree>
    <p:extLst>
      <p:ext uri="{BB962C8B-B14F-4D97-AF65-F5344CB8AC3E}">
        <p14:creationId xmlns:p14="http://schemas.microsoft.com/office/powerpoint/2010/main" val="2709863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800" y="731520"/>
            <a:ext cx="7848600" cy="5593080"/>
          </a:xfrm>
        </p:spPr>
        <p:txBody>
          <a:bodyPr>
            <a:normAutofit fontScale="77500" lnSpcReduction="20000"/>
          </a:bodyPr>
          <a:lstStyle/>
          <a:p>
            <a:pPr marL="45720" indent="0" algn="just" rtl="1">
              <a:buNone/>
            </a:pPr>
            <a:r>
              <a:rPr lang="ar-EG" sz="2600" dirty="0">
                <a:solidFill>
                  <a:schemeClr val="tx1"/>
                </a:solidFill>
              </a:rPr>
              <a:t>ووفقًا لهذا التعريف يتبين لنا أن البيئة ليست مجرد موارد يتجه إليها الإنسان ليستمد منها مقومات حياته وإنما تشمل البيئة أيضا علاقة الإنسان بالإنسان التي تنظمها المؤسسات الاجتماعية و العادات والأخلاق والقيم والأديان.</a:t>
            </a:r>
            <a:endParaRPr lang="en-US" sz="2600" dirty="0">
              <a:solidFill>
                <a:schemeClr val="tx1"/>
              </a:solidFill>
            </a:endParaRPr>
          </a:p>
          <a:p>
            <a:pPr marL="45720" indent="0" algn="just" rtl="1">
              <a:buNone/>
            </a:pPr>
            <a:r>
              <a:rPr lang="ar-SA" sz="2600" dirty="0">
                <a:solidFill>
                  <a:schemeClr val="tx1"/>
                </a:solidFill>
              </a:rPr>
              <a:t>تدرَّجت حِدَّة الصراع بين الإنسان والبيئة الطبيعية بمرور الأجيال والأزمان، حيث كان الإنسان في بداية نشأته يستخدم الأدوات اليسيرة في تعامُله مع الطبيعة، وفي ظلِّ التقدم الحضاري، ونُمُوِّ القدرات البشرية الخلاَّقة، والتطور التدريجي على مرِّ العصور - ظهرت الآثار المدمرة على البيئة من جانب، وعلى الإنسان نفسه من جانب آخر، حيث أنَّ الصراع الجديد من أجل الحياة، ثُمَّ من أجل تحقيق الرفاهية والرخاء في المعيشة - أصبح يُلهيه عن الأخطار المحيطة به، والتي تُهدد أمنه وبقاءه، وتُهدد البيئة من حوله، وهذا أدركه الكثير من دُوَل العالم في مجال علاقة "المواجهة بين التَّحدي البيئي ومستقبلِ كوكب الأرض".</a:t>
            </a:r>
            <a:endParaRPr lang="en-US" sz="2600" dirty="0">
              <a:solidFill>
                <a:schemeClr val="tx1"/>
              </a:solidFill>
            </a:endParaRPr>
          </a:p>
          <a:p>
            <a:pPr marL="45720" indent="0" algn="just" rtl="1">
              <a:buNone/>
            </a:pPr>
            <a:r>
              <a:rPr lang="ar-SA" sz="2600" dirty="0">
                <a:solidFill>
                  <a:schemeClr val="tx1"/>
                </a:solidFill>
              </a:rPr>
              <a:t>فيعيش الإنسان في البيئة، ويتعاملُ مع مُكوناتها، ويؤثر فيها ويتأثر بها، محاولاً توفير حاجاته الضرورية لبقائه واستمراره، ففي الماضي كان هناك وِفاق بين الإنسان وبيئته، بحيث كانت تكفيه مُكوِّناتُها ومواردها وثرواتها؛ إلاَّ أن الزيادة الكبيرة في أعداد السُّكان انعكست على البيئة في ظهور كثير من المشكلات، مثل: استنزاف وإهدار الموارد والثَّروات الطبيعية، وانحسار التربة الزراعيَّة، وتَدَنِّي خصوبته ، وبالتالي نَقْص الغذاء وزيادة حجم الفَضَلات والمخلَّفات والنفايات.</a:t>
            </a:r>
            <a:endParaRPr lang="en-US" sz="2600" dirty="0">
              <a:solidFill>
                <a:schemeClr val="tx1"/>
              </a:solidFill>
            </a:endParaRPr>
          </a:p>
          <a:p>
            <a:endParaRPr lang="en-US" dirty="0"/>
          </a:p>
        </p:txBody>
      </p:sp>
    </p:spTree>
    <p:extLst>
      <p:ext uri="{BB962C8B-B14F-4D97-AF65-F5344CB8AC3E}">
        <p14:creationId xmlns:p14="http://schemas.microsoft.com/office/powerpoint/2010/main" val="2148945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0" y="731520"/>
            <a:ext cx="7848600" cy="5440680"/>
          </a:xfrm>
        </p:spPr>
        <p:txBody>
          <a:bodyPr/>
          <a:lstStyle/>
          <a:p>
            <a:pPr marL="45720" indent="0" algn="just" rtl="1">
              <a:buNone/>
            </a:pPr>
            <a:r>
              <a:rPr lang="ar-SA" sz="2000" dirty="0">
                <a:solidFill>
                  <a:schemeClr val="tx1"/>
                </a:solidFill>
              </a:rPr>
              <a:t>بذلك التلوث الذي نخشى عواقبَه بالنسبة لتكوين المياه أو الهواء أو التربة </a:t>
            </a:r>
            <a:r>
              <a:rPr lang="ar-SA" sz="2000" dirty="0" smtClean="0">
                <a:solidFill>
                  <a:schemeClr val="tx1"/>
                </a:solidFill>
              </a:rPr>
              <a:t>تتأثر </a:t>
            </a:r>
            <a:r>
              <a:rPr lang="ar-SA" sz="2000" dirty="0">
                <a:solidFill>
                  <a:schemeClr val="tx1"/>
                </a:solidFill>
              </a:rPr>
              <a:t>سلبيًّا المواردُ الأساسيةُ التي يعتمد عليها الإنسان في حياته، وغالبًا ما تنشأ هذه المتغيرات البيئية كناتج فرعي لعمليات التقدم التكنولوجي في المجالات المختلفة و التي حدثت بعد الثورة الصناعية في أوروبا واكتشاف النفط في الشرق الأوسط، وما صاحب ذلك من عمليات واسعة في مجال قطع الأخشاب وتعدين الحديد وإنتاج النفايات وصيد الحيوانات وغيرها من الأنشطة المؤثرة على البيئة، والتي لم تشهدها القرون السابقة أو بفعل الإنسان نفسه، ولكن الواضح أنَّ إدراكَ أهمية حماية البيئة من هذه المكونات جاء متأخرًا بعد أن تعرَّضَت معظم عناصرها للتخريب والتبديد</a:t>
            </a:r>
            <a:r>
              <a:rPr lang="ar-SA" sz="2000" dirty="0" smtClean="0">
                <a:solidFill>
                  <a:schemeClr val="tx1"/>
                </a:solidFill>
              </a:rPr>
              <a:t>.</a:t>
            </a:r>
            <a:endParaRPr lang="ar-IQ" sz="2000" dirty="0" smtClean="0">
              <a:solidFill>
                <a:schemeClr val="tx1"/>
              </a:solidFill>
            </a:endParaRPr>
          </a:p>
          <a:p>
            <a:pPr marL="45720" indent="0" algn="just" rtl="1">
              <a:buNone/>
            </a:pPr>
            <a:r>
              <a:rPr lang="ar-SA" sz="2000" dirty="0" smtClean="0">
                <a:solidFill>
                  <a:schemeClr val="tx1"/>
                </a:solidFill>
              </a:rPr>
              <a:t>إنَّ </a:t>
            </a:r>
            <a:r>
              <a:rPr lang="ar-SA" sz="2000" dirty="0">
                <a:solidFill>
                  <a:schemeClr val="tx1"/>
                </a:solidFill>
              </a:rPr>
              <a:t>الإنسان أمضى نصف تاريخه على الأرض يحمي نفسه من تهديدات ومخاطر البيئة، وسيمضي النِّصف الآخر يحمي البيئة من آثار نشاطه الزراعي والصناعي، وأصبحت البيئة هي التي تُعاني تَهديدَ الإنسان لها وتأثيره الضارَّ عليها. </a:t>
            </a:r>
            <a:endParaRPr lang="en-US" sz="2000" dirty="0">
              <a:solidFill>
                <a:schemeClr val="tx1"/>
              </a:solidFill>
            </a:endParaRPr>
          </a:p>
          <a:p>
            <a:endParaRPr lang="en-US" dirty="0"/>
          </a:p>
        </p:txBody>
      </p:sp>
    </p:spTree>
    <p:extLst>
      <p:ext uri="{BB962C8B-B14F-4D97-AF65-F5344CB8AC3E}">
        <p14:creationId xmlns:p14="http://schemas.microsoft.com/office/powerpoint/2010/main" val="1812629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0" y="731520"/>
            <a:ext cx="7696200" cy="5440680"/>
          </a:xfrm>
        </p:spPr>
        <p:txBody>
          <a:bodyPr>
            <a:normAutofit fontScale="92500" lnSpcReduction="10000"/>
          </a:bodyPr>
          <a:lstStyle/>
          <a:p>
            <a:pPr marL="45720" lvl="0" indent="0" algn="just" rtl="1">
              <a:buNone/>
            </a:pPr>
            <a:r>
              <a:rPr lang="ar-IQ" b="1" dirty="0" smtClean="0">
                <a:solidFill>
                  <a:schemeClr val="tx1"/>
                </a:solidFill>
              </a:rPr>
              <a:t>3-</a:t>
            </a:r>
            <a:r>
              <a:rPr lang="ar-EG" b="1" dirty="0" smtClean="0">
                <a:solidFill>
                  <a:schemeClr val="tx1"/>
                </a:solidFill>
              </a:rPr>
              <a:t>الثقافة </a:t>
            </a:r>
            <a:r>
              <a:rPr lang="ar-EG" b="1" dirty="0">
                <a:solidFill>
                  <a:schemeClr val="tx1"/>
                </a:solidFill>
              </a:rPr>
              <a:t>البيئية</a:t>
            </a:r>
            <a:endParaRPr lang="en-US" dirty="0">
              <a:solidFill>
                <a:schemeClr val="tx1"/>
              </a:solidFill>
            </a:endParaRPr>
          </a:p>
          <a:p>
            <a:pPr marL="45720" indent="0" algn="just" rtl="1">
              <a:buNone/>
            </a:pPr>
            <a:r>
              <a:rPr lang="ar-SA" dirty="0">
                <a:solidFill>
                  <a:schemeClr val="tx1"/>
                </a:solidFill>
              </a:rPr>
              <a:t>تعني بالعلاقات بين الإنسان والطبيعة، وتشمل علاقة السكان والتلوث، وتعدد السكان والتلوث، وتوزيع الموارد، واستنفاذها، وصيانتها، والنقل، والتكنولوجيا، والتخطيط الحضري والريفي مع البيئة البشرية الكلية.</a:t>
            </a:r>
            <a:endParaRPr lang="en-US" b="1" dirty="0">
              <a:solidFill>
                <a:schemeClr val="tx1"/>
              </a:solidFill>
            </a:endParaRPr>
          </a:p>
          <a:p>
            <a:pPr marL="45720" indent="0" algn="just" rtl="1">
              <a:buNone/>
            </a:pPr>
            <a:r>
              <a:rPr lang="ar-SA" dirty="0">
                <a:solidFill>
                  <a:schemeClr val="tx1"/>
                </a:solidFill>
              </a:rPr>
              <a:t>فهي الثقافة التي يتم من خلالها تنمية الوعي البيئي عند الفرد ، فمساهمة الثقافة عموما من خلال نشر المعلومات الخاصة بها من منطلق التعريف بالمشكلات البيئية والدعوة إلى استخدام مواردها استخداما سليما وغير هدام، يشكل أهمية بالغة في تنمية الوعي. فهذه الموارد وذلك الاستخدام إنما يتعرضان لمشكلات هي من صنع الإنسان نفسه. وما دام الأمر كذلك، فلا بد من حماية هذه البيئة من الإنسان ذاته. وهذا يتطلب تنمية الوعي البيئي لديه، وغرس الشعور بالمسؤولية تجاه البيئة.</a:t>
            </a:r>
            <a:endParaRPr lang="en-US" b="1" dirty="0">
              <a:solidFill>
                <a:schemeClr val="tx1"/>
              </a:solidFill>
            </a:endParaRPr>
          </a:p>
          <a:p>
            <a:pPr marL="45720" indent="0" algn="just" rtl="1">
              <a:buNone/>
            </a:pPr>
            <a:r>
              <a:rPr lang="ar-SA" dirty="0">
                <a:solidFill>
                  <a:schemeClr val="tx1"/>
                </a:solidFill>
              </a:rPr>
              <a:t>ولا سبيل إلى ذلك إلا بالثقافة البيئية التي من خلالها نستطيع خلق إدراك واسع للعلاقة بين البيئة والإنسان، على أن لا تكون إدراكية فحسب، وإنما ينبغي أن تكون سلوكية أيضا، تشعره بمسئوليته في المشاركة في حماية البيئة الطبيعية وتحسينها، وتجنب الإخلال بها، وذلك بتبني سلوك ملائم يمارس بصفة دائمة على المستوى الفردي والجماعي.</a:t>
            </a:r>
            <a:endParaRPr lang="en-US" b="1" dirty="0">
              <a:solidFill>
                <a:schemeClr val="tx1"/>
              </a:solidFill>
            </a:endParaRPr>
          </a:p>
          <a:p>
            <a:endParaRPr lang="en-US" dirty="0"/>
          </a:p>
        </p:txBody>
      </p:sp>
    </p:spTree>
    <p:extLst>
      <p:ext uri="{BB962C8B-B14F-4D97-AF65-F5344CB8AC3E}">
        <p14:creationId xmlns:p14="http://schemas.microsoft.com/office/powerpoint/2010/main" val="2649183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38200" y="731520"/>
            <a:ext cx="7620000" cy="5440680"/>
          </a:xfrm>
        </p:spPr>
        <p:txBody>
          <a:bodyPr>
            <a:normAutofit fontScale="92500" lnSpcReduction="10000"/>
          </a:bodyPr>
          <a:lstStyle/>
          <a:p>
            <a:pPr marL="45720" indent="0" algn="just" rtl="1">
              <a:buNone/>
            </a:pPr>
            <a:r>
              <a:rPr lang="ar-SA" dirty="0">
                <a:solidFill>
                  <a:schemeClr val="tx1"/>
                </a:solidFill>
              </a:rPr>
              <a:t>* الثقافة البيئية تتجه عادة إلى حل مشكلات محدودة للبيئة البشرية عن طريق مساعدة الناس على إدراك هذه المشكلات.</a:t>
            </a:r>
            <a:endParaRPr lang="en-US" dirty="0">
              <a:solidFill>
                <a:schemeClr val="tx1"/>
              </a:solidFill>
            </a:endParaRPr>
          </a:p>
          <a:p>
            <a:pPr marL="45720" indent="0" algn="just" rtl="1">
              <a:buNone/>
            </a:pPr>
            <a:r>
              <a:rPr lang="ar-SA" dirty="0">
                <a:solidFill>
                  <a:schemeClr val="tx1"/>
                </a:solidFill>
              </a:rPr>
              <a:t>* الثقافة البيئية تسعى لتوضيح المشكلات البيئية المعقدة وتؤمن تضافر أنواع المعرفة اللازمة لتفسيرها.</a:t>
            </a:r>
            <a:endParaRPr lang="en-US" dirty="0">
              <a:solidFill>
                <a:schemeClr val="tx1"/>
              </a:solidFill>
            </a:endParaRPr>
          </a:p>
          <a:p>
            <a:pPr marL="45720" indent="0" algn="just" rtl="1">
              <a:buNone/>
            </a:pPr>
            <a:r>
              <a:rPr lang="ar-SA" dirty="0">
                <a:solidFill>
                  <a:schemeClr val="tx1"/>
                </a:solidFill>
              </a:rPr>
              <a:t>* الثقافة البيئية تأخذ بمنهج جامع لعدة فروع علمية في تناول مشكلات البيئة.</a:t>
            </a:r>
            <a:endParaRPr lang="en-US" dirty="0">
              <a:solidFill>
                <a:schemeClr val="tx1"/>
              </a:solidFill>
            </a:endParaRPr>
          </a:p>
          <a:p>
            <a:pPr marL="45720" indent="0" algn="just" rtl="1">
              <a:buNone/>
            </a:pPr>
            <a:r>
              <a:rPr lang="ar-SA" dirty="0">
                <a:solidFill>
                  <a:schemeClr val="tx1"/>
                </a:solidFill>
              </a:rPr>
              <a:t>* الثقافة البيئية تحرص على أن تنفتح على المجتمع المحلي إيماناً منها بأن الأفراد لا يولون اهتمامهم لنوعية البيئة ولا يتحركون لصيانتها أو لتحسينها بجدية وإصرار إلا في غمار الحياة اليومية لمجتمعهم.</a:t>
            </a:r>
            <a:endParaRPr lang="en-US" dirty="0">
              <a:solidFill>
                <a:schemeClr val="tx1"/>
              </a:solidFill>
            </a:endParaRPr>
          </a:p>
          <a:p>
            <a:pPr marL="45720" indent="0" algn="just" rtl="1">
              <a:buNone/>
            </a:pPr>
            <a:r>
              <a:rPr lang="ar-SA" dirty="0">
                <a:solidFill>
                  <a:schemeClr val="tx1"/>
                </a:solidFill>
              </a:rPr>
              <a:t>* الثقافة البيئية تسعى بحكم طبيعتها ووظيفتها لتوجه شتى قطاعات المجتمع إلى بذل جهودها بما تملك من وسائل لفهم البيئة وترشيد إدارتها وتحسينها، وهي بذلك تأخذ بفكرة التربية الشاملة المستديمة والمتاحة لجميع فئات الناس.</a:t>
            </a:r>
            <a:endParaRPr lang="en-US" dirty="0">
              <a:solidFill>
                <a:schemeClr val="tx1"/>
              </a:solidFill>
            </a:endParaRPr>
          </a:p>
          <a:p>
            <a:pPr marL="45720" indent="0" algn="just" rtl="1">
              <a:buNone/>
            </a:pPr>
            <a:r>
              <a:rPr lang="en-US" dirty="0">
                <a:solidFill>
                  <a:schemeClr val="tx1"/>
                </a:solidFill>
              </a:rPr>
              <a:t> </a:t>
            </a:r>
            <a:r>
              <a:rPr lang="ar-SA" dirty="0">
                <a:solidFill>
                  <a:schemeClr val="tx1"/>
                </a:solidFill>
              </a:rPr>
              <a:t>وأخيراً؛ فالثقافة البيئية، هي مفهوم تربوي أساسا، يجعل من عناصر البيئة مجتمعة موردا علميا وجماليا في آن واحد، ومن ثم ينبغي استخدامه في كل فروع التربية حتى يكون المتعلم مدركا للمعارف حول البيئة ولدوره حيال عناصرها. </a:t>
            </a:r>
            <a:endParaRPr lang="en-US" dirty="0">
              <a:solidFill>
                <a:schemeClr val="tx1"/>
              </a:solidFill>
            </a:endParaRPr>
          </a:p>
          <a:p>
            <a:endParaRPr lang="en-US" dirty="0"/>
          </a:p>
        </p:txBody>
      </p:sp>
    </p:spTree>
    <p:extLst>
      <p:ext uri="{BB962C8B-B14F-4D97-AF65-F5344CB8AC3E}">
        <p14:creationId xmlns:p14="http://schemas.microsoft.com/office/powerpoint/2010/main" val="3051259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800" y="731520"/>
            <a:ext cx="7848600" cy="5440680"/>
          </a:xfrm>
        </p:spPr>
        <p:txBody>
          <a:bodyPr>
            <a:normAutofit/>
          </a:bodyPr>
          <a:lstStyle/>
          <a:p>
            <a:pPr marL="45720" indent="0" algn="ctr">
              <a:buNone/>
            </a:pPr>
            <a:endParaRPr lang="ar-IQ" sz="4000" b="1" dirty="0" smtClean="0">
              <a:solidFill>
                <a:schemeClr val="accent1">
                  <a:lumMod val="50000"/>
                </a:schemeClr>
              </a:solidFill>
              <a:latin typeface="Andalus" pitchFamily="18" charset="-78"/>
              <a:cs typeface="Andalus" pitchFamily="18" charset="-78"/>
            </a:endParaRPr>
          </a:p>
          <a:p>
            <a:pPr marL="45720" indent="0" algn="ctr">
              <a:buNone/>
            </a:pPr>
            <a:endParaRPr lang="ar-IQ" sz="4000" b="1" dirty="0">
              <a:solidFill>
                <a:schemeClr val="accent1">
                  <a:lumMod val="50000"/>
                </a:schemeClr>
              </a:solidFill>
              <a:latin typeface="Andalus" pitchFamily="18" charset="-78"/>
              <a:cs typeface="Andalus" pitchFamily="18" charset="-78"/>
            </a:endParaRPr>
          </a:p>
          <a:p>
            <a:pPr marL="45720" indent="0" algn="ctr">
              <a:buNone/>
            </a:pPr>
            <a:r>
              <a:rPr lang="en-GB" sz="4000" b="1" dirty="0" smtClean="0">
                <a:solidFill>
                  <a:schemeClr val="accent1">
                    <a:lumMod val="50000"/>
                  </a:schemeClr>
                </a:solidFill>
                <a:latin typeface="Andalus" pitchFamily="18" charset="-78"/>
                <a:cs typeface="Andalus" pitchFamily="18" charset="-78"/>
              </a:rPr>
              <a:t>Thank </a:t>
            </a:r>
            <a:r>
              <a:rPr lang="en-GB" sz="4000" b="1" dirty="0">
                <a:solidFill>
                  <a:schemeClr val="accent1">
                    <a:lumMod val="50000"/>
                  </a:schemeClr>
                </a:solidFill>
                <a:latin typeface="Andalus" pitchFamily="18" charset="-78"/>
                <a:cs typeface="Andalus" pitchFamily="18" charset="-78"/>
              </a:rPr>
              <a:t>you for your </a:t>
            </a:r>
            <a:r>
              <a:rPr lang="en-GB" sz="4000" b="1" dirty="0" smtClean="0">
                <a:solidFill>
                  <a:schemeClr val="accent1">
                    <a:lumMod val="50000"/>
                  </a:schemeClr>
                </a:solidFill>
                <a:latin typeface="Andalus" pitchFamily="18" charset="-78"/>
                <a:cs typeface="Andalus" pitchFamily="18" charset="-78"/>
              </a:rPr>
              <a:t>Attention</a:t>
            </a:r>
            <a:endParaRPr lang="en-US" sz="4000" dirty="0">
              <a:solidFill>
                <a:schemeClr val="accent1">
                  <a:lumMod val="50000"/>
                </a:schemeClr>
              </a:solidFill>
              <a:latin typeface="Andalus" pitchFamily="18" charset="-78"/>
              <a:cs typeface="Andalus" pitchFamily="18" charset="-78"/>
            </a:endParaRPr>
          </a:p>
        </p:txBody>
      </p:sp>
    </p:spTree>
    <p:extLst>
      <p:ext uri="{BB962C8B-B14F-4D97-AF65-F5344CB8AC3E}">
        <p14:creationId xmlns:p14="http://schemas.microsoft.com/office/powerpoint/2010/main" val="4100948633"/>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TotalTime>
  <Words>1451</Words>
  <Application>Microsoft Office PowerPoint</Application>
  <PresentationFormat>On-screen Show (4:3)</PresentationFormat>
  <Paragraphs>29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Slipstream</vt:lpstr>
      <vt:lpstr>الثقافة والوعي البيئي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الثقافة والوعي البيئي</dc:title>
  <dc:creator>DR.Ahmed Saker 2O11</dc:creator>
  <cp:lastModifiedBy>DR.Ahmed Saker 2O11</cp:lastModifiedBy>
  <cp:revision>5</cp:revision>
  <dcterms:created xsi:type="dcterms:W3CDTF">2020-03-10T11:16:16Z</dcterms:created>
  <dcterms:modified xsi:type="dcterms:W3CDTF">2020-03-10T12:29:54Z</dcterms:modified>
</cp:coreProperties>
</file>