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10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C63271C-1CDB-473C-84CC-332DEB06CBB9}" type="datetimeFigureOut">
              <a:rPr lang="en-US" smtClean="0"/>
              <a:t>3/10/2020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15B068-939D-4C24-8EB2-F815245A923B}" type="slidenum">
              <a:rPr lang="en-US" smtClean="0"/>
              <a:t>‹#›</a:t>
            </a:fld>
            <a:endParaRPr lang="en-US"/>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63271C-1CDB-473C-84CC-332DEB06CBB9}" type="datetimeFigureOut">
              <a:rPr lang="en-US" smtClean="0"/>
              <a:t>3/10/2020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15B068-939D-4C24-8EB2-F815245A923B}"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C63271C-1CDB-473C-84CC-332DEB06CBB9}" type="datetimeFigureOut">
              <a:rPr lang="en-US" smtClean="0"/>
              <a:t>3/10/2020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15B068-939D-4C24-8EB2-F815245A923B}"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DC63271C-1CDB-473C-84CC-332DEB06CBB9}" type="datetimeFigureOut">
              <a:rPr lang="en-US" smtClean="0"/>
              <a:t>3/10/2020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15B068-939D-4C24-8EB2-F815245A923B}"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C63271C-1CDB-473C-84CC-332DEB06CBB9}" type="datetimeFigureOut">
              <a:rPr lang="en-US" smtClean="0"/>
              <a:t>3/10/2020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15B068-939D-4C24-8EB2-F815245A923B}"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DC63271C-1CDB-473C-84CC-332DEB06CBB9}" type="datetimeFigureOut">
              <a:rPr lang="en-US" smtClean="0"/>
              <a:t>3/10/2020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15B068-939D-4C24-8EB2-F815245A923B}"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smtClean="0"/>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C63271C-1CDB-473C-84CC-332DEB06CBB9}" type="datetimeFigureOut">
              <a:rPr lang="en-US" smtClean="0"/>
              <a:t>3/10/2020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115B068-939D-4C24-8EB2-F815245A923B}" type="slidenum">
              <a:rPr lang="en-US" smtClean="0"/>
              <a:t>‹#›</a:t>
            </a:fld>
            <a:endParaRPr lang="en-US"/>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C63271C-1CDB-473C-84CC-332DEB06CBB9}" type="datetimeFigureOut">
              <a:rPr lang="en-US" smtClean="0"/>
              <a:t>3/10/2020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115B068-939D-4C24-8EB2-F815245A923B}"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63271C-1CDB-473C-84CC-332DEB06CBB9}" type="datetimeFigureOut">
              <a:rPr lang="en-US" smtClean="0"/>
              <a:t>3/10/2020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115B068-939D-4C24-8EB2-F815245A923B}"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63271C-1CDB-473C-84CC-332DEB06CBB9}" type="datetimeFigureOut">
              <a:rPr lang="en-US" smtClean="0"/>
              <a:t>3/10/2020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15B068-939D-4C24-8EB2-F815245A923B}"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63271C-1CDB-473C-84CC-332DEB06CBB9}" type="datetimeFigureOut">
              <a:rPr lang="en-US" smtClean="0"/>
              <a:t>3/10/2020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15B068-939D-4C24-8EB2-F815245A923B}" type="slidenum">
              <a:rPr lang="en-US" smtClean="0"/>
              <a:t>‹#›</a:t>
            </a:fld>
            <a:endParaRPr lang="en-US"/>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DC63271C-1CDB-473C-84CC-332DEB06CBB9}" type="datetimeFigureOut">
              <a:rPr lang="en-US" smtClean="0"/>
              <a:t>3/10/2020</a:t>
            </a:fld>
            <a:endParaRPr lang="en-US"/>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en-US"/>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B115B068-939D-4C24-8EB2-F815245A923B}"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ar.wikipedia.org/wiki/%D8%A7%D9%84%D8%B9%D8%A7%D9%84%D9%85_%D8%A7%D9%84%D8%A3%D9%88%D9%84" TargetMode="External"/><Relationship Id="rId2" Type="http://schemas.openxmlformats.org/officeDocument/2006/relationships/hyperlink" Target="http://ar.wikipedia.org/wiki/%D8%AF%D9%88%D9%84%D8%A9_%D9%86%D8%A7%D9%85%D9%8A%D8%A9" TargetMode="External"/><Relationship Id="rId1" Type="http://schemas.openxmlformats.org/officeDocument/2006/relationships/slideLayout" Target="../slideLayouts/slideLayout2.xml"/><Relationship Id="rId6" Type="http://schemas.openxmlformats.org/officeDocument/2006/relationships/hyperlink" Target="http://ar.wikipedia.org/wiki/%D8%B3%D9%85%D9%83" TargetMode="External"/><Relationship Id="rId5" Type="http://schemas.openxmlformats.org/officeDocument/2006/relationships/hyperlink" Target="http://ar.wikipedia.org/wiki/%D9%85%D9%8A%D8%A7%D9%87_%D8%A7%D9%84%D8%B4%D8%B1%D8%A8" TargetMode="External"/><Relationship Id="rId4" Type="http://schemas.openxmlformats.org/officeDocument/2006/relationships/hyperlink" Target="http://ar.wikipedia.org/wiki/%D8%A7%D9%84%D9%88%D9%84%D8%A7%D9%8A%D8%A7%D8%AA_%D8%A7%D9%84%D9%85%D8%AA%D8%AD%D8%AF%D8%A9"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2000" y="685801"/>
            <a:ext cx="7772399" cy="5248864"/>
          </a:xfrm>
        </p:spPr>
        <p:txBody>
          <a:bodyPr>
            <a:normAutofit fontScale="92500" lnSpcReduction="20000"/>
          </a:bodyPr>
          <a:lstStyle/>
          <a:p>
            <a:pPr lvl="0" algn="just" rtl="1"/>
            <a:r>
              <a:rPr lang="ar-IQ" b="1" dirty="0" smtClean="0">
                <a:solidFill>
                  <a:schemeClr val="tx1"/>
                </a:solidFill>
              </a:rPr>
              <a:t>4- </a:t>
            </a:r>
            <a:r>
              <a:rPr lang="ar-SA" b="1" dirty="0" smtClean="0">
                <a:solidFill>
                  <a:schemeClr val="tx1"/>
                </a:solidFill>
              </a:rPr>
              <a:t>البعد </a:t>
            </a:r>
            <a:r>
              <a:rPr lang="ar-SA" b="1" dirty="0">
                <a:solidFill>
                  <a:schemeClr val="tx1"/>
                </a:solidFill>
              </a:rPr>
              <a:t>التربوي للبيئة</a:t>
            </a:r>
            <a:endParaRPr lang="en-US" b="1" dirty="0">
              <a:solidFill>
                <a:schemeClr val="tx1"/>
              </a:solidFill>
            </a:endParaRPr>
          </a:p>
          <a:p>
            <a:pPr algn="just" rtl="1"/>
            <a:r>
              <a:rPr lang="ar-SA" dirty="0">
                <a:solidFill>
                  <a:schemeClr val="tx1"/>
                </a:solidFill>
              </a:rPr>
              <a:t>يعتبر البعد التربوي من أبعاد مشكلة التلوث البيئي التي لها أهمية كبيرة، وذلك من خلال نشر الوعي البيئي المرتكز على أخلاقيات بيئية تدعو الجميع لضرورة الانتماء إلى هذه القرية الكونية بإيجابية وتفاؤل.وإن نقطة انطلاق الاهتمام في هذا الجانب بدأت من مؤتمر ستوكهولم، الذي عقد في 5 يونيو 1972 تحت عنوان " عالم واحد فقط !"، حيث تضمن المؤتمر إن الإنسان صنيع بيئته وصانعها في آن واحد. وأن بين المجتمع والبيئة علاقة وثيقة، فهي المصدر الطبيعي الذي يوفر له فرصة للنمو الفكري والاجتماعي والروحي.</a:t>
            </a:r>
            <a:endParaRPr lang="en-US" b="1" dirty="0">
              <a:solidFill>
                <a:schemeClr val="tx1"/>
              </a:solidFill>
            </a:endParaRPr>
          </a:p>
          <a:p>
            <a:pPr algn="just" rtl="1"/>
            <a:r>
              <a:rPr lang="ar-SA" dirty="0">
                <a:solidFill>
                  <a:schemeClr val="tx1"/>
                </a:solidFill>
              </a:rPr>
              <a:t>وتهدف التربية البيئية كمفهوم إلى بناء المواطن الإيجابي الواعي بمشكلات البيئة، وتنمية الوعي بأهمية البيئة، وتنمية القيم الاجتماعية، ودراسة المشكلات البيئية، وتحليلها، من خلال منظور القيم، وتنمية المهارات اللازمة لفهم وتقدير العلاقات التي تربط بين الإنسان وبيئته الطبيعية، وتهدف أيضا إلى تنمية أخلاق بيئية تسعى إلى إيجاد التوازن البيئي ورفع مستوى المعيشة للأفراد، وتنمية مفهوم جماهيري أساسي للعلاقات الإنسانية والتفاعلات البيئية ككل،بالإضافة إلى تزويد المواطنين بمعلومات دقيقة وحديثة عن البيئة ومشكلاتها بهدف معاونتهم على اتخاذ القرارات السليمة لأسلوب التعايش مع البيئة وتوعية المجتمع، وبأن من حق كل مواطن اتخاذ القرارات بشأن المشكلات البيئية.</a:t>
            </a:r>
            <a:endParaRPr lang="en-US" b="1" dirty="0">
              <a:solidFill>
                <a:schemeClr val="tx1"/>
              </a:solidFill>
            </a:endParaRPr>
          </a:p>
          <a:p>
            <a:endParaRPr lang="en-US" dirty="0"/>
          </a:p>
        </p:txBody>
      </p:sp>
    </p:spTree>
    <p:extLst>
      <p:ext uri="{BB962C8B-B14F-4D97-AF65-F5344CB8AC3E}">
        <p14:creationId xmlns:p14="http://schemas.microsoft.com/office/powerpoint/2010/main" val="20867408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838200" y="731520"/>
            <a:ext cx="7543800" cy="5364480"/>
          </a:xfrm>
        </p:spPr>
        <p:txBody>
          <a:bodyPr>
            <a:normAutofit fontScale="92500" lnSpcReduction="10000"/>
          </a:bodyPr>
          <a:lstStyle/>
          <a:p>
            <a:pPr marL="45720" indent="0" algn="just" rtl="1">
              <a:buNone/>
            </a:pPr>
            <a:r>
              <a:rPr lang="ar-SA" dirty="0">
                <a:solidFill>
                  <a:schemeClr val="tx1"/>
                </a:solidFill>
              </a:rPr>
              <a:t>ويقع على عاتق التربية البيئية مسؤوليات ضخمة لتحقيق التعاون بين الدول لتوفير حياة كريمة لكل البشر، عن طريق الاستغلال العلمي للموارد المتاحة، وتوجيه الاهتمام إلى المشكلات البيئية المعاصرة، وضرورة دراسة المشكلات الناجمة عن التغيرات التكنولوجية التي أحدثها الإنسان وكانت لها آثار سيئة على الأنظمة البيئية، كالتلوث.</a:t>
            </a:r>
            <a:endParaRPr lang="en-US" b="1" dirty="0">
              <a:solidFill>
                <a:schemeClr val="tx1"/>
              </a:solidFill>
            </a:endParaRPr>
          </a:p>
          <a:p>
            <a:pPr marL="45720" indent="0" algn="just" rtl="1">
              <a:buNone/>
            </a:pPr>
            <a:r>
              <a:rPr lang="ar-SA" dirty="0">
                <a:solidFill>
                  <a:schemeClr val="tx1"/>
                </a:solidFill>
              </a:rPr>
              <a:t>وتتمثل مسؤولية التربية البيئية أيضاً في دراسة المشكلات البيئية وتحليلها من خلال منظور شامل وجامع لفروع المعرفة يتيح فهمها على نحو سليم.كما دعت ندوة بلجراد عام 1975 إلى أهمية التربية البيئة التي تهدف إلى تكوين جيل واع مهتم بالبيئة وبالمشكلات المرتبطة بها، ولديه المعارف والقدرات العقلية، والشعور بالالتزام، بما يتيح له أن يمارس، فردياً أو جماعياً، حل المشكلات القائمة، وأن يحول بينها وبين العودة للظهور.</a:t>
            </a:r>
            <a:endParaRPr lang="en-US" b="1" dirty="0">
              <a:solidFill>
                <a:schemeClr val="tx1"/>
              </a:solidFill>
            </a:endParaRPr>
          </a:p>
          <a:p>
            <a:pPr marL="45720" indent="0" algn="just" rtl="1">
              <a:buNone/>
            </a:pPr>
            <a:r>
              <a:rPr lang="ar-SA" dirty="0">
                <a:solidFill>
                  <a:schemeClr val="tx1"/>
                </a:solidFill>
              </a:rPr>
              <a:t>ومن هنا فان التربية البيئية أصبحت بعداً مهماً من أبعاد حل مشكلة التلوث البيئي من خلال غرسها لأخلاقيات بيئية عند الأفراد.</a:t>
            </a:r>
            <a:endParaRPr lang="en-US" b="1" dirty="0">
              <a:solidFill>
                <a:schemeClr val="tx1"/>
              </a:solidFill>
            </a:endParaRPr>
          </a:p>
          <a:p>
            <a:pPr marL="45720" indent="0" algn="just" rtl="1">
              <a:buNone/>
            </a:pPr>
            <a:r>
              <a:rPr lang="ar-SA" dirty="0">
                <a:solidFill>
                  <a:schemeClr val="tx1"/>
                </a:solidFill>
              </a:rPr>
              <a:t>والتربية البيئية المرتكزة على وعي بيئي كبير وأخلاق بيئية رفيعة، كفيلة في أن تسهم في الحد من التلوث وتدهور الحياة، بالإضافة إلى دور العقيدة التربوية في غرس القيم الإيمانية والسلوكيات الإيجابية للتعامل مع البيئة.</a:t>
            </a:r>
            <a:r>
              <a:rPr lang="ar-SA" b="1" dirty="0">
                <a:solidFill>
                  <a:schemeClr val="tx1"/>
                </a:solidFill>
              </a:rPr>
              <a:t> </a:t>
            </a:r>
            <a:endParaRPr lang="en-US" b="1" dirty="0">
              <a:solidFill>
                <a:schemeClr val="tx1"/>
              </a:solidFill>
            </a:endParaRPr>
          </a:p>
          <a:p>
            <a:endParaRPr lang="en-US" dirty="0"/>
          </a:p>
        </p:txBody>
      </p:sp>
    </p:spTree>
    <p:extLst>
      <p:ext uri="{BB962C8B-B14F-4D97-AF65-F5344CB8AC3E}">
        <p14:creationId xmlns:p14="http://schemas.microsoft.com/office/powerpoint/2010/main" val="7853221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685800" y="731520"/>
            <a:ext cx="7772400" cy="5440680"/>
          </a:xfrm>
        </p:spPr>
        <p:txBody>
          <a:bodyPr>
            <a:normAutofit fontScale="92500" lnSpcReduction="20000"/>
          </a:bodyPr>
          <a:lstStyle/>
          <a:p>
            <a:pPr marL="45720" lvl="0" indent="0" algn="just" rtl="1">
              <a:buNone/>
            </a:pPr>
            <a:r>
              <a:rPr lang="ar-IQ" b="1" u="sng" dirty="0" smtClean="0">
                <a:solidFill>
                  <a:schemeClr val="tx1"/>
                </a:solidFill>
              </a:rPr>
              <a:t>5- </a:t>
            </a:r>
            <a:r>
              <a:rPr lang="ar-SA" b="1" u="sng" dirty="0" smtClean="0">
                <a:solidFill>
                  <a:schemeClr val="tx1"/>
                </a:solidFill>
              </a:rPr>
              <a:t>البيئة </a:t>
            </a:r>
            <a:r>
              <a:rPr lang="ar-SA" b="1" u="sng" dirty="0">
                <a:solidFill>
                  <a:schemeClr val="tx1"/>
                </a:solidFill>
              </a:rPr>
              <a:t>والتلوث</a:t>
            </a:r>
            <a:endParaRPr lang="en-US" dirty="0">
              <a:solidFill>
                <a:schemeClr val="tx1"/>
              </a:solidFill>
            </a:endParaRPr>
          </a:p>
          <a:p>
            <a:pPr marL="45720" indent="0" algn="just" rtl="1">
              <a:buNone/>
            </a:pPr>
            <a:r>
              <a:rPr lang="ar-SA" dirty="0">
                <a:solidFill>
                  <a:schemeClr val="tx1"/>
                </a:solidFill>
              </a:rPr>
              <a:t>فالتلوث إذن هو كل ما يؤثر في جميع العناصر البيئية بما فيها من نبات وحيوان وإنسان، وكذلك كل ما يؤثر في تركيب العناصر الطبيعية غير الحية مثل الهواء والتربة والبحيرات والبحار وغيرها . وأصبح تلوث البيئة ظاهرة نحس بها جميعاً فلم تعد البيئة قادرة على تجديد مواردها الطبيعية .</a:t>
            </a:r>
            <a:endParaRPr lang="en-US" dirty="0">
              <a:solidFill>
                <a:schemeClr val="tx1"/>
              </a:solidFill>
            </a:endParaRPr>
          </a:p>
          <a:p>
            <a:pPr marL="45720" indent="0" algn="just" rtl="1">
              <a:buNone/>
            </a:pPr>
            <a:r>
              <a:rPr lang="ar-SA" dirty="0">
                <a:solidFill>
                  <a:schemeClr val="tx1"/>
                </a:solidFill>
              </a:rPr>
              <a:t>واختل التوازن بين عناصرها المختلفة ، ولم تعد هذه العناصر قادرة على تحليل مخلفات الإنسان أو استهلاك النفايات الناتجة من نشاطاته المختلفة، وأصبح جو المدن ملوثًا بالدخان المتصاعد من عوادم السيارات وبالغازات المتصاعدة من مداخن المصانع ومحطات القوى، والتربة الزراعية قد تلوثت نتيجة الاستعمال المكثف للمخصبات الزراعية والمبيدات الحشرية، وحتى الكائنات الحية لم تخل من هذا التلوث . ولم تسلم المجاري المائية من التلوث فمياه الأنهار والبحيرات في كثير من الأماكن أصبحت في حالة يرثى لها نتيجة ما يلقي فيها من مخلفات الصناعة من فضلات الإنسان كما أصاب التلوث البحيرات المقفلة والبحار المفتوحة على السواء .</a:t>
            </a:r>
            <a:endParaRPr lang="en-US" dirty="0">
              <a:solidFill>
                <a:schemeClr val="tx1"/>
              </a:solidFill>
            </a:endParaRPr>
          </a:p>
          <a:p>
            <a:pPr marL="45720" indent="0" algn="just" rtl="1">
              <a:buNone/>
            </a:pPr>
            <a:r>
              <a:rPr lang="ar-OM" dirty="0">
                <a:solidFill>
                  <a:schemeClr val="tx1"/>
                </a:solidFill>
              </a:rPr>
              <a:t>وقد برزت مشكلة التلوث وتعاظم خطرها مع تقدم الصناعة واستخدام الآلات الحديثة وأسلحة</a:t>
            </a:r>
            <a:r>
              <a:rPr lang="ar-SA" dirty="0">
                <a:solidFill>
                  <a:schemeClr val="tx1"/>
                </a:solidFill>
              </a:rPr>
              <a:t> الحرب</a:t>
            </a:r>
            <a:r>
              <a:rPr lang="ar-OM" dirty="0">
                <a:solidFill>
                  <a:schemeClr val="tx1"/>
                </a:solidFill>
              </a:rPr>
              <a:t> المدمرة على نطاق واسع ، وكانت الدول الصناعية الكبرى سباقة إلى اكتشاف المشكلة ومخاطرها والبحث عن الحلول المناسبة لمعالجتها ، كما كانت سباقة في إحداث التلوث والإخلال بالتوازن البيئي .</a:t>
            </a:r>
            <a:endParaRPr lang="en-US" dirty="0">
              <a:solidFill>
                <a:schemeClr val="tx1"/>
              </a:solidFill>
            </a:endParaRPr>
          </a:p>
          <a:p>
            <a:endParaRPr lang="en-US" dirty="0"/>
          </a:p>
        </p:txBody>
      </p:sp>
    </p:spTree>
    <p:extLst>
      <p:ext uri="{BB962C8B-B14F-4D97-AF65-F5344CB8AC3E}">
        <p14:creationId xmlns:p14="http://schemas.microsoft.com/office/powerpoint/2010/main" val="25801565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838200" y="731520"/>
            <a:ext cx="7543800" cy="5364480"/>
          </a:xfrm>
        </p:spPr>
        <p:txBody>
          <a:bodyPr>
            <a:normAutofit fontScale="70000" lnSpcReduction="20000"/>
          </a:bodyPr>
          <a:lstStyle/>
          <a:p>
            <a:pPr marL="45720" indent="0" algn="just" rtl="1">
              <a:buNone/>
            </a:pPr>
            <a:r>
              <a:rPr lang="ar-IQ" sz="2600" b="1" u="sng" smtClean="0">
                <a:solidFill>
                  <a:schemeClr val="tx1"/>
                </a:solidFill>
              </a:rPr>
              <a:t>6- </a:t>
            </a:r>
            <a:r>
              <a:rPr lang="ar-OM" sz="2600" b="1" u="sng" smtClean="0">
                <a:solidFill>
                  <a:schemeClr val="tx1"/>
                </a:solidFill>
              </a:rPr>
              <a:t>مظاهر </a:t>
            </a:r>
            <a:r>
              <a:rPr lang="ar-OM" sz="2600" b="1" u="sng" dirty="0">
                <a:solidFill>
                  <a:schemeClr val="tx1"/>
                </a:solidFill>
              </a:rPr>
              <a:t>التلوث:</a:t>
            </a:r>
            <a:endParaRPr lang="en-US" sz="2600" dirty="0">
              <a:solidFill>
                <a:schemeClr val="tx1"/>
              </a:solidFill>
            </a:endParaRPr>
          </a:p>
          <a:p>
            <a:pPr marL="45720" indent="0" algn="just" rtl="1">
              <a:buNone/>
            </a:pPr>
            <a:r>
              <a:rPr lang="ar-SA" sz="2600" dirty="0">
                <a:solidFill>
                  <a:schemeClr val="tx1"/>
                </a:solidFill>
              </a:rPr>
              <a:t>إن تلوث البيئة ظاهرة خطيرة، و مصادرها كثيرة دخلت على الإنسان من مختلف جوانب حياته ، حتى ليكاد يعجز عن تقدير حجم أخطارها التي تغلغلت في كل مجال مع تيار المدنية والتكنولوجيا الدافق بخيره و شره. ليس هناك مصدر واحد للتلوث بل هناك عدة مصادر كثيرة منها:احد نتائج التلوث هو الاحتباس الحراري _ تلوث الهواء والذي أدى إلى اتساع ثقب الأوزون وتلوث المياه و تلوث التربة.</a:t>
            </a:r>
            <a:endParaRPr lang="en-US" sz="2600" dirty="0">
              <a:solidFill>
                <a:schemeClr val="tx1"/>
              </a:solidFill>
            </a:endParaRPr>
          </a:p>
          <a:p>
            <a:pPr marL="45720" indent="0" algn="just" rtl="1">
              <a:buNone/>
            </a:pPr>
            <a:r>
              <a:rPr lang="ar-SA" sz="2600" dirty="0">
                <a:solidFill>
                  <a:schemeClr val="tx1"/>
                </a:solidFill>
              </a:rPr>
              <a:t>هذا التلوث؛ الإنسان هو المسئول عنه وهو الذي يسبب لنفسه الخطر، ولهذا فان البيئة تحتاج إلى أناس يحبونها ويعرفون العناية بها جيدا فكل مكان توجد فيه النفايات والفضلات فهو نوع من التلوث، وكل دخان منتشر في الهواء فهو نوع آخر من التلوث،و كل ماء ملوث متجه نحو النهر فهو نوع جديد من التلوث. و كل مبيد يرش فهو ملوث للهواء.</a:t>
            </a:r>
            <a:endParaRPr lang="en-US" sz="2600" dirty="0">
              <a:solidFill>
                <a:schemeClr val="tx1"/>
              </a:solidFill>
            </a:endParaRPr>
          </a:p>
          <a:p>
            <a:pPr marL="45720" indent="0" algn="just" rtl="1">
              <a:buNone/>
            </a:pPr>
            <a:r>
              <a:rPr lang="ar-SA" sz="2600" dirty="0">
                <a:solidFill>
                  <a:schemeClr val="tx1"/>
                </a:solidFill>
              </a:rPr>
              <a:t>إن تلوث الهواء مشكلة خطيرة يجب علاجها في القريب العاجل، لأنها تتسبب للبشر في مشاكل التنفس، و مرض الرئتين......الخ. وهذه ظاهرة موجودة، نراها كل يوم، مثل: دخان المصانع ودخان السيارات كل منها ينتج عنها تلوث الهواء .</a:t>
            </a:r>
            <a:endParaRPr lang="en-US" sz="2600" dirty="0">
              <a:solidFill>
                <a:schemeClr val="tx1"/>
              </a:solidFill>
            </a:endParaRPr>
          </a:p>
          <a:p>
            <a:pPr marL="45720" indent="0" algn="just" rtl="1">
              <a:buNone/>
            </a:pPr>
            <a:r>
              <a:rPr lang="ar-SA" sz="2600" dirty="0">
                <a:solidFill>
                  <a:schemeClr val="tx1"/>
                </a:solidFill>
              </a:rPr>
              <a:t>تلوث الماء يشكل خطرا على البيئة، فإن لم يكن نظيفا فسنموت عطشا، والنفايات التي ترميها المصانع في الأنهار و البحار وفي الوديان، كلها مضرة تضر البيئة والإنسان، ولا ننسى الحيوان وأيضا النبات، كل هذه الكائنات تضر بسبب طرف واحد، و إذا بقينا هكذا فسيدمر العالم كله وستموت كل الكائنات.</a:t>
            </a:r>
            <a:endParaRPr lang="en-US" sz="2600" dirty="0">
              <a:solidFill>
                <a:schemeClr val="tx1"/>
              </a:solidFill>
            </a:endParaRPr>
          </a:p>
          <a:p>
            <a:endParaRPr lang="en-US" dirty="0"/>
          </a:p>
        </p:txBody>
      </p:sp>
    </p:spTree>
    <p:extLst>
      <p:ext uri="{BB962C8B-B14F-4D97-AF65-F5344CB8AC3E}">
        <p14:creationId xmlns:p14="http://schemas.microsoft.com/office/powerpoint/2010/main" val="41718376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838200" y="731520"/>
            <a:ext cx="7543800" cy="5440680"/>
          </a:xfrm>
        </p:spPr>
        <p:txBody>
          <a:bodyPr>
            <a:normAutofit fontScale="85000" lnSpcReduction="20000"/>
          </a:bodyPr>
          <a:lstStyle/>
          <a:p>
            <a:pPr marL="45720" indent="0" algn="just" rtl="1">
              <a:buNone/>
            </a:pPr>
            <a:r>
              <a:rPr lang="ar-SA" dirty="0">
                <a:solidFill>
                  <a:schemeClr val="tx1"/>
                </a:solidFill>
              </a:rPr>
              <a:t>فتلوث المياه هي مشكلة في جميع أنحاء العالم؛ تذكر بعض المصادر أن المياه الملوثة تتسبب في وفاة ما يقارب من 14000 شخص سنويا. وعلى الرغم من استفحال المشكلة وضخم حجمها إلا أنها تزداد سوءاً يومياً سواء في </a:t>
            </a:r>
            <a:r>
              <a:rPr lang="ar-SA" dirty="0">
                <a:solidFill>
                  <a:schemeClr val="tx1"/>
                </a:solidFill>
                <a:hlinkClick r:id="rId2" tooltip="دولة نامية"/>
              </a:rPr>
              <a:t>الدول النامية</a:t>
            </a:r>
            <a:r>
              <a:rPr lang="ar-SA" dirty="0">
                <a:solidFill>
                  <a:schemeClr val="tx1"/>
                </a:solidFill>
              </a:rPr>
              <a:t> أو </a:t>
            </a:r>
            <a:r>
              <a:rPr lang="ar-SA" dirty="0">
                <a:solidFill>
                  <a:schemeClr val="tx1"/>
                </a:solidFill>
                <a:hlinkClick r:id="rId3" tooltip="العالم الأول"/>
              </a:rPr>
              <a:t>الدول المتقدمة</a:t>
            </a:r>
            <a:r>
              <a:rPr lang="ar-SA" dirty="0">
                <a:solidFill>
                  <a:schemeClr val="tx1"/>
                </a:solidFill>
              </a:rPr>
              <a:t>، حيث وضح أحد التقارير في </a:t>
            </a:r>
            <a:r>
              <a:rPr lang="ar-SA" dirty="0">
                <a:solidFill>
                  <a:schemeClr val="tx1"/>
                </a:solidFill>
                <a:hlinkClick r:id="rId4" tooltip="الولايات المتحدة"/>
              </a:rPr>
              <a:t>الولايات المتحدة</a:t>
            </a:r>
            <a:r>
              <a:rPr lang="ar-SA" dirty="0">
                <a:solidFill>
                  <a:schemeClr val="tx1"/>
                </a:solidFill>
              </a:rPr>
              <a:t> أن حوالي 45 % من مياه الجداول و 47% من مياه البحيرات، و 32% من مياه الخلجان تعد ملوثة</a:t>
            </a:r>
            <a:r>
              <a:rPr lang="ar-SA" dirty="0" smtClean="0">
                <a:solidFill>
                  <a:schemeClr val="tx1"/>
                </a:solidFill>
              </a:rPr>
              <a:t>.</a:t>
            </a:r>
            <a:endParaRPr lang="ar-IQ" dirty="0" smtClean="0">
              <a:solidFill>
                <a:schemeClr val="tx1"/>
              </a:solidFill>
            </a:endParaRPr>
          </a:p>
          <a:p>
            <a:pPr marL="45720" indent="0" algn="just" rtl="1">
              <a:buNone/>
            </a:pPr>
            <a:r>
              <a:rPr lang="ar-SA" dirty="0" smtClean="0">
                <a:solidFill>
                  <a:schemeClr val="tx1"/>
                </a:solidFill>
              </a:rPr>
              <a:t>تعتبر </a:t>
            </a:r>
            <a:r>
              <a:rPr lang="ar-SA" dirty="0">
                <a:solidFill>
                  <a:schemeClr val="tx1"/>
                </a:solidFill>
              </a:rPr>
              <a:t>المياه ملوثة عندما تحتوي على مكونات تفسدها بحيث لا تصلح للاستهلاك البشري </a:t>
            </a:r>
            <a:r>
              <a:rPr lang="ar-SA" dirty="0">
                <a:solidFill>
                  <a:schemeClr val="tx1"/>
                </a:solidFill>
                <a:hlinkClick r:id="rId5" tooltip="مياه الشرب"/>
              </a:rPr>
              <a:t>كمياه الشرب</a:t>
            </a:r>
            <a:r>
              <a:rPr lang="ar-SA" dirty="0">
                <a:solidFill>
                  <a:schemeClr val="tx1"/>
                </a:solidFill>
              </a:rPr>
              <a:t> أو بحيث تؤثر على الأحياء التي تعيش فيها </a:t>
            </a:r>
            <a:r>
              <a:rPr lang="ar-SA" dirty="0">
                <a:solidFill>
                  <a:schemeClr val="tx1"/>
                </a:solidFill>
                <a:hlinkClick r:id="rId6" tooltip="سمك"/>
              </a:rPr>
              <a:t>كالأسماك</a:t>
            </a:r>
            <a:r>
              <a:rPr lang="ar-SA" dirty="0">
                <a:solidFill>
                  <a:schemeClr val="tx1"/>
                </a:solidFill>
              </a:rPr>
              <a:t> والأحياء المائية الأخرى.</a:t>
            </a:r>
            <a:endParaRPr lang="en-US" dirty="0">
              <a:solidFill>
                <a:schemeClr val="tx1"/>
              </a:solidFill>
            </a:endParaRPr>
          </a:p>
          <a:p>
            <a:pPr marL="45720" indent="0" algn="just" rtl="1">
              <a:buNone/>
            </a:pPr>
            <a:r>
              <a:rPr lang="ar-SA" dirty="0">
                <a:solidFill>
                  <a:schemeClr val="tx1"/>
                </a:solidFill>
              </a:rPr>
              <a:t>تلوث الأرض مشكلة خطيرة يمكن أن تودي بحياة الجميع، فإذا تلوثت الأرض بالنفايات سوف تنقل الأمراض إلى الناس، و إذا تلوثت الأراضي الزراعية بالأسمدة الكيماوية وغيرها فستتلف المنتجات الزراعية و المحاصيل و يمكن أن نموت بالمجاعة.</a:t>
            </a:r>
            <a:endParaRPr lang="en-US" dirty="0">
              <a:solidFill>
                <a:schemeClr val="tx1"/>
              </a:solidFill>
            </a:endParaRPr>
          </a:p>
          <a:p>
            <a:pPr marL="45720" indent="0" algn="just" rtl="1">
              <a:buNone/>
            </a:pPr>
            <a:r>
              <a:rPr lang="ar-SA" dirty="0">
                <a:solidFill>
                  <a:schemeClr val="tx1"/>
                </a:solidFill>
              </a:rPr>
              <a:t>فتلوث التربة هو التدمير الذي يصيب طبقة التربة الرقيقة الصحية المنتجة، حيث ينمو معظم غذائنا. ولولا التربة الخصبة لما استطاع المزارعون إنتاج الغذاء الكافي لدعم سكان العالم</a:t>
            </a:r>
            <a:r>
              <a:rPr lang="en-US" dirty="0">
                <a:solidFill>
                  <a:schemeClr val="tx1"/>
                </a:solidFill>
              </a:rPr>
              <a:t>.</a:t>
            </a:r>
            <a:r>
              <a:rPr lang="ar-SA" dirty="0">
                <a:solidFill>
                  <a:schemeClr val="tx1"/>
                </a:solidFill>
              </a:rPr>
              <a:t>حيث تعتمد التربة الصحية على البكتيريا والفطريات والحيوانات الصغيرة لتحليل المخلفات التي تحتويها، وإنتاج المغذيات. وتساعد هذه المغذيات في نمو النباتات. وقد تحد الأسمدة والمبيدات من قدرة الكائنات العضوية التي في التربة على معالجة المخلفات. وبناء عليه، فإن في مقدور المزارعين الذين يفرطون في استخدام الأسمدة والمبيدات أن يعملوا على تدمير إنتاجية التربة.</a:t>
            </a:r>
            <a:endParaRPr lang="en-US" dirty="0">
              <a:solidFill>
                <a:schemeClr val="tx1"/>
              </a:solidFill>
            </a:endParaRPr>
          </a:p>
          <a:p>
            <a:endParaRPr lang="en-US" dirty="0"/>
          </a:p>
        </p:txBody>
      </p:sp>
    </p:spTree>
    <p:extLst>
      <p:ext uri="{BB962C8B-B14F-4D97-AF65-F5344CB8AC3E}">
        <p14:creationId xmlns:p14="http://schemas.microsoft.com/office/powerpoint/2010/main" val="31575862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762000" y="731520"/>
            <a:ext cx="7543800" cy="5364480"/>
          </a:xfrm>
        </p:spPr>
        <p:txBody>
          <a:bodyPr>
            <a:normAutofit fontScale="85000" lnSpcReduction="20000"/>
          </a:bodyPr>
          <a:lstStyle/>
          <a:p>
            <a:pPr marL="45720" indent="0" algn="just" rtl="1">
              <a:buNone/>
            </a:pPr>
            <a:r>
              <a:rPr lang="ar-SA" sz="2300" dirty="0">
                <a:solidFill>
                  <a:schemeClr val="tx1"/>
                </a:solidFill>
              </a:rPr>
              <a:t>وهناك عدد من النشاطات البشرية الأخرى التي يمكنها تدمير التربة. وقد يؤدي ري التربة في المناطق الجافة، مع وجود نظام تصريف سيئ، إلى ترك الماء راكدًا في الحقول. وإذا ما تبخر هذا الماء الراكد فإنه سيخلف الرواسب الملحية من ورائه جاعلاً التربة شديدة الملوحة، مما يؤثر في نمو المحاصيل. وتؤدي عمليات التعدين والصهر إلى تلويث التربة بالفلزات الثقيلة السامة. كما يرى كثير من العلماء أن في إمكان المطر الحمضي أن يقلل من خصوبة التربة</a:t>
            </a:r>
            <a:r>
              <a:rPr lang="en-US" sz="2300" dirty="0">
                <a:solidFill>
                  <a:schemeClr val="tx1"/>
                </a:solidFill>
              </a:rPr>
              <a:t>.</a:t>
            </a:r>
            <a:br>
              <a:rPr lang="en-US" sz="2300" dirty="0">
                <a:solidFill>
                  <a:schemeClr val="tx1"/>
                </a:solidFill>
              </a:rPr>
            </a:br>
            <a:r>
              <a:rPr lang="ar-SA" sz="2300" dirty="0">
                <a:solidFill>
                  <a:schemeClr val="tx1"/>
                </a:solidFill>
              </a:rPr>
              <a:t>المخلفات الصلبة ربما تكون أكثر أشكال التلوث ظهورًا للعيان. ففي كل عام يُلقي الناس ببلايين الأطنان من المخلفات الصلبة. وتُسهم المخلفات الصناعية بنصيب وافر من هذه المواد المطروحة</a:t>
            </a:r>
            <a:r>
              <a:rPr lang="en-US" sz="2300" dirty="0">
                <a:solidFill>
                  <a:schemeClr val="tx1"/>
                </a:solidFill>
              </a:rPr>
              <a:t>. </a:t>
            </a:r>
            <a:r>
              <a:rPr lang="ar-SA" sz="2300" dirty="0">
                <a:solidFill>
                  <a:schemeClr val="tx1"/>
                </a:solidFill>
              </a:rPr>
              <a:t>وتسمى المخلفات الصلبة الصادرة عن المنازل والمكاتب والمخازن المخلفات البلدية الصلبة، وتشمل الورق والبلاستيك والقوارير والعلب والنفايات الغذائية ونفايات الحدائق. ومن المخلفات الأخرى خُردة السيارات والمعادن ومخلفات العمليات الزراعية ومخلفات التعدين المسماة نفايات الحُفر</a:t>
            </a:r>
            <a:r>
              <a:rPr lang="en-US" sz="2300" dirty="0">
                <a:solidFill>
                  <a:schemeClr val="tx1"/>
                </a:solidFill>
              </a:rPr>
              <a:t>.</a:t>
            </a:r>
          </a:p>
          <a:p>
            <a:pPr marL="45720" indent="0" algn="just" rtl="1">
              <a:buNone/>
            </a:pPr>
            <a:r>
              <a:rPr lang="ar-SA" sz="2300" dirty="0">
                <a:solidFill>
                  <a:schemeClr val="tx1"/>
                </a:solidFill>
              </a:rPr>
              <a:t>ويكوِّن الاحتراق غير المراقب للمخلفات الصلبة دخانًا وملوثات جوية أخرى (مثل ما نعاني منه سنويا من حرق مخلفات الزراعة كقش الأرز ). وحتى حرق المخلفات في المحارق قد يطلق الكيميائيات السامة والرماد والفلزات الضارة إلى الهواء</a:t>
            </a:r>
            <a:r>
              <a:rPr lang="en-US" sz="2300" dirty="0">
                <a:solidFill>
                  <a:schemeClr val="tx1"/>
                </a:solidFill>
              </a:rPr>
              <a:t>.</a:t>
            </a:r>
          </a:p>
          <a:p>
            <a:endParaRPr lang="en-US" dirty="0"/>
          </a:p>
        </p:txBody>
      </p:sp>
    </p:spTree>
    <p:extLst>
      <p:ext uri="{BB962C8B-B14F-4D97-AF65-F5344CB8AC3E}">
        <p14:creationId xmlns:p14="http://schemas.microsoft.com/office/powerpoint/2010/main" val="10649123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762000" y="731520"/>
            <a:ext cx="7543800" cy="5288280"/>
          </a:xfrm>
        </p:spPr>
        <p:txBody>
          <a:bodyPr>
            <a:normAutofit lnSpcReduction="10000"/>
          </a:bodyPr>
          <a:lstStyle/>
          <a:p>
            <a:pPr marL="45720" indent="0" algn="just" rtl="1">
              <a:buNone/>
            </a:pPr>
            <a:r>
              <a:rPr lang="ar-SA" sz="2000" dirty="0">
                <a:solidFill>
                  <a:schemeClr val="tx1"/>
                </a:solidFill>
              </a:rPr>
              <a:t>المخلفات الخطرة تتكون من المواد التي قد تهدد صحة البشر والبيئة. وتعد المخلفات خطرًا إذا ما تسببت في تآكل المواد الأخرى، أو انفجر، أو اشتعل بسهولة، أو تفاعل بشدة مع الماء، أو كان سامًا</a:t>
            </a:r>
            <a:r>
              <a:rPr lang="en-US" sz="2000" dirty="0">
                <a:solidFill>
                  <a:schemeClr val="tx1"/>
                </a:solidFill>
              </a:rPr>
              <a:t>. </a:t>
            </a:r>
            <a:r>
              <a:rPr lang="ar-SA" sz="2000" dirty="0">
                <a:solidFill>
                  <a:schemeClr val="tx1"/>
                </a:solidFill>
              </a:rPr>
              <a:t>وتشمل مصادر المخلفات الخطرة المصانع والمستشفيات والمعامل، وفي مقدورها أن تتسبب في إحداث الإصابات الفورية إذا ما تنفسها الناس أو ابتلعوها أو لمسوها. ويمكن لبعض المخلفات الخطرة أن تُحدث الأذى الشديد لصحة الناس والحياة البرية والنباتات، ومن هذه المخلفات الإشعاع والمبيدات والفلزات الثقيلة</a:t>
            </a:r>
            <a:r>
              <a:rPr lang="en-US" sz="2000" dirty="0" smtClean="0">
                <a:solidFill>
                  <a:schemeClr val="tx1"/>
                </a:solidFill>
              </a:rPr>
              <a:t>.</a:t>
            </a:r>
            <a:endParaRPr lang="ar-IQ" sz="2000" dirty="0" smtClean="0">
              <a:solidFill>
                <a:schemeClr val="tx1"/>
              </a:solidFill>
            </a:endParaRPr>
          </a:p>
          <a:p>
            <a:pPr marL="45720" indent="0" algn="just" rtl="1">
              <a:buNone/>
            </a:pPr>
            <a:r>
              <a:rPr lang="ar-SA" sz="2000" dirty="0" smtClean="0">
                <a:solidFill>
                  <a:schemeClr val="tx1"/>
                </a:solidFill>
              </a:rPr>
              <a:t>الإشعاع </a:t>
            </a:r>
            <a:r>
              <a:rPr lang="ar-SA" sz="2000" dirty="0">
                <a:solidFill>
                  <a:schemeClr val="tx1"/>
                </a:solidFill>
              </a:rPr>
              <a:t>ملوث غير منظور يمكنه تلويث أي جزء من البيئة. وينتج معظم الإشعاع عن مصادر طبيعية مثل المعادن وأشعة الشمس، كما أن في وسع العلماء إنتاج العناصر المشعة في معاملهم. وقد يسبب التعرض لكميات كبيرة من الإشعاع تلف الخلايا، وقد يؤدي إلى الإصابة بالسرطان</a:t>
            </a:r>
            <a:r>
              <a:rPr lang="en-US" sz="2000" dirty="0">
                <a:solidFill>
                  <a:schemeClr val="tx1"/>
                </a:solidFill>
              </a:rPr>
              <a:t>.</a:t>
            </a:r>
          </a:p>
          <a:p>
            <a:pPr marL="45720" indent="0" algn="just" rtl="1">
              <a:buNone/>
            </a:pPr>
            <a:r>
              <a:rPr lang="ar-SA" sz="2000" dirty="0">
                <a:solidFill>
                  <a:schemeClr val="tx1"/>
                </a:solidFill>
              </a:rPr>
              <a:t>وتمثل المخلفات المشعة الناتجة عن المفاعلات النووية ومصانع الأسلحة مشكلة بيئية كامنة الخطورة، حيث تبقى بعض هذه المخلفات نشطة في إشعاعها آلاف السنين، كما أن التخزين الآمن للمخلفات المشعة صعب وباهظ التكاليف</a:t>
            </a:r>
            <a:r>
              <a:rPr lang="en-US" sz="2000" dirty="0">
                <a:solidFill>
                  <a:schemeClr val="tx1"/>
                </a:solidFill>
              </a:rPr>
              <a:t>.</a:t>
            </a:r>
          </a:p>
          <a:p>
            <a:endParaRPr lang="en-US" dirty="0"/>
          </a:p>
        </p:txBody>
      </p:sp>
    </p:spTree>
    <p:extLst>
      <p:ext uri="{BB962C8B-B14F-4D97-AF65-F5344CB8AC3E}">
        <p14:creationId xmlns:p14="http://schemas.microsoft.com/office/powerpoint/2010/main" val="11063944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762000" y="731520"/>
            <a:ext cx="7620000" cy="5516880"/>
          </a:xfrm>
        </p:spPr>
        <p:txBody>
          <a:bodyPr/>
          <a:lstStyle/>
          <a:p>
            <a:pPr marL="45720" indent="0" algn="just" rtl="1">
              <a:buNone/>
            </a:pPr>
            <a:r>
              <a:rPr lang="ar-OM" sz="2000" dirty="0">
                <a:solidFill>
                  <a:schemeClr val="tx1"/>
                </a:solidFill>
              </a:rPr>
              <a:t>وأول ما يمكن ملاحظته هو أن هذا التلوث أدى إلى حدوث انقلاب خطير في النظام الكوني ،حيث اختلطت الفصول فلا يعرف الصيف من الشتاء أو الخريف أو الربيع ، وذلك بسبب التزايد المستمر لغاز ثاني أكسيد الكربون، وهو السبب أيضاً في تحريك الكتل الهوائية المحيطة بالكرة الأرضية وهبوب العواصف وحلول كثير من الكوارث ا</a:t>
            </a:r>
            <a:r>
              <a:rPr lang="ar-SA" sz="2000" dirty="0">
                <a:solidFill>
                  <a:schemeClr val="tx1"/>
                </a:solidFill>
              </a:rPr>
              <a:t>لطبيعية،</a:t>
            </a:r>
            <a:r>
              <a:rPr lang="ar-OM" sz="2000" dirty="0">
                <a:solidFill>
                  <a:schemeClr val="tx1"/>
                </a:solidFill>
              </a:rPr>
              <a:t> كه</a:t>
            </a:r>
            <a:r>
              <a:rPr lang="ar-SA" sz="2000" dirty="0">
                <a:solidFill>
                  <a:schemeClr val="tx1"/>
                </a:solidFill>
              </a:rPr>
              <a:t>ط</a:t>
            </a:r>
            <a:r>
              <a:rPr lang="ar-OM" sz="2000" dirty="0">
                <a:solidFill>
                  <a:schemeClr val="tx1"/>
                </a:solidFill>
              </a:rPr>
              <a:t>ول الأمطار حول الكرة الأرضية وحدوث الفيضانات وانحسار حزام الأمطار حول الكرة الأرضية عن أماكن أخرى فيصيبها الجفاف.</a:t>
            </a:r>
            <a:endParaRPr lang="en-US" sz="2000" dirty="0">
              <a:solidFill>
                <a:schemeClr val="tx1"/>
              </a:solidFill>
            </a:endParaRPr>
          </a:p>
          <a:p>
            <a:pPr marL="45720" indent="0" algn="just" rtl="1">
              <a:buNone/>
            </a:pPr>
            <a:r>
              <a:rPr lang="ar-SA" sz="2000" dirty="0">
                <a:solidFill>
                  <a:schemeClr val="tx1"/>
                </a:solidFill>
              </a:rPr>
              <a:t>أيضًا التلوث بالضجيج. ينتج عن الآلات، مثل الطائرات والمركبات ومعدات الإنشاءات والمعدات الصناعية. ولا يسبب الضجيج اتساخ الهواء أو الماء أو اليابسة، لكنه قادر على تنغيص الحياة وإضعاف السمع لدى البشر والحيوانات الأخرى</a:t>
            </a:r>
            <a:r>
              <a:rPr lang="en-US" sz="2000" dirty="0">
                <a:solidFill>
                  <a:schemeClr val="tx1"/>
                </a:solidFill>
              </a:rPr>
              <a:t>.</a:t>
            </a:r>
          </a:p>
          <a:p>
            <a:pPr marL="45720" indent="0" algn="just" rtl="1">
              <a:buNone/>
            </a:pPr>
            <a:r>
              <a:rPr lang="ar-SA" sz="2000" dirty="0">
                <a:solidFill>
                  <a:schemeClr val="tx1"/>
                </a:solidFill>
              </a:rPr>
              <a:t>    </a:t>
            </a:r>
            <a:r>
              <a:rPr lang="ar-OM" sz="2000" dirty="0">
                <a:solidFill>
                  <a:schemeClr val="tx1"/>
                </a:solidFill>
              </a:rPr>
              <a:t>ومع التزايد المست</a:t>
            </a:r>
            <a:r>
              <a:rPr lang="ar-SA" sz="2000" dirty="0">
                <a:solidFill>
                  <a:schemeClr val="tx1"/>
                </a:solidFill>
              </a:rPr>
              <a:t>م</a:t>
            </a:r>
            <a:r>
              <a:rPr lang="ar-OM" sz="2000" dirty="0">
                <a:solidFill>
                  <a:schemeClr val="tx1"/>
                </a:solidFill>
              </a:rPr>
              <a:t>ر في عدد سكان العالم تتفاقم مشكلة التلوث وتتضخم مخاطرها ويتحتم البحث عن حلول جذرية لحماية البشرية من كوارث محققة </a:t>
            </a:r>
            <a:endParaRPr lang="en-US" sz="2000" dirty="0">
              <a:solidFill>
                <a:schemeClr val="tx1"/>
              </a:solidFill>
            </a:endParaRPr>
          </a:p>
          <a:p>
            <a:endParaRPr lang="en-US" dirty="0"/>
          </a:p>
        </p:txBody>
      </p:sp>
    </p:spTree>
    <p:extLst>
      <p:ext uri="{BB962C8B-B14F-4D97-AF65-F5344CB8AC3E}">
        <p14:creationId xmlns:p14="http://schemas.microsoft.com/office/powerpoint/2010/main" val="33725187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914400" y="731520"/>
            <a:ext cx="7239000" cy="5059680"/>
          </a:xfrm>
        </p:spPr>
        <p:txBody>
          <a:bodyPr>
            <a:normAutofit/>
          </a:bodyPr>
          <a:lstStyle/>
          <a:p>
            <a:pPr marL="45720" indent="0" algn="ctr">
              <a:buNone/>
            </a:pPr>
            <a:endParaRPr lang="ar-IQ" sz="4000" b="1" dirty="0" smtClean="0">
              <a:solidFill>
                <a:schemeClr val="accent1">
                  <a:lumMod val="50000"/>
                </a:schemeClr>
              </a:solidFill>
              <a:latin typeface="Andalus" pitchFamily="18" charset="-78"/>
              <a:cs typeface="Andalus" pitchFamily="18" charset="-78"/>
            </a:endParaRPr>
          </a:p>
          <a:p>
            <a:pPr marL="45720" indent="0" algn="ctr">
              <a:buNone/>
            </a:pPr>
            <a:endParaRPr lang="ar-IQ" sz="4000" b="1">
              <a:solidFill>
                <a:schemeClr val="accent1">
                  <a:lumMod val="50000"/>
                </a:schemeClr>
              </a:solidFill>
              <a:latin typeface="Andalus" pitchFamily="18" charset="-78"/>
              <a:cs typeface="Andalus" pitchFamily="18" charset="-78"/>
            </a:endParaRPr>
          </a:p>
          <a:p>
            <a:pPr marL="45720" indent="0" algn="ctr">
              <a:buNone/>
            </a:pPr>
            <a:r>
              <a:rPr lang="en-GB" sz="4000" b="1" smtClean="0">
                <a:solidFill>
                  <a:schemeClr val="accent1">
                    <a:lumMod val="50000"/>
                  </a:schemeClr>
                </a:solidFill>
                <a:latin typeface="Andalus" pitchFamily="18" charset="-78"/>
                <a:cs typeface="Andalus" pitchFamily="18" charset="-78"/>
              </a:rPr>
              <a:t>Thank </a:t>
            </a:r>
            <a:r>
              <a:rPr lang="en-GB" sz="4000" b="1" dirty="0">
                <a:solidFill>
                  <a:schemeClr val="accent1">
                    <a:lumMod val="50000"/>
                  </a:schemeClr>
                </a:solidFill>
                <a:latin typeface="Andalus" pitchFamily="18" charset="-78"/>
                <a:cs typeface="Andalus" pitchFamily="18" charset="-78"/>
              </a:rPr>
              <a:t>you for your </a:t>
            </a:r>
            <a:r>
              <a:rPr lang="en-GB" sz="4000" b="1" dirty="0" smtClean="0">
                <a:solidFill>
                  <a:schemeClr val="accent1">
                    <a:lumMod val="50000"/>
                  </a:schemeClr>
                </a:solidFill>
                <a:latin typeface="Andalus" pitchFamily="18" charset="-78"/>
                <a:cs typeface="Andalus" pitchFamily="18" charset="-78"/>
              </a:rPr>
              <a:t>Attention</a:t>
            </a:r>
            <a:endParaRPr lang="en-US" sz="4000" dirty="0">
              <a:solidFill>
                <a:schemeClr val="accent1">
                  <a:lumMod val="50000"/>
                </a:schemeClr>
              </a:solidFill>
              <a:latin typeface="Andalus" pitchFamily="18" charset="-78"/>
              <a:cs typeface="Andalus" pitchFamily="18" charset="-78"/>
            </a:endParaRPr>
          </a:p>
        </p:txBody>
      </p:sp>
    </p:spTree>
    <p:extLst>
      <p:ext uri="{BB962C8B-B14F-4D97-AF65-F5344CB8AC3E}">
        <p14:creationId xmlns:p14="http://schemas.microsoft.com/office/powerpoint/2010/main" val="2684504926"/>
      </p:ext>
    </p:extLst>
  </p:cSld>
  <p:clrMapOvr>
    <a:masterClrMapping/>
  </p:clrMapOvr>
</p:sld>
</file>

<file path=ppt/theme/theme1.xml><?xml version="1.0" encoding="utf-8"?>
<a:theme xmlns:a="http://schemas.openxmlformats.org/drawingml/2006/main" name="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13</TotalTime>
  <Words>1267</Words>
  <Application>Microsoft Office PowerPoint</Application>
  <PresentationFormat>On-screen Show (4:3)</PresentationFormat>
  <Paragraphs>31</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Slipstream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DR.Ahmed Saker 2O11</dc:creator>
  <cp:lastModifiedBy>DR.Ahmed Saker 2O11</cp:lastModifiedBy>
  <cp:revision>3</cp:revision>
  <dcterms:created xsi:type="dcterms:W3CDTF">2020-03-10T11:34:37Z</dcterms:created>
  <dcterms:modified xsi:type="dcterms:W3CDTF">2020-03-10T12:27:08Z</dcterms:modified>
</cp:coreProperties>
</file>