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0"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1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3CD1E2-DE8D-45FB-8CDC-432241A84DA9}"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A63F7-C500-4708-B229-EB897229661C}"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3CD1E2-DE8D-45FB-8CDC-432241A84DA9}"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A63F7-C500-4708-B229-EB897229661C}"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3CD1E2-DE8D-45FB-8CDC-432241A84DA9}"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A63F7-C500-4708-B229-EB897229661C}"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93CD1E2-DE8D-45FB-8CDC-432241A84DA9}"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A63F7-C500-4708-B229-EB897229661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3CD1E2-DE8D-45FB-8CDC-432241A84DA9}"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A63F7-C500-4708-B229-EB897229661C}"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93CD1E2-DE8D-45FB-8CDC-432241A84DA9}"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A63F7-C500-4708-B229-EB897229661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3CD1E2-DE8D-45FB-8CDC-432241A84DA9}" type="datetimeFigureOut">
              <a:rPr lang="en-US" smtClean="0"/>
              <a:t>3/10/2020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7A63F7-C500-4708-B229-EB897229661C}"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93CD1E2-DE8D-45FB-8CDC-432241A84DA9}" type="datetimeFigureOut">
              <a:rPr lang="en-US" smtClean="0"/>
              <a:t>3/10/2020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7A63F7-C500-4708-B229-EB897229661C}"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3CD1E2-DE8D-45FB-8CDC-432241A84DA9}" type="datetimeFigureOut">
              <a:rPr lang="en-US" smtClean="0"/>
              <a:t>3/10/2020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7A63F7-C500-4708-B229-EB897229661C}"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3CD1E2-DE8D-45FB-8CDC-432241A84DA9}"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A63F7-C500-4708-B229-EB897229661C}"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3CD1E2-DE8D-45FB-8CDC-432241A84DA9}"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A63F7-C500-4708-B229-EB897229661C}"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093CD1E2-DE8D-45FB-8CDC-432241A84DA9}" type="datetimeFigureOut">
              <a:rPr lang="en-US" smtClean="0"/>
              <a:t>3/10/2020</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97A63F7-C500-4708-B229-EB897229661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762001"/>
            <a:ext cx="7467599" cy="5172664"/>
          </a:xfrm>
        </p:spPr>
        <p:txBody>
          <a:bodyPr>
            <a:normAutofit fontScale="92500" lnSpcReduction="20000"/>
          </a:bodyPr>
          <a:lstStyle/>
          <a:p>
            <a:pPr lvl="0" algn="just" rtl="1"/>
            <a:r>
              <a:rPr lang="ar-IQ" b="1" u="sng" dirty="0" smtClean="0">
                <a:solidFill>
                  <a:schemeClr val="tx1"/>
                </a:solidFill>
              </a:rPr>
              <a:t>7- </a:t>
            </a:r>
            <a:r>
              <a:rPr lang="ar-SA" b="1" u="sng" dirty="0" smtClean="0">
                <a:solidFill>
                  <a:schemeClr val="tx1"/>
                </a:solidFill>
              </a:rPr>
              <a:t>أساليب </a:t>
            </a:r>
            <a:r>
              <a:rPr lang="ar-SA" b="1" u="sng" dirty="0">
                <a:solidFill>
                  <a:schemeClr val="tx1"/>
                </a:solidFill>
              </a:rPr>
              <a:t>حماية البيئة من التلوث</a:t>
            </a:r>
            <a:endParaRPr lang="en-US" dirty="0">
              <a:solidFill>
                <a:schemeClr val="tx1"/>
              </a:solidFill>
            </a:endParaRPr>
          </a:p>
          <a:p>
            <a:pPr algn="just" rtl="1"/>
            <a:r>
              <a:rPr lang="ar-SA" dirty="0">
                <a:solidFill>
                  <a:schemeClr val="tx1"/>
                </a:solidFill>
              </a:rPr>
              <a:t>تعتمد مكافحة التلوث على جهود الحكومات والعلماء والمؤسسات والمصانع والمنظمات البيئية والأفراد ومن بينها النشاط الحكومي حيث يجب أن تعمل الحكومات ـ القومية والمحلية ـ في مختلف أرجاء العالم على التخلص من التلوث الذي يسبب التلف لأرضنا من يابسة وهواء وماء. وفي مقدور الحكومات سن القوانين الخاصة بعملية إعادة التدوير (إعادة التصنيع). وإعادة التدوير عملية تهدف إلى استرداد المواد وإعادة استخدامها بدلاً من التخلص منها.ويجب وضع الاستراتيجيات الحكومية التي يمكن أن تساعد في مكافحة التلوث، مثل فرض الغرامات على الشركات المسببة للتلوث. ويصعب التحكم في العديد من أنواع التلوث، ويرجع السبب في ذلك إلى أن ملكية الموارد العالمية، أي المحيطات والغلاف الجوي، ليست فردية، ولا تخص أُمَّة بعينها. ولابد لسكان العالم، والحالة هذه، من أن تتضافر جهودهم من أجل مكافحة التلوث ، بعقد المؤتمرات و اتخاذ القرارات وعلى سبيل المثال في عام 2001م، وقّعت 127 دولة على اتفاقية حظر استخدام 12 من الملوثات العضوية المداومة. وتنتقل هذه المواد الكيميائية ومن بينها مادة د.د.ت</a:t>
            </a:r>
            <a:r>
              <a:rPr lang="en-US" dirty="0">
                <a:solidFill>
                  <a:schemeClr val="tx1"/>
                </a:solidFill>
              </a:rPr>
              <a:t>. </a:t>
            </a:r>
            <a:r>
              <a:rPr lang="ar-SA" dirty="0">
                <a:solidFill>
                  <a:schemeClr val="tx1"/>
                </a:solidFill>
              </a:rPr>
              <a:t>بالهواء والماء عبر  الدول مهددة الإنسان والحيوان على حد سواء. وحثت الاتفاقية العلماء والشركات الصناعية والحكومية على التقليل من وجود الملوثات العضوية المداومة في البيئة</a:t>
            </a:r>
            <a:r>
              <a:rPr lang="en-US" dirty="0">
                <a:solidFill>
                  <a:schemeClr val="tx1"/>
                </a:solidFill>
              </a:rPr>
              <a:t>.</a:t>
            </a:r>
          </a:p>
          <a:p>
            <a:endParaRPr lang="en-US" dirty="0"/>
          </a:p>
        </p:txBody>
      </p:sp>
    </p:spTree>
    <p:extLst>
      <p:ext uri="{BB962C8B-B14F-4D97-AF65-F5344CB8AC3E}">
        <p14:creationId xmlns:p14="http://schemas.microsoft.com/office/powerpoint/2010/main" val="3515602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838200" y="731520"/>
            <a:ext cx="7543800" cy="5212080"/>
          </a:xfrm>
        </p:spPr>
        <p:txBody>
          <a:bodyPr>
            <a:normAutofit/>
          </a:bodyPr>
          <a:lstStyle/>
          <a:p>
            <a:pPr marL="45720" indent="0" algn="just" rtl="1">
              <a:buNone/>
            </a:pPr>
            <a:r>
              <a:rPr lang="ar-SA" sz="2000" u="sng" dirty="0">
                <a:solidFill>
                  <a:schemeClr val="tx1"/>
                </a:solidFill>
              </a:rPr>
              <a:t>ومن أهم هذه الأساليب</a:t>
            </a:r>
            <a:r>
              <a:rPr lang="ar-SA" sz="2000" dirty="0">
                <a:solidFill>
                  <a:schemeClr val="tx1"/>
                </a:solidFill>
              </a:rPr>
              <a:t>:</a:t>
            </a:r>
            <a:endParaRPr lang="en-US" sz="2000" dirty="0">
              <a:solidFill>
                <a:schemeClr val="tx1"/>
              </a:solidFill>
            </a:endParaRPr>
          </a:p>
          <a:p>
            <a:pPr marL="45720" lvl="0" indent="0" algn="just" rtl="1">
              <a:buNone/>
            </a:pPr>
            <a:r>
              <a:rPr lang="ar-OM" sz="2000" dirty="0">
                <a:solidFill>
                  <a:schemeClr val="tx1"/>
                </a:solidFill>
              </a:rPr>
              <a:t>الاهتمام بالوعي البيئي : ينبغي رفع مستوى الوعي البيئي لدى السكان لتفادي مخاطر الجهل بأهمية الحفاظ على البيئة ومواجهة حالات التلوث التي</a:t>
            </a:r>
            <a:r>
              <a:rPr lang="ar-SA" sz="2000" dirty="0">
                <a:solidFill>
                  <a:schemeClr val="tx1"/>
                </a:solidFill>
              </a:rPr>
              <a:t> تكون</a:t>
            </a:r>
            <a:r>
              <a:rPr lang="ar-OM" sz="2000" dirty="0">
                <a:solidFill>
                  <a:schemeClr val="tx1"/>
                </a:solidFill>
              </a:rPr>
              <a:t> الرذيلة فيها جهلا، ويتم ذلك عن طريق إدخال حماية البيئة ضمن برامج التعليم في المدارس والجامعات واستخدام أجهزة الإعلام العصرية واسعة الانتشار ،أهمها التلفاز وكذلك تقديم المعلومات لرجال الأعمال التقنية السلمية بيئيا ومزاياها.</a:t>
            </a:r>
            <a:endParaRPr lang="en-US" sz="2000" dirty="0">
              <a:solidFill>
                <a:schemeClr val="tx1"/>
              </a:solidFill>
            </a:endParaRPr>
          </a:p>
          <a:p>
            <a:pPr marL="45720" lvl="0" indent="0" algn="just" rtl="1">
              <a:buNone/>
            </a:pPr>
            <a:r>
              <a:rPr lang="ar-OM" sz="2000" dirty="0">
                <a:solidFill>
                  <a:schemeClr val="tx1"/>
                </a:solidFill>
              </a:rPr>
              <a:t>إعداد الفنيين الأكفاء : يجب إعداد الفنيين الأكفاء في مجالات علوم البيئة بالقدر الكافي للعمل على حماية البيئة ووقايتها من كل أنواع التلوث وذلك في مجالي التخطيط والتنفيذ على السواء حتى تكون حماية البيئة من عناصر دراسة الجدوى بالنسبة للمشروعات المراد أقامتها، ومن أهم ضبط السلوك البشري في المجالات التنفيذية وفي حياة الناس وعاداتهم بصفة عامة .</a:t>
            </a:r>
            <a:endParaRPr lang="en-US" sz="2000" dirty="0">
              <a:solidFill>
                <a:schemeClr val="tx1"/>
              </a:solidFill>
            </a:endParaRPr>
          </a:p>
          <a:p>
            <a:endParaRPr lang="en-US" dirty="0"/>
          </a:p>
        </p:txBody>
      </p:sp>
    </p:spTree>
    <p:extLst>
      <p:ext uri="{BB962C8B-B14F-4D97-AF65-F5344CB8AC3E}">
        <p14:creationId xmlns:p14="http://schemas.microsoft.com/office/powerpoint/2010/main" val="2273953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4400" y="731520"/>
            <a:ext cx="7391400" cy="5135880"/>
          </a:xfrm>
        </p:spPr>
        <p:txBody>
          <a:bodyPr>
            <a:normAutofit fontScale="92500" lnSpcReduction="10000"/>
          </a:bodyPr>
          <a:lstStyle/>
          <a:p>
            <a:pPr marL="45720" lvl="0" indent="0" algn="just" rtl="1">
              <a:buNone/>
            </a:pPr>
            <a:r>
              <a:rPr lang="ar-OM" dirty="0">
                <a:solidFill>
                  <a:schemeClr val="tx1"/>
                </a:solidFill>
              </a:rPr>
              <a:t>سن القوانين اللازمة : يلزم سن القوانين اللازمة لحماية البيئة من الاعتداءات التي يمكن أن تقع على أي عنصر من عناصرها ،والقوانين الأكثر فعالية هي تلك التي تقي من التلوث وتحول دون وقوعه ، فموضوع العقوبات الرادعة على مخالفات البيئة وذلك ليس بقصد معاقبة المعتدين بقدر ما هو بهدف منع الآخرين من الاعتداء على البيئة خشية العقاب .</a:t>
            </a:r>
            <a:endParaRPr lang="en-US" dirty="0">
              <a:solidFill>
                <a:schemeClr val="tx1"/>
              </a:solidFill>
            </a:endParaRPr>
          </a:p>
          <a:p>
            <a:pPr marL="45720" lvl="0" indent="0" algn="just" rtl="1">
              <a:buNone/>
            </a:pPr>
            <a:r>
              <a:rPr lang="ar-OM" dirty="0">
                <a:solidFill>
                  <a:schemeClr val="tx1"/>
                </a:solidFill>
              </a:rPr>
              <a:t>منح الحوافز البيئية : يمكن الاستفادة من طموحات الإنسان ورغبته في تحقيق المكاسب المادية في حماية البيئة، وذلك عن طريق تقديم القروض الميسرة لتحول إلى تقنيات البيئية النظيفة ،وتقديم المساعدة التقنية المؤدية إلى حماية البيئة عن طريق السماح بالمتاجرة في تصاريح التلوث، بحيث تستطيع المنشأة قليلة التلوث أن تبيع حصتها من التلوث المسموح به إلى منشأة يفوق تلوثها الحدود المسموح بها .</a:t>
            </a:r>
            <a:endParaRPr lang="en-US" dirty="0">
              <a:solidFill>
                <a:schemeClr val="tx1"/>
              </a:solidFill>
            </a:endParaRPr>
          </a:p>
          <a:p>
            <a:pPr marL="45720" lvl="0" indent="0" algn="just" rtl="1">
              <a:buNone/>
            </a:pPr>
            <a:r>
              <a:rPr lang="ar-OM" dirty="0">
                <a:solidFill>
                  <a:schemeClr val="tx1"/>
                </a:solidFill>
              </a:rPr>
              <a:t>مجازاة وعقاب ملوثي البيئة : إن خوف الإنسان من العقاب كثيرا ما يدفعه إلى تقويم سلوكه، لذلك ينبغي تنمية قدرات المؤسسات المسئولة عن الكشف عن المخالفات البيئية وعدم التراخي في توقيع العقوبات البيئية على المخالفين لقوانين البيئة .</a:t>
            </a:r>
            <a:endParaRPr lang="en-US" dirty="0">
              <a:solidFill>
                <a:schemeClr val="tx1"/>
              </a:solidFill>
            </a:endParaRPr>
          </a:p>
          <a:p>
            <a:endParaRPr lang="en-US" dirty="0"/>
          </a:p>
        </p:txBody>
      </p:sp>
    </p:spTree>
    <p:extLst>
      <p:ext uri="{BB962C8B-B14F-4D97-AF65-F5344CB8AC3E}">
        <p14:creationId xmlns:p14="http://schemas.microsoft.com/office/powerpoint/2010/main" val="2734483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62000" y="731520"/>
            <a:ext cx="7543800" cy="5135880"/>
          </a:xfrm>
        </p:spPr>
        <p:txBody>
          <a:bodyPr>
            <a:normAutofit fontScale="77500" lnSpcReduction="20000"/>
          </a:bodyPr>
          <a:lstStyle/>
          <a:p>
            <a:pPr marL="45720" lvl="0" indent="0" algn="just" rtl="1">
              <a:buNone/>
            </a:pPr>
            <a:r>
              <a:rPr lang="ar-IQ" sz="2400" b="1" u="sng" dirty="0" smtClean="0">
                <a:solidFill>
                  <a:schemeClr val="tx1"/>
                </a:solidFill>
              </a:rPr>
              <a:t>8- </a:t>
            </a:r>
            <a:r>
              <a:rPr lang="ar-SA" sz="2400" b="1" u="sng" dirty="0" smtClean="0">
                <a:solidFill>
                  <a:schemeClr val="tx1"/>
                </a:solidFill>
              </a:rPr>
              <a:t>التكنولوجيا </a:t>
            </a:r>
            <a:r>
              <a:rPr lang="ar-SA" sz="2400" b="1" u="sng" dirty="0">
                <a:solidFill>
                  <a:schemeClr val="tx1"/>
                </a:solidFill>
              </a:rPr>
              <a:t>والبيئة</a:t>
            </a:r>
            <a:endParaRPr lang="en-US" sz="2400" dirty="0">
              <a:solidFill>
                <a:schemeClr val="tx1"/>
              </a:solidFill>
            </a:endParaRPr>
          </a:p>
          <a:p>
            <a:pPr marL="45720" indent="0" algn="just" rtl="1">
              <a:buNone/>
            </a:pPr>
            <a:r>
              <a:rPr lang="ar-SA" sz="2400" dirty="0">
                <a:solidFill>
                  <a:schemeClr val="tx1"/>
                </a:solidFill>
              </a:rPr>
              <a:t>التكنولوجيا هي الطرق المختلفة المستخدمة في التطبيق العملي للعلم والمعرفة وبمعني آخر فهي الجهد الإنساني وطريقة التفكير في استخدام المعلومات والخبرات والمهارات البشرية المتاحة في مجال من المجالات وتطبيقها لاكتشاف وسائل تكنولوجية لراحة الإنسان وحل ما يواجهه من مشكلات لجعل الحياة أكثر سهولة ومتعة.</a:t>
            </a:r>
            <a:endParaRPr lang="en-US" sz="2400" dirty="0">
              <a:solidFill>
                <a:schemeClr val="tx1"/>
              </a:solidFill>
            </a:endParaRPr>
          </a:p>
          <a:p>
            <a:pPr marL="45720" indent="0" algn="just" rtl="1">
              <a:buNone/>
            </a:pPr>
            <a:r>
              <a:rPr lang="ar-EG" sz="2400" dirty="0">
                <a:solidFill>
                  <a:schemeClr val="tx1"/>
                </a:solidFill>
              </a:rPr>
              <a:t>فالتكنولوجيا ليست قاصرة على مجال واحد من مجالات البيئة ولكنها تستخدم في المجالات البيئية المختلفة، فيتمثل دورها في التعليم والبحث العلمي و الزراعة والصناعة وفي المصالح الحكومية ومن هنا يظهر الدور البارز للتكنولوجيا في البيئة وعلاقتها بالتنمية الاقتصادية و الاجتماعية.</a:t>
            </a:r>
            <a:endParaRPr lang="en-US" sz="2400" dirty="0">
              <a:solidFill>
                <a:schemeClr val="tx1"/>
              </a:solidFill>
            </a:endParaRPr>
          </a:p>
          <a:p>
            <a:pPr marL="45720" indent="0" algn="just" rtl="1">
              <a:buNone/>
            </a:pPr>
            <a:r>
              <a:rPr lang="ar-EG" sz="2400" dirty="0">
                <a:solidFill>
                  <a:schemeClr val="tx1"/>
                </a:solidFill>
              </a:rPr>
              <a:t>والتكنولوجيا علم تطبيقي له أصوله حيث يشتمل علي مجموعة من المدخلات (أفراد –نظريات – أبحاث- آلات ومعدات - ....) والمخرجات ( الطريقة المستحدثة لحل المشكلة). والتكنولوجية ليست هدف وإنما هي وسيلة لتطور المجتمعات و من خلالها نستطيع الوصول لأهداف كثيرة مثل تطوير التعليم والبحث العلمي والاتصالات والطب والهندسة بكافة مجالاتها وشتي مجالات الحياة الأخرى بلا استثناء.</a:t>
            </a:r>
            <a:endParaRPr lang="en-US" sz="2400" dirty="0">
              <a:solidFill>
                <a:schemeClr val="tx1"/>
              </a:solidFill>
            </a:endParaRPr>
          </a:p>
          <a:p>
            <a:pPr marL="45720" indent="0" algn="just" rtl="1">
              <a:buNone/>
            </a:pPr>
            <a:r>
              <a:rPr lang="ar-EG" sz="2400" dirty="0">
                <a:solidFill>
                  <a:schemeClr val="tx1"/>
                </a:solidFill>
              </a:rPr>
              <a:t>وعلى هذا فان هدف التكنولوجيا هو الوصول إلى عالم أكثر راحة ورفاهية وهو عالم أكثر  ذكاء و مرونة .</a:t>
            </a:r>
            <a:endParaRPr lang="en-US" sz="2400" dirty="0">
              <a:solidFill>
                <a:schemeClr val="tx1"/>
              </a:solidFill>
            </a:endParaRPr>
          </a:p>
          <a:p>
            <a:pPr marL="45720" indent="0">
              <a:buNone/>
            </a:pPr>
            <a:endParaRPr lang="en-US" dirty="0"/>
          </a:p>
        </p:txBody>
      </p:sp>
    </p:spTree>
    <p:extLst>
      <p:ext uri="{BB962C8B-B14F-4D97-AF65-F5344CB8AC3E}">
        <p14:creationId xmlns:p14="http://schemas.microsoft.com/office/powerpoint/2010/main" val="1611699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4400" y="731520"/>
            <a:ext cx="7467600" cy="5212080"/>
          </a:xfrm>
        </p:spPr>
        <p:txBody>
          <a:bodyPr>
            <a:normAutofit fontScale="92500"/>
          </a:bodyPr>
          <a:lstStyle/>
          <a:p>
            <a:pPr marL="45720" lvl="0" indent="0" algn="just" rtl="1">
              <a:buNone/>
            </a:pPr>
            <a:r>
              <a:rPr lang="ar-IQ" b="1" dirty="0" smtClean="0">
                <a:solidFill>
                  <a:schemeClr val="tx1"/>
                </a:solidFill>
              </a:rPr>
              <a:t>9- </a:t>
            </a:r>
            <a:r>
              <a:rPr lang="ar-SA" b="1" dirty="0" smtClean="0">
                <a:solidFill>
                  <a:schemeClr val="tx1"/>
                </a:solidFill>
              </a:rPr>
              <a:t>الآثار </a:t>
            </a:r>
            <a:r>
              <a:rPr lang="ar-SA" b="1" dirty="0">
                <a:solidFill>
                  <a:schemeClr val="tx1"/>
                </a:solidFill>
              </a:rPr>
              <a:t>الايجابية للتكنولوجيا على البيئة:</a:t>
            </a:r>
            <a:endParaRPr lang="en-US" dirty="0">
              <a:solidFill>
                <a:schemeClr val="tx1"/>
              </a:solidFill>
            </a:endParaRPr>
          </a:p>
          <a:p>
            <a:pPr marL="45720" indent="0" algn="just" rtl="1">
              <a:buNone/>
            </a:pPr>
            <a:r>
              <a:rPr lang="ar-SA" dirty="0">
                <a:solidFill>
                  <a:schemeClr val="tx1"/>
                </a:solidFill>
              </a:rPr>
              <a:t>ساهمت التكنولوجيا في إسقاط الحواجز بين البشر أي كانت أماكنهم ولغاتهم وأصبح الإنسان يتعامل مع التكنولوجيا بشكل مستمر حيث أصبحت التكنولوجيا تلازم الإنسان في كل خطاه ومن أمثلة تعامل الإنسان مع التكنولوجيا:</a:t>
            </a:r>
            <a:endParaRPr lang="en-US" dirty="0">
              <a:solidFill>
                <a:schemeClr val="tx1"/>
              </a:solidFill>
            </a:endParaRPr>
          </a:p>
          <a:p>
            <a:pPr marL="45720" lvl="0" indent="0" algn="just" rtl="1">
              <a:buNone/>
            </a:pPr>
            <a:r>
              <a:rPr lang="ar-IQ" b="1" dirty="0" smtClean="0">
                <a:solidFill>
                  <a:schemeClr val="tx1"/>
                </a:solidFill>
              </a:rPr>
              <a:t>أ-</a:t>
            </a:r>
            <a:r>
              <a:rPr lang="ar-SA" b="1" dirty="0" smtClean="0">
                <a:solidFill>
                  <a:schemeClr val="tx1"/>
                </a:solidFill>
              </a:rPr>
              <a:t> </a:t>
            </a:r>
            <a:r>
              <a:rPr lang="ar-SA" b="1" dirty="0">
                <a:solidFill>
                  <a:schemeClr val="tx1"/>
                </a:solidFill>
              </a:rPr>
              <a:t>التعليم:</a:t>
            </a:r>
            <a:r>
              <a:rPr lang="ar-SA" dirty="0">
                <a:solidFill>
                  <a:schemeClr val="tx1"/>
                </a:solidFill>
              </a:rPr>
              <a:t> يستطيع الآباء والأمهات معرفة مستوى أبنائهم التعليمي يوميا ،من التقارير اليومية التي تصل عبر شبكة  الانترنت.كذلك التعليم عن بعد(</a:t>
            </a:r>
            <a:r>
              <a:rPr lang="en-US" dirty="0">
                <a:solidFill>
                  <a:schemeClr val="tx1"/>
                </a:solidFill>
              </a:rPr>
              <a:t> (E Learning </a:t>
            </a:r>
            <a:r>
              <a:rPr lang="ar-SA" dirty="0">
                <a:solidFill>
                  <a:schemeClr val="tx1"/>
                </a:solidFill>
              </a:rPr>
              <a:t>حيث يستطيع الطالب أن يلتحق بالجامعة التي يريدها والعديد من المجالات العلمية.</a:t>
            </a:r>
            <a:endParaRPr lang="en-US" dirty="0">
              <a:solidFill>
                <a:schemeClr val="tx1"/>
              </a:solidFill>
            </a:endParaRPr>
          </a:p>
          <a:p>
            <a:pPr marL="45720" lvl="0" indent="0" algn="just" rtl="1">
              <a:buNone/>
            </a:pPr>
            <a:r>
              <a:rPr lang="ar-IQ" b="1" dirty="0" smtClean="0">
                <a:solidFill>
                  <a:schemeClr val="tx1"/>
                </a:solidFill>
              </a:rPr>
              <a:t>ب-</a:t>
            </a:r>
            <a:r>
              <a:rPr lang="ar-SA" b="1" dirty="0" smtClean="0">
                <a:solidFill>
                  <a:schemeClr val="tx1"/>
                </a:solidFill>
              </a:rPr>
              <a:t> </a:t>
            </a:r>
            <a:r>
              <a:rPr lang="ar-SA" b="1" dirty="0">
                <a:solidFill>
                  <a:schemeClr val="tx1"/>
                </a:solidFill>
              </a:rPr>
              <a:t>الزراعة:</a:t>
            </a:r>
            <a:r>
              <a:rPr lang="ar-SA" dirty="0">
                <a:solidFill>
                  <a:schemeClr val="tx1"/>
                </a:solidFill>
              </a:rPr>
              <a:t> تستطيع الطرق التكنولوجية تحليل مكونات التربة وتحديد ما يناسبها من محاصيل وابتكار الطرق المختلفة للري.</a:t>
            </a:r>
            <a:endParaRPr lang="en-US" dirty="0">
              <a:solidFill>
                <a:schemeClr val="tx1"/>
              </a:solidFill>
            </a:endParaRPr>
          </a:p>
          <a:p>
            <a:pPr marL="45720" lvl="0" indent="0" algn="just" rtl="1">
              <a:buNone/>
            </a:pPr>
            <a:r>
              <a:rPr lang="ar-IQ" b="1" dirty="0" smtClean="0">
                <a:solidFill>
                  <a:schemeClr val="tx1"/>
                </a:solidFill>
              </a:rPr>
              <a:t>ج-</a:t>
            </a:r>
            <a:r>
              <a:rPr lang="ar-SA" b="1" dirty="0" smtClean="0">
                <a:solidFill>
                  <a:schemeClr val="tx1"/>
                </a:solidFill>
              </a:rPr>
              <a:t> </a:t>
            </a:r>
            <a:r>
              <a:rPr lang="ar-SA" b="1" dirty="0">
                <a:solidFill>
                  <a:schemeClr val="tx1"/>
                </a:solidFill>
              </a:rPr>
              <a:t>المواصلات والاتصالات: </a:t>
            </a:r>
            <a:r>
              <a:rPr lang="ar-SA" dirty="0">
                <a:solidFill>
                  <a:schemeClr val="tx1"/>
                </a:solidFill>
              </a:rPr>
              <a:t>يتم التحكم في حركة  الطائرات و توجيهها  عن طريق الكمبيوتر وأبراج المراقبة يمكن للشخص معرفة كافة الأخبار أو عمل اتصال بأشخاص في أماكن مختلفة من بيته عن طريق الانترنت وتطوير وسائل المواصلات المختلفة. </a:t>
            </a:r>
            <a:endParaRPr lang="en-US" dirty="0">
              <a:solidFill>
                <a:schemeClr val="tx1"/>
              </a:solidFill>
            </a:endParaRPr>
          </a:p>
          <a:p>
            <a:pPr marL="45720" indent="0">
              <a:buNone/>
            </a:pPr>
            <a:endParaRPr lang="en-US" dirty="0"/>
          </a:p>
        </p:txBody>
      </p:sp>
    </p:spTree>
    <p:extLst>
      <p:ext uri="{BB962C8B-B14F-4D97-AF65-F5344CB8AC3E}">
        <p14:creationId xmlns:p14="http://schemas.microsoft.com/office/powerpoint/2010/main" val="11176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838200" y="731520"/>
            <a:ext cx="7543800" cy="5288280"/>
          </a:xfrm>
        </p:spPr>
        <p:txBody>
          <a:bodyPr/>
          <a:lstStyle/>
          <a:p>
            <a:pPr marL="45720" lvl="0" indent="0" algn="just" rtl="1">
              <a:buNone/>
            </a:pPr>
            <a:r>
              <a:rPr lang="ar-IQ" sz="2000" b="1" dirty="0" smtClean="0">
                <a:solidFill>
                  <a:schemeClr val="tx1"/>
                </a:solidFill>
              </a:rPr>
              <a:t>د-</a:t>
            </a:r>
            <a:r>
              <a:rPr lang="ar-SA" sz="2000" b="1" dirty="0" smtClean="0">
                <a:solidFill>
                  <a:schemeClr val="tx1"/>
                </a:solidFill>
              </a:rPr>
              <a:t> </a:t>
            </a:r>
            <a:r>
              <a:rPr lang="ar-SA" sz="2000" b="1" dirty="0">
                <a:solidFill>
                  <a:schemeClr val="tx1"/>
                </a:solidFill>
              </a:rPr>
              <a:t>الصحة:</a:t>
            </a:r>
            <a:r>
              <a:rPr lang="ar-SA" sz="2000" dirty="0">
                <a:solidFill>
                  <a:schemeClr val="tx1"/>
                </a:solidFill>
              </a:rPr>
              <a:t> يمكن مشاهدة العمليات الجراحية أثناء إجراؤها في بلد آخر عبر الانترنت عن طريق الانترنت كي يراقب أطباء العملية مع الجراح ويبدون استشاراتهم  أو يتعلمون كما استخدمت التكنولوجيا في اكتشاف الأمراض وطرق علاجها وفي الهندسة الوراثية.</a:t>
            </a:r>
            <a:endParaRPr lang="en-US" sz="2000" dirty="0">
              <a:solidFill>
                <a:schemeClr val="tx1"/>
              </a:solidFill>
            </a:endParaRPr>
          </a:p>
          <a:p>
            <a:pPr marL="45720" lvl="0" indent="0" algn="just" rtl="1">
              <a:buNone/>
            </a:pPr>
            <a:r>
              <a:rPr lang="ar-IQ" sz="2000" b="1" dirty="0" smtClean="0">
                <a:solidFill>
                  <a:schemeClr val="tx1"/>
                </a:solidFill>
              </a:rPr>
              <a:t>ه-</a:t>
            </a:r>
            <a:r>
              <a:rPr lang="ar-SA" sz="2000" b="1" dirty="0" smtClean="0">
                <a:solidFill>
                  <a:schemeClr val="tx1"/>
                </a:solidFill>
              </a:rPr>
              <a:t> </a:t>
            </a:r>
            <a:r>
              <a:rPr lang="ar-SA" sz="2000" b="1" dirty="0">
                <a:solidFill>
                  <a:schemeClr val="tx1"/>
                </a:solidFill>
              </a:rPr>
              <a:t>البحث العلمي:</a:t>
            </a:r>
            <a:r>
              <a:rPr lang="ar-SA" sz="2000" dirty="0">
                <a:solidFill>
                  <a:schemeClr val="tx1"/>
                </a:solidFill>
              </a:rPr>
              <a:t> حيث يمكن للباحث الاطلاع علي الأبحاث السابقة والكتب من خلال الانترنت ليتمكن من أن يبدأ من حيث انتهى الآخرون.</a:t>
            </a:r>
            <a:endParaRPr lang="en-US" sz="2000" dirty="0">
              <a:solidFill>
                <a:schemeClr val="tx1"/>
              </a:solidFill>
            </a:endParaRPr>
          </a:p>
          <a:p>
            <a:pPr marL="45720" indent="0" algn="just" rtl="1">
              <a:buNone/>
            </a:pPr>
            <a:r>
              <a:rPr lang="ar-SA" sz="2000" dirty="0">
                <a:solidFill>
                  <a:schemeClr val="tx1"/>
                </a:solidFill>
              </a:rPr>
              <a:t>وفي أوجه كثيرة في مناحي الحياة وقد أدى كل ذلك إلي زيادة إنتاجية السلع وأيضًا توفر الخدمات بسهولة ويسر و رفع مستوي المعيشة للأفراد وتقدم الصحة العامة وسهولة اكتشاف الأمراض وعلاجها.</a:t>
            </a:r>
            <a:endParaRPr lang="en-US" sz="2000" dirty="0">
              <a:solidFill>
                <a:schemeClr val="tx1"/>
              </a:solidFill>
            </a:endParaRPr>
          </a:p>
          <a:p>
            <a:pPr marL="45720" indent="0">
              <a:buNone/>
            </a:pPr>
            <a:endParaRPr lang="en-US" dirty="0"/>
          </a:p>
        </p:txBody>
      </p:sp>
    </p:spTree>
    <p:extLst>
      <p:ext uri="{BB962C8B-B14F-4D97-AF65-F5344CB8AC3E}">
        <p14:creationId xmlns:p14="http://schemas.microsoft.com/office/powerpoint/2010/main" val="1743455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838200" y="731520"/>
            <a:ext cx="7391400" cy="5212080"/>
          </a:xfrm>
        </p:spPr>
        <p:txBody>
          <a:bodyPr>
            <a:normAutofit fontScale="92500" lnSpcReduction="20000"/>
          </a:bodyPr>
          <a:lstStyle/>
          <a:p>
            <a:pPr marL="45720" lvl="0" indent="0" algn="just" rtl="1">
              <a:buNone/>
            </a:pPr>
            <a:r>
              <a:rPr lang="ar-IQ" b="1" dirty="0" smtClean="0">
                <a:solidFill>
                  <a:schemeClr val="tx1"/>
                </a:solidFill>
              </a:rPr>
              <a:t>10- </a:t>
            </a:r>
            <a:r>
              <a:rPr lang="ar-SA" b="1" dirty="0" smtClean="0">
                <a:solidFill>
                  <a:schemeClr val="tx1"/>
                </a:solidFill>
              </a:rPr>
              <a:t>الآثار </a:t>
            </a:r>
            <a:r>
              <a:rPr lang="ar-SA" b="1" dirty="0">
                <a:solidFill>
                  <a:schemeClr val="tx1"/>
                </a:solidFill>
              </a:rPr>
              <a:t>السلبية للتكنولوجيا على البيئة:</a:t>
            </a:r>
            <a:endParaRPr lang="en-US" dirty="0">
              <a:solidFill>
                <a:schemeClr val="tx1"/>
              </a:solidFill>
            </a:endParaRPr>
          </a:p>
          <a:p>
            <a:pPr marL="45720" indent="0" algn="just" rtl="1">
              <a:buNone/>
            </a:pPr>
            <a:r>
              <a:rPr lang="ar-SA" dirty="0" smtClean="0">
                <a:solidFill>
                  <a:schemeClr val="tx1"/>
                </a:solidFill>
              </a:rPr>
              <a:t>1-1</a:t>
            </a:r>
            <a:r>
              <a:rPr lang="ar-IQ" dirty="0" smtClean="0">
                <a:solidFill>
                  <a:schemeClr val="tx1"/>
                </a:solidFill>
              </a:rPr>
              <a:t>0</a:t>
            </a:r>
            <a:r>
              <a:rPr lang="ar-SA" dirty="0" smtClean="0">
                <a:solidFill>
                  <a:schemeClr val="tx1"/>
                </a:solidFill>
              </a:rPr>
              <a:t> </a:t>
            </a:r>
            <a:r>
              <a:rPr lang="ar-SA" dirty="0">
                <a:solidFill>
                  <a:schemeClr val="tx1"/>
                </a:solidFill>
              </a:rPr>
              <a:t>استنزاف المصادر الطبيعية:</a:t>
            </a:r>
            <a:endParaRPr lang="en-US" dirty="0">
              <a:solidFill>
                <a:schemeClr val="tx1"/>
              </a:solidFill>
            </a:endParaRPr>
          </a:p>
          <a:p>
            <a:pPr marL="45720" indent="0" algn="just" rtl="1">
              <a:buNone/>
            </a:pPr>
            <a:r>
              <a:rPr lang="ar-SA" dirty="0">
                <a:solidFill>
                  <a:schemeClr val="tx1"/>
                </a:solidFill>
              </a:rPr>
              <a:t>أدى التقدم في الصناعة الهائل الذي صحب الثورة الصناعية إلى إحداث ضغط هائل على كثير من الموارد الطبيعية ، خصوصا تلك الموارد غير المتجددة مثل الفحم وزيت البترول وبعض الخامات المعدنية والمياه الجوفية ،وهي الموارد الطبيعية التي احتاج تكوينها إلى انقضاء عصور جيولوجية طويلة ولا يمكن تعويضها في حياة الإنسان. </a:t>
            </a:r>
            <a:endParaRPr lang="en-US" dirty="0">
              <a:solidFill>
                <a:schemeClr val="tx1"/>
              </a:solidFill>
            </a:endParaRPr>
          </a:p>
          <a:p>
            <a:pPr marL="45720" indent="0" algn="just" rtl="1">
              <a:buNone/>
            </a:pPr>
            <a:r>
              <a:rPr lang="ar-SA" dirty="0">
                <a:solidFill>
                  <a:schemeClr val="tx1"/>
                </a:solidFill>
              </a:rPr>
              <a:t>ولقد صحب هذا التقدم الصناعي الهائل الذي أحرزه الإنسان ظهور أصناف جديدة من المواد الكيميائية لم تكن تعرفها البيئة من قبل ، فتصاعدت بعض الغازات الضارة من مداخن المصانع ولوثت  الهواء وألقت هذه المصانع بمخلفاتها  الكيميائية السامة في البحيرات والأنهار . </a:t>
            </a:r>
            <a:endParaRPr lang="en-US" dirty="0">
              <a:solidFill>
                <a:schemeClr val="tx1"/>
              </a:solidFill>
            </a:endParaRPr>
          </a:p>
          <a:p>
            <a:pPr marL="45720" indent="0" algn="just" rtl="1">
              <a:buNone/>
            </a:pPr>
            <a:r>
              <a:rPr lang="ar-SA" dirty="0">
                <a:solidFill>
                  <a:schemeClr val="tx1"/>
                </a:solidFill>
              </a:rPr>
              <a:t>أسرف الناس في استخدام المبيدات الحشرية ومبيدات الآفات والمخصبات الزراعية، وأدى كل ذلك إلى تلويث البيئة بكل صورها، فتلوث الهواء وتلوث الماء وتلوثت التربة واستهلكت ،وأصبحت بعض الأراضي الزراعية غير قادرة على الإنتاج، كذلك ازدادت مساحة الأراضي التي جردت من الأشجار والغابات ،وارتفعت أعداد الحيوانات والنباتات التي تنقرض كل عام ، كما ارتفعت نسبة الأنهار والبحيرات التي فقدت كل ما بها من كائنات حية وتحولت إلى مستنقعات </a:t>
            </a:r>
            <a:endParaRPr lang="en-US" dirty="0">
              <a:solidFill>
                <a:schemeClr val="tx1"/>
              </a:solidFill>
            </a:endParaRPr>
          </a:p>
          <a:p>
            <a:pPr marL="45720" indent="0">
              <a:buNone/>
            </a:pPr>
            <a:endParaRPr lang="en-US" dirty="0"/>
          </a:p>
        </p:txBody>
      </p:sp>
    </p:spTree>
    <p:extLst>
      <p:ext uri="{BB962C8B-B14F-4D97-AF65-F5344CB8AC3E}">
        <p14:creationId xmlns:p14="http://schemas.microsoft.com/office/powerpoint/2010/main" val="3373616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62000" y="731520"/>
            <a:ext cx="7543800" cy="5288280"/>
          </a:xfrm>
        </p:spPr>
        <p:txBody>
          <a:bodyPr>
            <a:normAutofit/>
          </a:bodyPr>
          <a:lstStyle/>
          <a:p>
            <a:pPr marL="45720" indent="0" algn="just" rtl="1">
              <a:buNone/>
            </a:pPr>
            <a:r>
              <a:rPr lang="ar-SA" sz="2000" u="sng" dirty="0">
                <a:solidFill>
                  <a:schemeClr val="tx1"/>
                </a:solidFill>
              </a:rPr>
              <a:t>2- 1</a:t>
            </a:r>
            <a:r>
              <a:rPr lang="ar-IQ" sz="2000" u="sng" dirty="0">
                <a:solidFill>
                  <a:schemeClr val="tx1"/>
                </a:solidFill>
              </a:rPr>
              <a:t>0</a:t>
            </a:r>
            <a:r>
              <a:rPr lang="ar-SA" sz="2000" u="sng" dirty="0">
                <a:solidFill>
                  <a:schemeClr val="tx1"/>
                </a:solidFill>
              </a:rPr>
              <a:t> تأثير تلوث البيئة على الكائنات الحية:</a:t>
            </a:r>
            <a:endParaRPr lang="en-US" sz="2000" dirty="0">
              <a:solidFill>
                <a:schemeClr val="tx1"/>
              </a:solidFill>
            </a:endParaRPr>
          </a:p>
          <a:p>
            <a:pPr marL="45720" indent="0" algn="just" rtl="1">
              <a:buNone/>
            </a:pPr>
            <a:r>
              <a:rPr lang="ar-SA" sz="2000" dirty="0">
                <a:solidFill>
                  <a:schemeClr val="tx1"/>
                </a:solidFill>
              </a:rPr>
              <a:t>يؤدي تلوث البيئة (بأنواعه المختلفة) و الناشئ عن آثار التقدم التكنولوجي  إلي أمراض تصيب الحيوان والنبات والإنسان مثل التطور في استخدام المواد المشعة في المجالات الصناعية المختلفة وماله من اثر على البيئة وما حدث من استخدام للأسلحة البيولوجية على صعيد الحروب وما يخلفه من دمار وتلوث </a:t>
            </a:r>
            <a:r>
              <a:rPr lang="ar-IQ" sz="2000" dirty="0">
                <a:solidFill>
                  <a:schemeClr val="tx1"/>
                </a:solidFill>
              </a:rPr>
              <a:t>و</a:t>
            </a:r>
            <a:r>
              <a:rPr lang="ar-SA" sz="2000" dirty="0" smtClean="0">
                <a:solidFill>
                  <a:schemeClr val="tx1"/>
                </a:solidFill>
              </a:rPr>
              <a:t>كل </a:t>
            </a:r>
            <a:r>
              <a:rPr lang="ar-SA" sz="2000" dirty="0">
                <a:solidFill>
                  <a:schemeClr val="tx1"/>
                </a:solidFill>
              </a:rPr>
              <a:t>هذا يسبب تكلفة اقتصادية غير مباشرة فالأمراض التي يسببها التلوث  للإنسان غالبًا تكون أمراض مستعصية مثل أنواع السرطان المختلفة والأمراض الصدرية و أمراض القلب،وهذا يؤدي إلى تدمير في البيئة البشرية.</a:t>
            </a:r>
            <a:endParaRPr lang="en-US" sz="2000" dirty="0">
              <a:solidFill>
                <a:schemeClr val="tx1"/>
              </a:solidFill>
            </a:endParaRPr>
          </a:p>
          <a:p>
            <a:pPr marL="45720" indent="0" algn="just" rtl="1">
              <a:buNone/>
            </a:pPr>
            <a:r>
              <a:rPr lang="ar-SA" sz="2000" u="sng" dirty="0">
                <a:solidFill>
                  <a:schemeClr val="tx1"/>
                </a:solidFill>
              </a:rPr>
              <a:t>3-</a:t>
            </a:r>
            <a:r>
              <a:rPr lang="ar-IQ" sz="2000" u="sng" dirty="0">
                <a:solidFill>
                  <a:schemeClr val="tx1"/>
                </a:solidFill>
              </a:rPr>
              <a:t>10</a:t>
            </a:r>
            <a:r>
              <a:rPr lang="ar-SA" sz="2000" u="sng" dirty="0">
                <a:solidFill>
                  <a:schemeClr val="tx1"/>
                </a:solidFill>
              </a:rPr>
              <a:t> البطالة الناتجة عن التكنولوجيا:</a:t>
            </a:r>
            <a:endParaRPr lang="en-US" sz="2000" dirty="0">
              <a:solidFill>
                <a:schemeClr val="tx1"/>
              </a:solidFill>
            </a:endParaRPr>
          </a:p>
          <a:p>
            <a:pPr marL="45720" indent="0" algn="just" rtl="1">
              <a:buNone/>
            </a:pPr>
            <a:r>
              <a:rPr lang="ar-SA" sz="2000" dirty="0">
                <a:solidFill>
                  <a:schemeClr val="tx1"/>
                </a:solidFill>
              </a:rPr>
              <a:t>نتيجة التطور الهائل في المعدات وآلات التصنيع وطرق التصنيع واستخدام تكنولوجيا التحكم الرقمي وماكينات التحكم الرقمي في الصناعة برغم ما أحدثته من طفرة عالية في دقة الإنتاج إلا أنها أدت إلى تقليل العمالة  بنسبة كبيرة مما أدى لإحداث بطالة وكان لذلك تأثيره على البيئة البشرية. </a:t>
            </a:r>
            <a:endParaRPr lang="en-US" sz="2000" dirty="0">
              <a:solidFill>
                <a:schemeClr val="tx1"/>
              </a:solidFill>
            </a:endParaRPr>
          </a:p>
          <a:p>
            <a:pPr marL="45720" indent="0">
              <a:buNone/>
            </a:pPr>
            <a:endParaRPr lang="en-US" dirty="0"/>
          </a:p>
        </p:txBody>
      </p:sp>
    </p:spTree>
    <p:extLst>
      <p:ext uri="{BB962C8B-B14F-4D97-AF65-F5344CB8AC3E}">
        <p14:creationId xmlns:p14="http://schemas.microsoft.com/office/powerpoint/2010/main" val="1143378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4400" y="731520"/>
            <a:ext cx="7315200" cy="5212080"/>
          </a:xfrm>
        </p:spPr>
        <p:txBody>
          <a:bodyPr>
            <a:normAutofit/>
          </a:bodyPr>
          <a:lstStyle/>
          <a:p>
            <a:pPr marL="45720" indent="0" algn="ctr">
              <a:buNone/>
            </a:pPr>
            <a:endParaRPr lang="ar-IQ" sz="4000" b="1" dirty="0" smtClean="0">
              <a:solidFill>
                <a:schemeClr val="accent1">
                  <a:lumMod val="50000"/>
                </a:schemeClr>
              </a:solidFill>
              <a:latin typeface="Andalus" pitchFamily="18" charset="-78"/>
              <a:cs typeface="Andalus" pitchFamily="18" charset="-78"/>
            </a:endParaRPr>
          </a:p>
          <a:p>
            <a:pPr marL="45720" indent="0" algn="ctr">
              <a:buNone/>
            </a:pPr>
            <a:endParaRPr lang="ar-IQ" sz="4000" b="1">
              <a:solidFill>
                <a:schemeClr val="accent1">
                  <a:lumMod val="50000"/>
                </a:schemeClr>
              </a:solidFill>
              <a:latin typeface="Andalus" pitchFamily="18" charset="-78"/>
              <a:cs typeface="Andalus" pitchFamily="18" charset="-78"/>
            </a:endParaRPr>
          </a:p>
          <a:p>
            <a:pPr marL="45720" indent="0" algn="ctr">
              <a:buNone/>
            </a:pPr>
            <a:r>
              <a:rPr lang="en-GB" sz="4000" b="1" smtClean="0">
                <a:solidFill>
                  <a:schemeClr val="accent1">
                    <a:lumMod val="50000"/>
                  </a:schemeClr>
                </a:solidFill>
                <a:latin typeface="Andalus" pitchFamily="18" charset="-78"/>
                <a:cs typeface="Andalus" pitchFamily="18" charset="-78"/>
              </a:rPr>
              <a:t>Thank </a:t>
            </a:r>
            <a:r>
              <a:rPr lang="en-GB" sz="4000" b="1" dirty="0">
                <a:solidFill>
                  <a:schemeClr val="accent1">
                    <a:lumMod val="50000"/>
                  </a:schemeClr>
                </a:solidFill>
                <a:latin typeface="Andalus" pitchFamily="18" charset="-78"/>
                <a:cs typeface="Andalus" pitchFamily="18" charset="-78"/>
              </a:rPr>
              <a:t>you for your </a:t>
            </a:r>
            <a:r>
              <a:rPr lang="en-GB" sz="4000" b="1" dirty="0" smtClean="0">
                <a:solidFill>
                  <a:schemeClr val="accent1">
                    <a:lumMod val="50000"/>
                  </a:schemeClr>
                </a:solidFill>
                <a:latin typeface="Andalus" pitchFamily="18" charset="-78"/>
                <a:cs typeface="Andalus" pitchFamily="18" charset="-78"/>
              </a:rPr>
              <a:t>Attention</a:t>
            </a:r>
            <a:endParaRPr lang="en-US" sz="4000" dirty="0">
              <a:solidFill>
                <a:schemeClr val="accent1">
                  <a:lumMod val="50000"/>
                </a:schemeClr>
              </a:solidFill>
              <a:latin typeface="Andalus" pitchFamily="18" charset="-78"/>
              <a:cs typeface="Andalus" pitchFamily="18" charset="-78"/>
            </a:endParaRPr>
          </a:p>
        </p:txBody>
      </p:sp>
    </p:spTree>
    <p:extLst>
      <p:ext uri="{BB962C8B-B14F-4D97-AF65-F5344CB8AC3E}">
        <p14:creationId xmlns:p14="http://schemas.microsoft.com/office/powerpoint/2010/main" val="3754885338"/>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13</TotalTime>
  <Words>1214</Words>
  <Application>Microsoft Office PowerPoint</Application>
  <PresentationFormat>On-screen Show (4:3)</PresentationFormat>
  <Paragraphs>33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2O11</dc:creator>
  <cp:lastModifiedBy>DR.Ahmed Saker 2O11</cp:lastModifiedBy>
  <cp:revision>3</cp:revision>
  <dcterms:created xsi:type="dcterms:W3CDTF">2020-03-10T11:48:42Z</dcterms:created>
  <dcterms:modified xsi:type="dcterms:W3CDTF">2020-03-10T12:27:41Z</dcterms:modified>
</cp:coreProperties>
</file>