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1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E087F89-B4B0-4BBE-B094-6D14395D76BC}"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B3F1C-0423-43C7-9CBF-EC9F6F644E00}"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087F89-B4B0-4BBE-B094-6D14395D76BC}"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B3F1C-0423-43C7-9CBF-EC9F6F644E0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087F89-B4B0-4BBE-B094-6D14395D76BC}"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B3F1C-0423-43C7-9CBF-EC9F6F644E0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E087F89-B4B0-4BBE-B094-6D14395D76BC}"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B3F1C-0423-43C7-9CBF-EC9F6F644E00}"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087F89-B4B0-4BBE-B094-6D14395D76BC}"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B3F1C-0423-43C7-9CBF-EC9F6F644E0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E087F89-B4B0-4BBE-B094-6D14395D76BC}"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8B3F1C-0423-43C7-9CBF-EC9F6F644E00}"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E087F89-B4B0-4BBE-B094-6D14395D76BC}" type="datetimeFigureOut">
              <a:rPr lang="en-US" smtClean="0"/>
              <a:t>3/10/2020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8B3F1C-0423-43C7-9CBF-EC9F6F644E00}"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E087F89-B4B0-4BBE-B094-6D14395D76BC}" type="datetimeFigureOut">
              <a:rPr lang="en-US" smtClean="0"/>
              <a:t>3/10/2020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8B3F1C-0423-43C7-9CBF-EC9F6F644E0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087F89-B4B0-4BBE-B094-6D14395D76BC}" type="datetimeFigureOut">
              <a:rPr lang="en-US" smtClean="0"/>
              <a:t>3/10/2020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8B3F1C-0423-43C7-9CBF-EC9F6F644E0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087F89-B4B0-4BBE-B094-6D14395D76BC}"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8B3F1C-0423-43C7-9CBF-EC9F6F644E0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087F89-B4B0-4BBE-B094-6D14395D76BC}"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8B3F1C-0423-43C7-9CBF-EC9F6F644E00}"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E087F89-B4B0-4BBE-B094-6D14395D76BC}" type="datetimeFigureOut">
              <a:rPr lang="en-US" smtClean="0"/>
              <a:t>3/10/2020</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F88B3F1C-0423-43C7-9CBF-EC9F6F644E0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914401"/>
            <a:ext cx="7696199" cy="5020264"/>
          </a:xfrm>
        </p:spPr>
        <p:txBody>
          <a:bodyPr>
            <a:normAutofit fontScale="62500" lnSpcReduction="20000"/>
          </a:bodyPr>
          <a:lstStyle/>
          <a:p>
            <a:pPr lvl="0" algn="just" rtl="1"/>
            <a:r>
              <a:rPr lang="ar-IQ" b="1" dirty="0" smtClean="0">
                <a:solidFill>
                  <a:schemeClr val="tx1"/>
                </a:solidFill>
              </a:rPr>
              <a:t>11</a:t>
            </a:r>
            <a:r>
              <a:rPr lang="ar-IQ" sz="2900" b="1" dirty="0" smtClean="0">
                <a:solidFill>
                  <a:schemeClr val="tx1"/>
                </a:solidFill>
              </a:rPr>
              <a:t>-</a:t>
            </a:r>
            <a:r>
              <a:rPr lang="ar-SA" sz="2900" b="1" dirty="0" smtClean="0">
                <a:solidFill>
                  <a:schemeClr val="tx1"/>
                </a:solidFill>
              </a:rPr>
              <a:t>لجهود </a:t>
            </a:r>
            <a:r>
              <a:rPr lang="ar-SA" sz="2900" b="1" dirty="0">
                <a:solidFill>
                  <a:schemeClr val="tx1"/>
                </a:solidFill>
              </a:rPr>
              <a:t>التكنولوجية في مسيرة حماية البيئة: </a:t>
            </a:r>
            <a:endParaRPr lang="en-US" sz="2900" dirty="0">
              <a:solidFill>
                <a:schemeClr val="tx1"/>
              </a:solidFill>
            </a:endParaRPr>
          </a:p>
          <a:p>
            <a:pPr algn="just" rtl="1"/>
            <a:r>
              <a:rPr lang="ar-SA" sz="2900" dirty="0">
                <a:solidFill>
                  <a:schemeClr val="tx1"/>
                </a:solidFill>
              </a:rPr>
              <a:t>دفع الاهتمام الواسع بالبيئة العلماء والمهندسين إلى البحث عن الحلول التقنية لهذه المسألة. فبعض الأبحاث تحاول إيجاد طرق للتخلص من التلوث أو تدبيره، وبعضها الآخر يهدف إلى منعه. ويعمل العديد من الباحثين الصناعيين على إيجاد المزيد من الطرق الاقتصادية لاستخدام الوقود والمواد الخام الأخرى. ونتيجة لهذه الأبحاث تستخدم بعض المدن الأوروبية حاليًا حرارة المخلفات الناتجة عن محطات القدرة ومحارق النفايات، في تدفئة البيوت. وتحرق المحركات الحديثة الوقود بطريقة أنظف وأكثر فعالية من المركبات القديمة.</a:t>
            </a:r>
            <a:endParaRPr lang="en-US" sz="2900" dirty="0">
              <a:solidFill>
                <a:schemeClr val="tx1"/>
              </a:solidFill>
            </a:endParaRPr>
          </a:p>
          <a:p>
            <a:pPr algn="just" rtl="1"/>
            <a:r>
              <a:rPr lang="ar-SA" sz="2900" dirty="0">
                <a:solidFill>
                  <a:schemeClr val="tx1"/>
                </a:solidFill>
              </a:rPr>
              <a:t>ويبحث العلماء والمهندسون في طرق لتوليد الطاقة الكهربائية بتكلفة أقل من الموارد المتجددة مثل الرياح والشمس، والتي قلما نتج عنها أي تلوث. وتزود حقول واسعة من طواحين الهواء، تسمى مزارع الريح العديد من الأقطار بالكهرباء، حيث تُحوِّل الخلايا الفولتية الضوئية أشعة الشمس مباشرة إلى الكهرباء.</a:t>
            </a:r>
            <a:endParaRPr lang="en-US" sz="2900" dirty="0">
              <a:solidFill>
                <a:schemeClr val="tx1"/>
              </a:solidFill>
            </a:endParaRPr>
          </a:p>
          <a:p>
            <a:pPr algn="just" rtl="1"/>
            <a:r>
              <a:rPr lang="ar-SA" sz="2900" dirty="0">
                <a:solidFill>
                  <a:schemeClr val="tx1"/>
                </a:solidFill>
              </a:rPr>
              <a:t> اكتشفت العديد من الشركات أن الحد من التلوث أمر مطلوب من المنظور التجاري. فقد وجد بعضها أن الحد من التلوث يحسِّن صورتها لدى الجماهير كما أنه يوفر المال. وطور آخرون منتجات أو وسائل لا تشكل خطورة على البيئة، وذلك سعيًا لكسب رضي المستهلكين، كما طور البعض الآخر أنظمة لمكافحة التلوث لاعتقادها بأن القوانين سترغمهم على فعل ذلك، آجلاً أو عاجلاً. وتحد بعض الشركات من التلوث لأن القائمين على هذه الشركات آثروا أن يفعلوا ذلك</a:t>
            </a:r>
            <a:r>
              <a:rPr lang="en-US" dirty="0">
                <a:solidFill>
                  <a:schemeClr val="tx1"/>
                </a:solidFill>
              </a:rPr>
              <a:t>.</a:t>
            </a:r>
            <a:br>
              <a:rPr lang="en-US" dirty="0">
                <a:solidFill>
                  <a:schemeClr val="tx1"/>
                </a:solidFill>
              </a:rPr>
            </a:br>
            <a:endParaRPr lang="en-US" dirty="0"/>
          </a:p>
        </p:txBody>
      </p:sp>
    </p:spTree>
    <p:extLst>
      <p:ext uri="{BB962C8B-B14F-4D97-AF65-F5344CB8AC3E}">
        <p14:creationId xmlns:p14="http://schemas.microsoft.com/office/powerpoint/2010/main" val="1381657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4400" y="731520"/>
            <a:ext cx="7315200" cy="5212080"/>
          </a:xfrm>
        </p:spPr>
        <p:txBody>
          <a:bodyPr>
            <a:normAutofit fontScale="92500" lnSpcReduction="10000"/>
          </a:bodyPr>
          <a:lstStyle/>
          <a:p>
            <a:pPr marL="45720" indent="0" algn="just" rtl="1">
              <a:buNone/>
            </a:pPr>
            <a:r>
              <a:rPr lang="ar-SA" sz="2000" dirty="0">
                <a:solidFill>
                  <a:schemeClr val="tx1"/>
                </a:solidFill>
              </a:rPr>
              <a:t>لقد كان التخلص من المخلفات في الماضي رخيصًا نسبيًا لمعظم المؤسسات. أما اليوم فإن المواقع المصرح بها للتخلص من النفايات أضحت نادرة، وزادت تكاليف استخدامها. ونتيجة لذلك ابتدعت العديد من المؤسسات طرقًا لإنتاج أقل قدر ممكن من المخلفات. فمثلاً قد يستخدم المصنعون حدًا أدنى من التغليف، ومواد تغليفية يمكن إعادة تدويرها، إذ كلما خفّ التغليف قلّ استهلاك موزعي المنتجات للوقود، وقلّ ما يلقي به المستهلكون من التغليف في النفايات</a:t>
            </a:r>
            <a:r>
              <a:rPr lang="en-US" dirty="0" smtClean="0">
                <a:solidFill>
                  <a:schemeClr val="tx1"/>
                </a:solidFill>
              </a:rPr>
              <a:t>.</a:t>
            </a:r>
            <a:endParaRPr lang="ar-IQ" dirty="0" smtClean="0">
              <a:solidFill>
                <a:schemeClr val="tx1"/>
              </a:solidFill>
            </a:endParaRPr>
          </a:p>
          <a:p>
            <a:pPr marL="45720" indent="0" algn="just" rtl="1">
              <a:buNone/>
            </a:pPr>
            <a:r>
              <a:rPr lang="ar-SA" dirty="0">
                <a:solidFill>
                  <a:schemeClr val="tx1"/>
                </a:solidFill>
              </a:rPr>
              <a:t>وتتخصص العديد من المؤسسات في أنواع مختلفة من وسائل إدارة التلوث</a:t>
            </a:r>
            <a:r>
              <a:rPr lang="en-US" dirty="0">
                <a:solidFill>
                  <a:schemeClr val="tx1"/>
                </a:solidFill>
              </a:rPr>
              <a:t>. </a:t>
            </a:r>
            <a:r>
              <a:rPr lang="ar-SA" dirty="0">
                <a:solidFill>
                  <a:schemeClr val="tx1"/>
                </a:solidFill>
              </a:rPr>
              <a:t>ويتوقع لأعمال الحد من التلوث، أو القضاء عليه، أن تكون واحدة من أسرع الصناعات المستقبلية نموًا. فمثلاً، طورت بعض مؤسسات إدارة التلوث أجهزة للتخلص من الأبخرة الضارة المنطلقة من المداخن. فالأبخرة يمكن احتجازها باستخدام المرشحات، أو المصائد التي تستخدم الكهرباء الساكنة. وتدير بعض المؤسسات برامج إعادة التدوير وحفظ الطاقة. كما تساعد بعض المؤسسات الأخرى في تطوير عمليات تقلل من الملوثات</a:t>
            </a:r>
            <a:r>
              <a:rPr lang="en-US" dirty="0">
                <a:solidFill>
                  <a:schemeClr val="tx1"/>
                </a:solidFill>
              </a:rPr>
              <a:t>.</a:t>
            </a:r>
          </a:p>
          <a:p>
            <a:pPr marL="45720" indent="0" algn="just" rtl="1">
              <a:buNone/>
            </a:pPr>
            <a:r>
              <a:rPr lang="ar-SA" dirty="0">
                <a:solidFill>
                  <a:schemeClr val="tx1"/>
                </a:solidFill>
              </a:rPr>
              <a:t>وعندما تضاف تكلفة التخلص من التلوث الناتج عن طرق الإنتاج الحالية إلى تكاليف التصنيع، يتضح أن الطرق قليلة التلوث هي الأفضل من الناحية الاقتصادية</a:t>
            </a:r>
            <a:r>
              <a:rPr lang="en-US" dirty="0">
                <a:solidFill>
                  <a:schemeClr val="tx1"/>
                </a:solidFill>
              </a:rPr>
              <a:t>.</a:t>
            </a:r>
          </a:p>
          <a:p>
            <a:pPr marL="45720" indent="0" algn="just" rtl="1">
              <a:buNone/>
            </a:pPr>
            <a:endParaRPr lang="en-US" dirty="0">
              <a:solidFill>
                <a:schemeClr val="tx1"/>
              </a:solidFill>
            </a:endParaRPr>
          </a:p>
          <a:p>
            <a:pPr marL="45720" indent="0">
              <a:buNone/>
            </a:pPr>
            <a:endParaRPr lang="en-US" dirty="0"/>
          </a:p>
        </p:txBody>
      </p:sp>
    </p:spTree>
    <p:extLst>
      <p:ext uri="{BB962C8B-B14F-4D97-AF65-F5344CB8AC3E}">
        <p14:creationId xmlns:p14="http://schemas.microsoft.com/office/powerpoint/2010/main" val="182628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4400" y="731520"/>
            <a:ext cx="7315200" cy="5135880"/>
          </a:xfrm>
        </p:spPr>
        <p:txBody>
          <a:bodyPr>
            <a:normAutofit fontScale="77500" lnSpcReduction="20000"/>
          </a:bodyPr>
          <a:lstStyle/>
          <a:p>
            <a:pPr marL="45720" lvl="0" indent="0" algn="just" rtl="1">
              <a:buNone/>
            </a:pPr>
            <a:r>
              <a:rPr lang="ar-SA" sz="2300" b="1" u="sng" dirty="0" smtClean="0">
                <a:solidFill>
                  <a:schemeClr val="tx1"/>
                </a:solidFill>
              </a:rPr>
              <a:t>ففي </a:t>
            </a:r>
            <a:r>
              <a:rPr lang="ar-SA" sz="2300" b="1" u="sng" dirty="0">
                <a:solidFill>
                  <a:schemeClr val="tx1"/>
                </a:solidFill>
              </a:rPr>
              <a:t>مجال الزراعة</a:t>
            </a:r>
            <a:r>
              <a:rPr lang="ar-SA" sz="2300" b="1" dirty="0">
                <a:solidFill>
                  <a:schemeClr val="tx1"/>
                </a:solidFill>
              </a:rPr>
              <a:t>:</a:t>
            </a:r>
            <a:r>
              <a:rPr lang="ar-SA" sz="2300" dirty="0">
                <a:solidFill>
                  <a:schemeClr val="tx1"/>
                </a:solidFill>
              </a:rPr>
              <a:t> يطور العلماء والمزارعون طرقًا لتنمية الغذاء تتطلب القليل من الأسمدة والمبيدات. ويستخدم الكثير من المزارعين الدورات الزراعية، أي المناوبة بين المحاصيل من سنة لأخرى، لتقليل الحاجة إلى الأسمدة الكيميائية. فالمناوبة بين الذرة والقمح والمحاصيل الأخرى والبقول، تساعد في تعويض النيتروجين المفقود من التربة</a:t>
            </a:r>
            <a:r>
              <a:rPr lang="en-US" sz="2300" dirty="0">
                <a:solidFill>
                  <a:schemeClr val="tx1"/>
                </a:solidFill>
              </a:rPr>
              <a:t>. </a:t>
            </a:r>
            <a:r>
              <a:rPr lang="ar-SA" sz="2300" dirty="0">
                <a:solidFill>
                  <a:schemeClr val="tx1"/>
                </a:solidFill>
              </a:rPr>
              <a:t>وتساعد الدورات الزراعية أيضًا في مكافحة الآفات والأمراض الزراعية. ويستخدم بعض المزارعين خليط التسميد والأسمدة الأخرى التي لا تضر التربة. وبدلاً من رش المحاصيل بالمبيدات الضارة يكافح بعض المزارعين الحشرات بإطلاق أنواع من البكتيريا أو الحشرات الأخرى التي تفترس هذه الآفات. ويعكف العلماء على تطوير نباتات مهندسة وراثيًا، تقاوم الآفات الزراعية</a:t>
            </a:r>
            <a:r>
              <a:rPr lang="en-US" sz="2300" dirty="0">
                <a:solidFill>
                  <a:schemeClr val="tx1"/>
                </a:solidFill>
              </a:rPr>
              <a:t>.</a:t>
            </a:r>
            <a:br>
              <a:rPr lang="en-US" sz="2300" dirty="0">
                <a:solidFill>
                  <a:schemeClr val="tx1"/>
                </a:solidFill>
              </a:rPr>
            </a:br>
            <a:r>
              <a:rPr lang="ar-SA" sz="2300" dirty="0">
                <a:solidFill>
                  <a:schemeClr val="tx1"/>
                </a:solidFill>
              </a:rPr>
              <a:t>ويسمى استخدام الدورات الزراعية واستخدام الأعداء الطبيعيين للآفات معًا المكافحة الطبيعية للآفات. ويطلق على التجميع بين الاستخدام المحدود للمبيدات الحشرية الكيميائية والمكافحة الطبيعية الإدارة المتكاملة لمكافحة التلوث للآفات. ويستخدم الذين يلجأون إلى هذا النوع من المكافحة كميات قليلة من المبيدات الكيميائية.</a:t>
            </a:r>
            <a:endParaRPr lang="en-US" sz="2300" dirty="0">
              <a:solidFill>
                <a:schemeClr val="tx1"/>
              </a:solidFill>
            </a:endParaRPr>
          </a:p>
          <a:p>
            <a:pPr marL="45720" lvl="0" indent="0" algn="just" rtl="1">
              <a:buNone/>
            </a:pPr>
            <a:r>
              <a:rPr lang="ar-SA" sz="2300" b="1" u="sng" dirty="0">
                <a:solidFill>
                  <a:schemeClr val="tx1"/>
                </a:solidFill>
              </a:rPr>
              <a:t>وفي المنظمات البيئية</a:t>
            </a:r>
            <a:r>
              <a:rPr lang="ar-SA" sz="2300" b="1" dirty="0">
                <a:solidFill>
                  <a:schemeClr val="tx1"/>
                </a:solidFill>
              </a:rPr>
              <a:t>:</a:t>
            </a:r>
            <a:r>
              <a:rPr lang="ar-SA" sz="2300" dirty="0">
                <a:solidFill>
                  <a:schemeClr val="tx1"/>
                </a:solidFill>
              </a:rPr>
              <a:t> تساعد في مكافحة التلوث عن طريق محاولة التأثير على المشرِّعين وانتخاب القادة السياسيين الذين يولون اهتمامًا بالبيئة. وتقوم بعض الجماعات بجمع الأموال لشراء الأراضي وحمايتها من الاستغلال. وتدرس جماعات أخرى تأثيرات التلوث على البيئة، وتطور نظمًا لإدارة ومنع التلوث، وتستخدم ما توصلت إليه من نتائج لإقناع الحكومات والصناعات بالعمل على منع التلوث أو الحد منه. وتقوم المنظمات البيئية أيضًا بنشر المجلات والمواد الأخرى لإقناع الناس بضرورة منع التلوث.</a:t>
            </a:r>
            <a:endParaRPr lang="en-US" sz="2300" dirty="0">
              <a:solidFill>
                <a:schemeClr val="tx1"/>
              </a:solidFill>
            </a:endParaRPr>
          </a:p>
          <a:p>
            <a:pPr marL="45720" indent="0">
              <a:buNone/>
            </a:pPr>
            <a:endParaRPr lang="en-US" dirty="0"/>
          </a:p>
        </p:txBody>
      </p:sp>
    </p:spTree>
    <p:extLst>
      <p:ext uri="{BB962C8B-B14F-4D97-AF65-F5344CB8AC3E}">
        <p14:creationId xmlns:p14="http://schemas.microsoft.com/office/powerpoint/2010/main" val="2511597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4400" y="731520"/>
            <a:ext cx="7315200" cy="5212080"/>
          </a:xfrm>
        </p:spPr>
        <p:txBody>
          <a:bodyPr>
            <a:normAutofit fontScale="85000" lnSpcReduction="20000"/>
          </a:bodyPr>
          <a:lstStyle/>
          <a:p>
            <a:pPr marL="45720" lvl="0" indent="0" algn="just" rtl="1">
              <a:buNone/>
            </a:pPr>
            <a:r>
              <a:rPr lang="en-US" dirty="0">
                <a:solidFill>
                  <a:schemeClr val="tx1"/>
                </a:solidFill>
              </a:rPr>
              <a:t> </a:t>
            </a:r>
            <a:r>
              <a:rPr lang="ar-SA" b="1" u="sng" dirty="0">
                <a:solidFill>
                  <a:schemeClr val="tx1"/>
                </a:solidFill>
              </a:rPr>
              <a:t>جهود الأفراد</a:t>
            </a:r>
            <a:r>
              <a:rPr lang="ar-SA" b="1" dirty="0">
                <a:solidFill>
                  <a:schemeClr val="tx1"/>
                </a:solidFill>
              </a:rPr>
              <a:t>:</a:t>
            </a:r>
            <a:r>
              <a:rPr lang="ar-SA" dirty="0">
                <a:solidFill>
                  <a:schemeClr val="tx1"/>
                </a:solidFill>
              </a:rPr>
              <a:t> يعد الحفاظ على البيئة من المهام الصعبة ولكنه ليس بالمستحيل وعلى الإنسان دور كبير في الحفاظ على البيئة وذلك عن طريق عدم إلقاء المخلفات والنفايات بكل صورها . وعدم الإفراط في استخدام المبيدات الحشرية الضارة المؤثرة على البيئة سلبيا ،والعناية بالتربة والمياه مما يشكل مصدر الحياة لكل الكائنات الحية. يعد حفظ الطاقة من أهم الطرق التي يمكن للفرد أن يتبعها للحد من التلوث. فحفظ الطاقة يحدّ من التلوث الهوائي الناجم عن محطات القدرة. وقد تؤدي قلة الطلب على الزيت والفحم الحجري إلى التقليل من انسكاب الزيت، ومن التلف الحاصل للمناطق المشتملة على الفحم الحجري. والتقليل من قيادة السيارات يعد أيضًا أحد أفضل طرق توفير الطاقة وتجنب التلوث الحاصل للهواء</a:t>
            </a:r>
            <a:r>
              <a:rPr lang="en-US" dirty="0">
                <a:solidFill>
                  <a:schemeClr val="tx1"/>
                </a:solidFill>
              </a:rPr>
              <a:t>.</a:t>
            </a:r>
          </a:p>
          <a:p>
            <a:pPr marL="45720" indent="0" algn="just" rtl="1">
              <a:buNone/>
            </a:pPr>
            <a:r>
              <a:rPr lang="ar-SA" dirty="0">
                <a:solidFill>
                  <a:schemeClr val="tx1"/>
                </a:solidFill>
              </a:rPr>
              <a:t>وفي مقدور الناس توفير الطاقة الكهربائية عن طريق شراء مصابيح الإنارة والأجهزة المنزلية ذات الكفاءة العالية</a:t>
            </a:r>
            <a:r>
              <a:rPr lang="en-US" dirty="0">
                <a:solidFill>
                  <a:schemeClr val="tx1"/>
                </a:solidFill>
              </a:rPr>
              <a:t>. </a:t>
            </a:r>
            <a:r>
              <a:rPr lang="ar-SA" dirty="0">
                <a:solidFill>
                  <a:schemeClr val="tx1"/>
                </a:solidFill>
              </a:rPr>
              <a:t>فمصابيح الفلوريسنت، على سبيل المثال، تستهلك 25% فقط من الطاقة التي تستهلكها المصابيح المتوهجة. ويمكن أيضًا توفير الطاقة بالتقليل من استخدام الأجهزة، وبإطفاء الأجهزة والمصابيح في حالة عدم وجود حاجة إليها، وبتوقيت ضابط الحرارة المنزلي على</a:t>
            </a:r>
            <a:r>
              <a:rPr lang="en-US" dirty="0">
                <a:solidFill>
                  <a:schemeClr val="tx1"/>
                </a:solidFill>
              </a:rPr>
              <a:t> 20°</a:t>
            </a:r>
            <a:r>
              <a:rPr lang="ar-SA" dirty="0">
                <a:solidFill>
                  <a:schemeClr val="tx1"/>
                </a:solidFill>
              </a:rPr>
              <a:t>م أو أقل في الشتاء، وعلى 26°م أو أكثر في الصيف. وبالإضافة إلى ذلك، تحتاج المباني التي عولجت نوافذها بطريقة خاصة، وذات العزل الجيد، إلى قدر من الوقود والكهرباء ـ بغرض التدفئة أو التبريد ـ أقل بكثير من المباني التي تخلو من هذه الميزات</a:t>
            </a:r>
            <a:r>
              <a:rPr lang="en-US" dirty="0">
                <a:solidFill>
                  <a:schemeClr val="tx1"/>
                </a:solidFill>
              </a:rPr>
              <a:t>.</a:t>
            </a:r>
          </a:p>
          <a:p>
            <a:pPr marL="45720" indent="0">
              <a:buNone/>
            </a:pPr>
            <a:endParaRPr lang="en-US" dirty="0"/>
          </a:p>
        </p:txBody>
      </p:sp>
    </p:spTree>
    <p:extLst>
      <p:ext uri="{BB962C8B-B14F-4D97-AF65-F5344CB8AC3E}">
        <p14:creationId xmlns:p14="http://schemas.microsoft.com/office/powerpoint/2010/main" val="3818337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838200" y="731520"/>
            <a:ext cx="7391400" cy="5288280"/>
          </a:xfrm>
        </p:spPr>
        <p:txBody>
          <a:bodyPr>
            <a:normAutofit fontScale="92500" lnSpcReduction="20000"/>
          </a:bodyPr>
          <a:lstStyle/>
          <a:p>
            <a:pPr marL="45720" indent="0" algn="just" rtl="1">
              <a:buNone/>
            </a:pPr>
            <a:r>
              <a:rPr lang="ar-SA" dirty="0">
                <a:solidFill>
                  <a:schemeClr val="tx1"/>
                </a:solidFill>
              </a:rPr>
              <a:t>وفي مقدور الناس أيضًا شراء المنتجات التي لا تشكل خطرًا على البيئة</a:t>
            </a:r>
            <a:r>
              <a:rPr lang="en-US" dirty="0">
                <a:solidFill>
                  <a:schemeClr val="tx1"/>
                </a:solidFill>
              </a:rPr>
              <a:t>. </a:t>
            </a:r>
            <a:r>
              <a:rPr lang="ar-SA" dirty="0">
                <a:solidFill>
                  <a:schemeClr val="tx1"/>
                </a:solidFill>
              </a:rPr>
              <a:t>فبإمكان الأسر، على سبيل المثال، أن تحدّ من التلوث عن طريق تقليل استخدام المنظفات السامة، والتخلص الصحيح من هذه المنتجات. فإذا ما امتنع المستهلكون عن شراء المنتجات الضارة فلسوف يتوقف المصنعون عن إنتاجها</a:t>
            </a:r>
            <a:r>
              <a:rPr lang="en-US" dirty="0">
                <a:solidFill>
                  <a:schemeClr val="tx1"/>
                </a:solidFill>
              </a:rPr>
              <a:t>.</a:t>
            </a:r>
          </a:p>
          <a:p>
            <a:pPr marL="45720" indent="0" algn="just" rtl="1">
              <a:buNone/>
            </a:pPr>
            <a:r>
              <a:rPr lang="ar-SA" dirty="0">
                <a:solidFill>
                  <a:schemeClr val="tx1"/>
                </a:solidFill>
              </a:rPr>
              <a:t>والتدوير طريقة أخرى لإعادة استخدام المواد. فالعديد من المدن والبلدات تنظم عملية تجميع المخلفات من أجل إعادة معالجتها. ويوفر التدوير كلا من المادة والطاقة، ويمنع التلوث. وهناك الكثير من المخلفات المتنوعة التي يمكن تدويرها. ومن المخلفات الشائع تدويرها : العلب والزجاج والورق والأوعية البلاستيكية والإطارات القديمة. فالعلب يمكن صهرها واستخدامها في تصنيع علب جديدة. والزجاج يمكن سحقه وتصنيع أوعية جديدة منه، أو استخدامه في مواد البناء. والورق يمكن معالجته إلى منتجات ورقية مختلفة. ويمكن صهر البلاستيك وإعادة تشكيله إلى سياج أو ألواح أو مناضد أو سجاد. أما الإطارات القديمة فيمكن حرقها لإنتاج الطاقة، أو تقطيعها وإضافتها إلى الأسفلت، أو صهرها وقولبتها إلى منتجات مثل الحصائر الأرضية ومعدات الملاعب</a:t>
            </a:r>
            <a:r>
              <a:rPr lang="en-US" dirty="0">
                <a:solidFill>
                  <a:schemeClr val="tx1"/>
                </a:solidFill>
              </a:rPr>
              <a:t>.</a:t>
            </a:r>
          </a:p>
          <a:p>
            <a:pPr marL="45720" indent="0" algn="just" rtl="1">
              <a:buNone/>
            </a:pPr>
            <a:r>
              <a:rPr lang="ar-SA" dirty="0">
                <a:solidFill>
                  <a:schemeClr val="tx1"/>
                </a:solidFill>
              </a:rPr>
              <a:t>وأهم الطرق التي يمكن للناس أن يكافحوا بها التلوث، أن يتعلموا قدر استطاعتهم كيف يمكن لنشاطاتهم أن تؤثر على البيئة. وفي مقدورهم بعد ذلك، أن يلجأوا  إلى خيارات ذكية، للتقليل من التلوث.</a:t>
            </a:r>
            <a:endParaRPr lang="en-US" dirty="0">
              <a:solidFill>
                <a:schemeClr val="tx1"/>
              </a:solidFill>
            </a:endParaRPr>
          </a:p>
          <a:p>
            <a:pPr marL="45720" indent="0">
              <a:buNone/>
            </a:pPr>
            <a:endParaRPr lang="en-US" dirty="0"/>
          </a:p>
        </p:txBody>
      </p:sp>
    </p:spTree>
    <p:extLst>
      <p:ext uri="{BB962C8B-B14F-4D97-AF65-F5344CB8AC3E}">
        <p14:creationId xmlns:p14="http://schemas.microsoft.com/office/powerpoint/2010/main" val="1140711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838200" y="731520"/>
            <a:ext cx="7467600" cy="5288280"/>
          </a:xfrm>
        </p:spPr>
        <p:txBody>
          <a:bodyPr>
            <a:normAutofit/>
          </a:bodyPr>
          <a:lstStyle/>
          <a:p>
            <a:pPr marL="45720" indent="0" algn="ctr">
              <a:buNone/>
            </a:pPr>
            <a:endParaRPr lang="ar-IQ" sz="4000" b="1" dirty="0" smtClean="0">
              <a:solidFill>
                <a:schemeClr val="accent1">
                  <a:lumMod val="50000"/>
                </a:schemeClr>
              </a:solidFill>
              <a:latin typeface="Andalus" pitchFamily="18" charset="-78"/>
              <a:cs typeface="Andalus" pitchFamily="18" charset="-78"/>
            </a:endParaRPr>
          </a:p>
          <a:p>
            <a:pPr marL="45720" indent="0" algn="ctr">
              <a:buNone/>
            </a:pPr>
            <a:endParaRPr lang="ar-IQ" sz="4000" b="1">
              <a:solidFill>
                <a:schemeClr val="accent1">
                  <a:lumMod val="50000"/>
                </a:schemeClr>
              </a:solidFill>
              <a:latin typeface="Andalus" pitchFamily="18" charset="-78"/>
              <a:cs typeface="Andalus" pitchFamily="18" charset="-78"/>
            </a:endParaRPr>
          </a:p>
          <a:p>
            <a:pPr marL="45720" indent="0" algn="ctr">
              <a:buNone/>
            </a:pPr>
            <a:r>
              <a:rPr lang="en-GB" sz="4000" b="1" smtClean="0">
                <a:solidFill>
                  <a:schemeClr val="accent1">
                    <a:lumMod val="50000"/>
                  </a:schemeClr>
                </a:solidFill>
                <a:latin typeface="Andalus" pitchFamily="18" charset="-78"/>
                <a:cs typeface="Andalus" pitchFamily="18" charset="-78"/>
              </a:rPr>
              <a:t>Thank </a:t>
            </a:r>
            <a:r>
              <a:rPr lang="en-GB" sz="4000" b="1" dirty="0">
                <a:solidFill>
                  <a:schemeClr val="accent1">
                    <a:lumMod val="50000"/>
                  </a:schemeClr>
                </a:solidFill>
                <a:latin typeface="Andalus" pitchFamily="18" charset="-78"/>
                <a:cs typeface="Andalus" pitchFamily="18" charset="-78"/>
              </a:rPr>
              <a:t>you for your </a:t>
            </a:r>
            <a:r>
              <a:rPr lang="en-GB" sz="4000" b="1" dirty="0" smtClean="0">
                <a:solidFill>
                  <a:schemeClr val="accent1">
                    <a:lumMod val="50000"/>
                  </a:schemeClr>
                </a:solidFill>
                <a:latin typeface="Andalus" pitchFamily="18" charset="-78"/>
                <a:cs typeface="Andalus" pitchFamily="18" charset="-78"/>
              </a:rPr>
              <a:t>Attention</a:t>
            </a:r>
            <a:endParaRPr lang="en-US" sz="4000" dirty="0">
              <a:solidFill>
                <a:schemeClr val="accent1">
                  <a:lumMod val="50000"/>
                </a:schemeClr>
              </a:solidFill>
              <a:latin typeface="Andalus" pitchFamily="18" charset="-78"/>
              <a:cs typeface="Andalus" pitchFamily="18" charset="-78"/>
            </a:endParaRPr>
          </a:p>
        </p:txBody>
      </p:sp>
    </p:spTree>
    <p:extLst>
      <p:ext uri="{BB962C8B-B14F-4D97-AF65-F5344CB8AC3E}">
        <p14:creationId xmlns:p14="http://schemas.microsoft.com/office/powerpoint/2010/main" val="1491603378"/>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9</TotalTime>
  <Words>959</Words>
  <Application>Microsoft Office PowerPoint</Application>
  <PresentationFormat>On-screen Show (4:3)</PresentationFormat>
  <Paragraphs>17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Slipstream</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 2O11</dc:creator>
  <cp:lastModifiedBy>DR.Ahmed Saker 2O11</cp:lastModifiedBy>
  <cp:revision>2</cp:revision>
  <dcterms:created xsi:type="dcterms:W3CDTF">2020-03-10T12:03:37Z</dcterms:created>
  <dcterms:modified xsi:type="dcterms:W3CDTF">2020-03-10T12:28:11Z</dcterms:modified>
</cp:coreProperties>
</file>