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84" r:id="rId2"/>
    <p:sldMasterId id="2147483696" r:id="rId3"/>
    <p:sldMasterId id="2147483708" r:id="rId4"/>
    <p:sldMasterId id="2147483720" r:id="rId5"/>
  </p:sldMasterIdLst>
  <p:sldIdLst>
    <p:sldId id="256" r:id="rId6"/>
    <p:sldId id="261" r:id="rId7"/>
    <p:sldId id="263" r:id="rId8"/>
    <p:sldId id="265" r:id="rId9"/>
    <p:sldId id="267" r:id="rId1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E482B95D-D9E8-43FE-BEC1-71F43134BCEF}"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1F6B496-0415-4168-B650-AF5306F2D69D}" type="slidenum">
              <a:rPr lang="ar-IQ" smtClean="0"/>
              <a:t>‹#›</a:t>
            </a:fld>
            <a:endParaRPr lang="ar-IQ"/>
          </a:p>
        </p:txBody>
      </p:sp>
    </p:spTree>
    <p:extLst>
      <p:ext uri="{BB962C8B-B14F-4D97-AF65-F5344CB8AC3E}">
        <p14:creationId xmlns:p14="http://schemas.microsoft.com/office/powerpoint/2010/main" val="74908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482B95D-D9E8-43FE-BEC1-71F43134BCEF}"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1F6B496-0415-4168-B650-AF5306F2D69D}" type="slidenum">
              <a:rPr lang="ar-IQ" smtClean="0"/>
              <a:t>‹#›</a:t>
            </a:fld>
            <a:endParaRPr lang="ar-IQ"/>
          </a:p>
        </p:txBody>
      </p:sp>
    </p:spTree>
    <p:extLst>
      <p:ext uri="{BB962C8B-B14F-4D97-AF65-F5344CB8AC3E}">
        <p14:creationId xmlns:p14="http://schemas.microsoft.com/office/powerpoint/2010/main" val="24857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482B95D-D9E8-43FE-BEC1-71F43134BCEF}"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1F6B496-0415-4168-B650-AF5306F2D69D}" type="slidenum">
              <a:rPr lang="ar-IQ" smtClean="0"/>
              <a:t>‹#›</a:t>
            </a:fld>
            <a:endParaRPr lang="ar-IQ"/>
          </a:p>
        </p:txBody>
      </p:sp>
    </p:spTree>
    <p:extLst>
      <p:ext uri="{BB962C8B-B14F-4D97-AF65-F5344CB8AC3E}">
        <p14:creationId xmlns:p14="http://schemas.microsoft.com/office/powerpoint/2010/main" val="40274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88853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423504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3400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105850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964617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412679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647035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96687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482B95D-D9E8-43FE-BEC1-71F43134BCEF}"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1F6B496-0415-4168-B650-AF5306F2D69D}" type="slidenum">
              <a:rPr lang="ar-IQ" smtClean="0"/>
              <a:t>‹#›</a:t>
            </a:fld>
            <a:endParaRPr lang="ar-IQ"/>
          </a:p>
        </p:txBody>
      </p:sp>
    </p:spTree>
    <p:extLst>
      <p:ext uri="{BB962C8B-B14F-4D97-AF65-F5344CB8AC3E}">
        <p14:creationId xmlns:p14="http://schemas.microsoft.com/office/powerpoint/2010/main" val="2069246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898533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592275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973830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415777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338525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228269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124065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483648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2252594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42649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2B95D-D9E8-43FE-BEC1-71F43134BCEF}"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1F6B496-0415-4168-B650-AF5306F2D69D}" type="slidenum">
              <a:rPr lang="ar-IQ" smtClean="0"/>
              <a:t>‹#›</a:t>
            </a:fld>
            <a:endParaRPr lang="ar-IQ"/>
          </a:p>
        </p:txBody>
      </p:sp>
    </p:spTree>
    <p:extLst>
      <p:ext uri="{BB962C8B-B14F-4D97-AF65-F5344CB8AC3E}">
        <p14:creationId xmlns:p14="http://schemas.microsoft.com/office/powerpoint/2010/main" val="895126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2175228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49434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828308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224898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528918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250577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308549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192226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2763158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284822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482B95D-D9E8-43FE-BEC1-71F43134BCEF}" type="datetimeFigureOut">
              <a:rPr lang="ar-IQ" smtClean="0"/>
              <a:t>12/07/1441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1F6B496-0415-4168-B650-AF5306F2D69D}" type="slidenum">
              <a:rPr lang="ar-IQ" smtClean="0"/>
              <a:t>‹#›</a:t>
            </a:fld>
            <a:endParaRPr lang="ar-IQ"/>
          </a:p>
        </p:txBody>
      </p:sp>
    </p:spTree>
    <p:extLst>
      <p:ext uri="{BB962C8B-B14F-4D97-AF65-F5344CB8AC3E}">
        <p14:creationId xmlns:p14="http://schemas.microsoft.com/office/powerpoint/2010/main" val="2140910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350598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01725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973300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962337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00086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474071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588192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414033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2621678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23149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482B95D-D9E8-43FE-BEC1-71F43134BCEF}" type="datetimeFigureOut">
              <a:rPr lang="ar-IQ" smtClean="0"/>
              <a:t>12/07/1441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1F6B496-0415-4168-B650-AF5306F2D69D}" type="slidenum">
              <a:rPr lang="ar-IQ" smtClean="0"/>
              <a:t>‹#›</a:t>
            </a:fld>
            <a:endParaRPr lang="ar-IQ"/>
          </a:p>
        </p:txBody>
      </p:sp>
    </p:spTree>
    <p:extLst>
      <p:ext uri="{BB962C8B-B14F-4D97-AF65-F5344CB8AC3E}">
        <p14:creationId xmlns:p14="http://schemas.microsoft.com/office/powerpoint/2010/main" val="3835063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082005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675121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3453480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389243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760631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31424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E482B95D-D9E8-43FE-BEC1-71F43134BCEF}" type="datetimeFigureOut">
              <a:rPr lang="ar-IQ" smtClean="0"/>
              <a:t>12/07/1441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1F6B496-0415-4168-B650-AF5306F2D69D}" type="slidenum">
              <a:rPr lang="ar-IQ" smtClean="0"/>
              <a:t>‹#›</a:t>
            </a:fld>
            <a:endParaRPr lang="ar-IQ"/>
          </a:p>
        </p:txBody>
      </p:sp>
    </p:spTree>
    <p:extLst>
      <p:ext uri="{BB962C8B-B14F-4D97-AF65-F5344CB8AC3E}">
        <p14:creationId xmlns:p14="http://schemas.microsoft.com/office/powerpoint/2010/main" val="108570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2B95D-D9E8-43FE-BEC1-71F43134BCEF}" type="datetimeFigureOut">
              <a:rPr lang="ar-IQ" smtClean="0"/>
              <a:t>12/07/1441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1F6B496-0415-4168-B650-AF5306F2D69D}" type="slidenum">
              <a:rPr lang="ar-IQ" smtClean="0"/>
              <a:t>‹#›</a:t>
            </a:fld>
            <a:endParaRPr lang="ar-IQ"/>
          </a:p>
        </p:txBody>
      </p:sp>
    </p:spTree>
    <p:extLst>
      <p:ext uri="{BB962C8B-B14F-4D97-AF65-F5344CB8AC3E}">
        <p14:creationId xmlns:p14="http://schemas.microsoft.com/office/powerpoint/2010/main" val="291663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2B95D-D9E8-43FE-BEC1-71F43134BCEF}" type="datetimeFigureOut">
              <a:rPr lang="ar-IQ" smtClean="0"/>
              <a:t>12/07/1441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1F6B496-0415-4168-B650-AF5306F2D69D}" type="slidenum">
              <a:rPr lang="ar-IQ" smtClean="0"/>
              <a:t>‹#›</a:t>
            </a:fld>
            <a:endParaRPr lang="ar-IQ"/>
          </a:p>
        </p:txBody>
      </p:sp>
    </p:spTree>
    <p:extLst>
      <p:ext uri="{BB962C8B-B14F-4D97-AF65-F5344CB8AC3E}">
        <p14:creationId xmlns:p14="http://schemas.microsoft.com/office/powerpoint/2010/main" val="276273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2B95D-D9E8-43FE-BEC1-71F43134BCEF}" type="datetimeFigureOut">
              <a:rPr lang="ar-IQ" smtClean="0"/>
              <a:t>12/07/1441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1F6B496-0415-4168-B650-AF5306F2D69D}" type="slidenum">
              <a:rPr lang="ar-IQ" smtClean="0"/>
              <a:t>‹#›</a:t>
            </a:fld>
            <a:endParaRPr lang="ar-IQ"/>
          </a:p>
        </p:txBody>
      </p:sp>
    </p:spTree>
    <p:extLst>
      <p:ext uri="{BB962C8B-B14F-4D97-AF65-F5344CB8AC3E}">
        <p14:creationId xmlns:p14="http://schemas.microsoft.com/office/powerpoint/2010/main" val="152989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482B95D-D9E8-43FE-BEC1-71F43134BCEF}" type="datetimeFigureOut">
              <a:rPr lang="ar-IQ" smtClean="0"/>
              <a:t>12/07/1441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1F6B496-0415-4168-B650-AF5306F2D69D}" type="slidenum">
              <a:rPr lang="ar-IQ" smtClean="0"/>
              <a:t>‹#›</a:t>
            </a:fld>
            <a:endParaRPr lang="ar-IQ"/>
          </a:p>
        </p:txBody>
      </p:sp>
    </p:spTree>
    <p:extLst>
      <p:ext uri="{BB962C8B-B14F-4D97-AF65-F5344CB8AC3E}">
        <p14:creationId xmlns:p14="http://schemas.microsoft.com/office/powerpoint/2010/main" val="3871099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IQ">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8422841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IQ">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891660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IQ">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6688482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1E6784-EF5F-4A0E-980A-A0D4FE10F699}" type="datetimeFigureOut">
              <a:rPr lang="ar-IQ" smtClean="0">
                <a:solidFill>
                  <a:srgbClr val="E3DED1">
                    <a:shade val="50000"/>
                  </a:srgbClr>
                </a:solidFill>
              </a:rPr>
              <a:pPr/>
              <a:t>12/07/1441</a:t>
            </a:fld>
            <a:endParaRPr lang="ar-IQ">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IQ">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4F0C624-83FC-4ECE-8520-91611CA200DC}" type="slidenum">
              <a:rPr lang="ar-IQ" smtClean="0">
                <a:solidFill>
                  <a:srgbClr val="E3DED1">
                    <a:shade val="50000"/>
                  </a:srgbClr>
                </a:solidFill>
              </a:rPr>
              <a:pPr/>
              <a:t>‹#›</a:t>
            </a:fld>
            <a:endParaRPr lang="ar-IQ">
              <a:solidFill>
                <a:srgbClr val="E3DED1">
                  <a:shade val="50000"/>
                </a:srgbClr>
              </a:solidFill>
            </a:endParaRPr>
          </a:p>
        </p:txBody>
      </p:sp>
    </p:spTree>
    <p:extLst>
      <p:ext uri="{BB962C8B-B14F-4D97-AF65-F5344CB8AC3E}">
        <p14:creationId xmlns:p14="http://schemas.microsoft.com/office/powerpoint/2010/main" val="17991990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548680"/>
            <a:ext cx="7344816" cy="5090120"/>
          </a:xfrm>
        </p:spPr>
        <p:txBody>
          <a:bodyPr/>
          <a:lstStyle/>
          <a:p>
            <a:endParaRPr lang="ar-IQ"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64" y="260648"/>
            <a:ext cx="844893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السقيط  ١ ب.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82838" y="3636640"/>
            <a:ext cx="609600" cy="609600"/>
          </a:xfrm>
          <a:prstGeom prst="rect">
            <a:avLst/>
          </a:prstGeom>
        </p:spPr>
      </p:pic>
    </p:spTree>
    <p:extLst>
      <p:ext uri="{BB962C8B-B14F-4D97-AF65-F5344CB8AC3E}">
        <p14:creationId xmlns:p14="http://schemas.microsoft.com/office/powerpoint/2010/main" val="81132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l">
              <a:buNone/>
            </a:pPr>
            <a:r>
              <a:rPr lang="en-US" sz="2000" dirty="0" smtClean="0">
                <a:cs typeface="+mj-cs"/>
              </a:rPr>
              <a:t>A1=square +triangular</a:t>
            </a:r>
          </a:p>
          <a:p>
            <a:pPr marL="0" indent="0" algn="l">
              <a:buNone/>
            </a:pPr>
            <a:r>
              <a:rPr lang="en-US" sz="2000" dirty="0" smtClean="0">
                <a:cs typeface="+mj-cs"/>
              </a:rPr>
              <a:t>      =5*5+0.5*5*5                                         </a:t>
            </a:r>
          </a:p>
          <a:p>
            <a:pPr algn="l"/>
            <a:r>
              <a:rPr lang="en-US" sz="2000" dirty="0" smtClean="0">
                <a:cs typeface="+mj-cs"/>
              </a:rPr>
              <a:t>  =37.5 km²=A3</a:t>
            </a:r>
          </a:p>
          <a:p>
            <a:pPr algn="l"/>
            <a:r>
              <a:rPr lang="en-US" sz="2000" dirty="0" smtClean="0">
                <a:cs typeface="+mj-cs"/>
              </a:rPr>
              <a:t>  A2=5*5</a:t>
            </a:r>
          </a:p>
          <a:p>
            <a:pPr marL="0" indent="0" algn="l">
              <a:buNone/>
            </a:pPr>
            <a:r>
              <a:rPr lang="en-US" sz="2000" dirty="0" smtClean="0">
                <a:cs typeface="+mj-cs"/>
              </a:rPr>
              <a:t>       =25 km²</a:t>
            </a:r>
          </a:p>
          <a:p>
            <a:pPr marL="0" indent="0" algn="l">
              <a:buNone/>
            </a:pPr>
            <a:r>
              <a:rPr lang="en-US" sz="2400" dirty="0" smtClean="0">
                <a:cs typeface="+mj-cs"/>
              </a:rPr>
              <a:t>At=10 *10 = 100 km²</a:t>
            </a:r>
          </a:p>
          <a:p>
            <a:pPr marL="0" indent="0" algn="l">
              <a:buNone/>
            </a:pPr>
            <a:r>
              <a:rPr lang="en-US" sz="2400" dirty="0" err="1" smtClean="0">
                <a:cs typeface="+mj-cs"/>
              </a:rPr>
              <a:t>Pav</a:t>
            </a:r>
            <a:r>
              <a:rPr lang="en-US" sz="2400" dirty="0" smtClean="0">
                <a:cs typeface="+mj-cs"/>
              </a:rPr>
              <a:t>.=(p1(A1)+P2(A2) +P3(A3)) /At             </a:t>
            </a:r>
          </a:p>
          <a:p>
            <a:pPr marL="0" indent="0" algn="l">
              <a:buNone/>
            </a:pPr>
            <a:r>
              <a:rPr lang="en-US" sz="2400" dirty="0" smtClean="0">
                <a:cs typeface="+mj-cs"/>
              </a:rPr>
              <a:t>=( 106*37.5+25*152+127*37.5)/100</a:t>
            </a:r>
          </a:p>
          <a:p>
            <a:pPr marL="0" indent="0" algn="l">
              <a:buNone/>
            </a:pPr>
            <a:r>
              <a:rPr lang="en-US" sz="2400" dirty="0" smtClean="0">
                <a:cs typeface="+mj-cs"/>
              </a:rPr>
              <a:t>           =125.4 mm</a:t>
            </a:r>
          </a:p>
          <a:p>
            <a:pPr marL="0" indent="0" algn="l" rtl="0">
              <a:buNone/>
            </a:pPr>
            <a:endParaRPr lang="ar-IQ" dirty="0"/>
          </a:p>
        </p:txBody>
      </p:sp>
      <p:pic>
        <p:nvPicPr>
          <p:cNvPr id="2" name="السقيط ٢ ب.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92080" y="4005064"/>
            <a:ext cx="609600" cy="609600"/>
          </a:xfrm>
          <a:prstGeom prst="rect">
            <a:avLst/>
          </a:prstGeom>
        </p:spPr>
      </p:pic>
    </p:spTree>
    <p:extLst>
      <p:ext uri="{BB962C8B-B14F-4D97-AF65-F5344CB8AC3E}">
        <p14:creationId xmlns:p14="http://schemas.microsoft.com/office/powerpoint/2010/main" val="2505681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64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l"/>
            <a:r>
              <a:rPr lang="en-US" dirty="0" smtClean="0"/>
              <a:t>Example.2    Isohyets drawn for a storm gave the following data</a:t>
            </a:r>
          </a:p>
          <a:p>
            <a:pPr algn="l"/>
            <a:endParaRPr lang="ar-IQ" dirty="0"/>
          </a:p>
        </p:txBody>
      </p:sp>
      <p:graphicFrame>
        <p:nvGraphicFramePr>
          <p:cNvPr id="4" name="Table 3"/>
          <p:cNvGraphicFramePr>
            <a:graphicFrameLocks noGrp="1"/>
          </p:cNvGraphicFramePr>
          <p:nvPr>
            <p:extLst>
              <p:ext uri="{D42A27DB-BD31-4B8C-83A1-F6EECF244321}">
                <p14:modId xmlns:p14="http://schemas.microsoft.com/office/powerpoint/2010/main" val="485630270"/>
              </p:ext>
            </p:extLst>
          </p:nvPr>
        </p:nvGraphicFramePr>
        <p:xfrm>
          <a:off x="1043608" y="1412776"/>
          <a:ext cx="6192690" cy="720080"/>
        </p:xfrm>
        <a:graphic>
          <a:graphicData uri="http://schemas.openxmlformats.org/drawingml/2006/table">
            <a:tbl>
              <a:tblPr firstRow="1" firstCol="1" bandRow="1">
                <a:tableStyleId>{5C22544A-7EE6-4342-B048-85BDC9FD1C3A}</a:tableStyleId>
              </a:tblPr>
              <a:tblGrid>
                <a:gridCol w="1032115"/>
                <a:gridCol w="1032115"/>
                <a:gridCol w="1032115"/>
                <a:gridCol w="1032115"/>
                <a:gridCol w="1032115"/>
                <a:gridCol w="1032115"/>
              </a:tblGrid>
              <a:tr h="360040">
                <a:tc>
                  <a:txBody>
                    <a:bodyPr/>
                    <a:lstStyle/>
                    <a:p>
                      <a:pPr algn="l" rtl="0">
                        <a:lnSpc>
                          <a:spcPct val="115000"/>
                        </a:lnSpc>
                        <a:spcAft>
                          <a:spcPts val="0"/>
                        </a:spcAft>
                        <a:tabLst>
                          <a:tab pos="1809750" algn="l"/>
                        </a:tabLst>
                      </a:pPr>
                      <a:r>
                        <a:rPr lang="en-US" sz="1100" dirty="0">
                          <a:effectLst/>
                        </a:rPr>
                        <a:t>P(cm)</a:t>
                      </a:r>
                      <a:endParaRPr lang="en-US" sz="1100" dirty="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15-12</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dirty="0">
                          <a:effectLst/>
                        </a:rPr>
                        <a:t>12-9</a:t>
                      </a:r>
                      <a:endParaRPr lang="en-US" sz="1100" dirty="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9-6</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6-3</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3-1</a:t>
                      </a:r>
                      <a:endParaRPr lang="en-US" sz="1100">
                        <a:effectLst/>
                        <a:latin typeface="Calibri"/>
                        <a:ea typeface="Times New Roman"/>
                        <a:cs typeface="Arial"/>
                      </a:endParaRPr>
                    </a:p>
                  </a:txBody>
                  <a:tcPr marL="68580" marR="68580" marT="0" marB="0"/>
                </a:tc>
              </a:tr>
              <a:tr h="360040">
                <a:tc>
                  <a:txBody>
                    <a:bodyPr/>
                    <a:lstStyle/>
                    <a:p>
                      <a:pPr algn="l" rtl="0">
                        <a:lnSpc>
                          <a:spcPct val="115000"/>
                        </a:lnSpc>
                        <a:spcAft>
                          <a:spcPts val="0"/>
                        </a:spcAft>
                        <a:tabLst>
                          <a:tab pos="1809750" algn="l"/>
                        </a:tabLst>
                      </a:pPr>
                      <a:r>
                        <a:rPr lang="en-US" sz="1100">
                          <a:effectLst/>
                        </a:rPr>
                        <a:t>Area(km</a:t>
                      </a:r>
                      <a:r>
                        <a:rPr lang="en-US" sz="1100" baseline="30000">
                          <a:effectLst/>
                        </a:rPr>
                        <a:t>2</a:t>
                      </a:r>
                      <a:r>
                        <a:rPr lang="en-US" sz="1100">
                          <a:effectLst/>
                        </a:rPr>
                        <a:t>)</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92</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128</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120</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175</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dirty="0">
                          <a:effectLst/>
                        </a:rPr>
                        <a:t>85</a:t>
                      </a:r>
                      <a:endParaRPr lang="en-US" sz="1100" dirty="0">
                        <a:effectLst/>
                        <a:latin typeface="Calibri"/>
                        <a:ea typeface="Times New Roman"/>
                        <a:cs typeface="Arial"/>
                      </a:endParaRPr>
                    </a:p>
                  </a:txBody>
                  <a:tcPr marL="68580" marR="68580" marT="0" marB="0"/>
                </a:tc>
              </a:tr>
            </a:tbl>
          </a:graphicData>
        </a:graphic>
      </p:graphicFrame>
      <mc:AlternateContent xmlns:mc="http://schemas.openxmlformats.org/markup-compatibility/2006">
        <mc:Choice xmlns:a14="http://schemas.microsoft.com/office/drawing/2010/main" Requires="a14">
          <p:sp>
            <p:nvSpPr>
              <p:cNvPr id="5" name="Rectangle 4"/>
              <p:cNvSpPr/>
              <p:nvPr/>
            </p:nvSpPr>
            <p:spPr>
              <a:xfrm>
                <a:off x="1979712" y="2348880"/>
                <a:ext cx="6264696" cy="1458156"/>
              </a:xfrm>
              <a:prstGeom prst="rect">
                <a:avLst/>
              </a:prstGeom>
            </p:spPr>
            <p:txBody>
              <a:bodyPr wrap="square">
                <a:spAutoFit/>
              </a:bodyPr>
              <a:lstStyle/>
              <a:p>
                <a:pPr algn="l"/>
                <a:r>
                  <a:rPr lang="en-US" dirty="0">
                    <a:solidFill>
                      <a:prstClr val="black"/>
                    </a:solidFill>
                  </a:rPr>
                  <a:t>Estimate the average precipitation over the catchment?</a:t>
                </a:r>
              </a:p>
              <a:p>
                <a:pPr algn="l"/>
                <a:r>
                  <a:rPr lang="en-US" dirty="0" err="1">
                    <a:solidFill>
                      <a:prstClr val="black"/>
                    </a:solidFill>
                  </a:rPr>
                  <a:t>Pav</a:t>
                </a:r>
                <a:r>
                  <a:rPr lang="en-US" dirty="0">
                    <a:solidFill>
                      <a:prstClr val="black"/>
                    </a:solidFill>
                  </a:rPr>
                  <a:t>.=((  </a:t>
                </a:r>
                <a14:m>
                  <m:oMath xmlns:m="http://schemas.openxmlformats.org/officeDocument/2006/math">
                    <m:f>
                      <m:fPr>
                        <m:ctrlPr>
                          <a:rPr lang="en-US" i="1">
                            <a:solidFill>
                              <a:prstClr val="black"/>
                            </a:solidFill>
                            <a:latin typeface="Cambria Math"/>
                          </a:rPr>
                        </m:ctrlPr>
                      </m:fPr>
                      <m:num>
                        <m:r>
                          <a:rPr lang="en-US" i="1">
                            <a:solidFill>
                              <a:prstClr val="black"/>
                            </a:solidFill>
                            <a:latin typeface="Cambria Math"/>
                          </a:rPr>
                          <m:t>15</m:t>
                        </m:r>
                        <m:r>
                          <a:rPr lang="en-US" i="1">
                            <a:solidFill>
                              <a:prstClr val="black"/>
                            </a:solidFill>
                            <a:latin typeface="Cambria Math"/>
                          </a:rPr>
                          <m:t>+</m:t>
                        </m:r>
                        <m:r>
                          <a:rPr lang="en-US" i="1">
                            <a:solidFill>
                              <a:prstClr val="black"/>
                            </a:solidFill>
                            <a:latin typeface="Cambria Math"/>
                          </a:rPr>
                          <m:t>12</m:t>
                        </m:r>
                      </m:num>
                      <m:den>
                        <m:r>
                          <a:rPr lang="en-US" i="1">
                            <a:solidFill>
                              <a:prstClr val="black"/>
                            </a:solidFill>
                            <a:latin typeface="Cambria Math"/>
                          </a:rPr>
                          <m:t>2</m:t>
                        </m:r>
                      </m:den>
                    </m:f>
                  </m:oMath>
                </a14:m>
                <a:r>
                  <a:rPr lang="en-US" dirty="0">
                    <a:solidFill>
                      <a:prstClr val="black"/>
                    </a:solidFill>
                  </a:rPr>
                  <a:t>* 92) + ( </a:t>
                </a:r>
                <a14:m>
                  <m:oMath xmlns:m="http://schemas.openxmlformats.org/officeDocument/2006/math">
                    <m:f>
                      <m:fPr>
                        <m:ctrlPr>
                          <a:rPr lang="en-US" i="1">
                            <a:solidFill>
                              <a:prstClr val="black"/>
                            </a:solidFill>
                            <a:latin typeface="Cambria Math"/>
                          </a:rPr>
                        </m:ctrlPr>
                      </m:fPr>
                      <m:num>
                        <m:r>
                          <a:rPr lang="en-US" i="1">
                            <a:solidFill>
                              <a:prstClr val="black"/>
                            </a:solidFill>
                            <a:latin typeface="Cambria Math"/>
                          </a:rPr>
                          <m:t>12</m:t>
                        </m:r>
                        <m:r>
                          <a:rPr lang="en-US" i="1">
                            <a:solidFill>
                              <a:prstClr val="black"/>
                            </a:solidFill>
                            <a:latin typeface="Cambria Math"/>
                          </a:rPr>
                          <m:t>+</m:t>
                        </m:r>
                        <m:r>
                          <a:rPr lang="en-US" i="1">
                            <a:solidFill>
                              <a:prstClr val="black"/>
                            </a:solidFill>
                            <a:latin typeface="Cambria Math"/>
                          </a:rPr>
                          <m:t>9</m:t>
                        </m:r>
                      </m:num>
                      <m:den>
                        <m:r>
                          <a:rPr lang="en-US" i="1">
                            <a:solidFill>
                              <a:prstClr val="black"/>
                            </a:solidFill>
                            <a:latin typeface="Cambria Math"/>
                          </a:rPr>
                          <m:t>2</m:t>
                        </m:r>
                      </m:den>
                    </m:f>
                  </m:oMath>
                </a14:m>
                <a:r>
                  <a:rPr lang="en-US" dirty="0">
                    <a:solidFill>
                      <a:prstClr val="black"/>
                    </a:solidFill>
                  </a:rPr>
                  <a:t> * 128) + ( </a:t>
                </a:r>
                <a14:m>
                  <m:oMath xmlns:m="http://schemas.openxmlformats.org/officeDocument/2006/math">
                    <m:f>
                      <m:fPr>
                        <m:ctrlPr>
                          <a:rPr lang="en-US" i="1">
                            <a:solidFill>
                              <a:prstClr val="black"/>
                            </a:solidFill>
                            <a:latin typeface="Cambria Math"/>
                          </a:rPr>
                        </m:ctrlPr>
                      </m:fPr>
                      <m:num>
                        <m:r>
                          <a:rPr lang="en-US" i="1">
                            <a:solidFill>
                              <a:prstClr val="black"/>
                            </a:solidFill>
                            <a:latin typeface="Cambria Math"/>
                          </a:rPr>
                          <m:t>9</m:t>
                        </m:r>
                        <m:r>
                          <a:rPr lang="en-US" i="1">
                            <a:solidFill>
                              <a:prstClr val="black"/>
                            </a:solidFill>
                            <a:latin typeface="Cambria Math"/>
                          </a:rPr>
                          <m:t>+</m:t>
                        </m:r>
                        <m:r>
                          <a:rPr lang="en-US" i="1">
                            <a:solidFill>
                              <a:prstClr val="black"/>
                            </a:solidFill>
                            <a:latin typeface="Cambria Math"/>
                          </a:rPr>
                          <m:t>6</m:t>
                        </m:r>
                      </m:num>
                      <m:den>
                        <m:r>
                          <a:rPr lang="en-US" i="1">
                            <a:solidFill>
                              <a:prstClr val="black"/>
                            </a:solidFill>
                            <a:latin typeface="Cambria Math"/>
                          </a:rPr>
                          <m:t>2</m:t>
                        </m:r>
                      </m:den>
                    </m:f>
                  </m:oMath>
                </a14:m>
                <a:r>
                  <a:rPr lang="en-US" dirty="0">
                    <a:solidFill>
                      <a:prstClr val="black"/>
                    </a:solidFill>
                  </a:rPr>
                  <a:t> * 120) + ( </a:t>
                </a:r>
                <a14:m>
                  <m:oMath xmlns:m="http://schemas.openxmlformats.org/officeDocument/2006/math">
                    <m:f>
                      <m:fPr>
                        <m:ctrlPr>
                          <a:rPr lang="en-US" i="1">
                            <a:solidFill>
                              <a:prstClr val="black"/>
                            </a:solidFill>
                            <a:latin typeface="Cambria Math"/>
                          </a:rPr>
                        </m:ctrlPr>
                      </m:fPr>
                      <m:num>
                        <m:r>
                          <a:rPr lang="en-US" i="1">
                            <a:solidFill>
                              <a:prstClr val="black"/>
                            </a:solidFill>
                            <a:latin typeface="Cambria Math"/>
                          </a:rPr>
                          <m:t>6</m:t>
                        </m:r>
                        <m:r>
                          <a:rPr lang="en-US" i="1">
                            <a:solidFill>
                              <a:prstClr val="black"/>
                            </a:solidFill>
                            <a:latin typeface="Cambria Math"/>
                          </a:rPr>
                          <m:t>+</m:t>
                        </m:r>
                        <m:r>
                          <a:rPr lang="en-US" i="1">
                            <a:solidFill>
                              <a:prstClr val="black"/>
                            </a:solidFill>
                            <a:latin typeface="Cambria Math"/>
                          </a:rPr>
                          <m:t>3</m:t>
                        </m:r>
                      </m:num>
                      <m:den>
                        <m:r>
                          <a:rPr lang="en-US" i="1">
                            <a:solidFill>
                              <a:prstClr val="black"/>
                            </a:solidFill>
                            <a:latin typeface="Cambria Math"/>
                          </a:rPr>
                          <m:t>2</m:t>
                        </m:r>
                      </m:den>
                    </m:f>
                  </m:oMath>
                </a14:m>
                <a:r>
                  <a:rPr lang="en-US" dirty="0">
                    <a:solidFill>
                      <a:prstClr val="black"/>
                    </a:solidFill>
                  </a:rPr>
                  <a:t> * 175) + ( </a:t>
                </a:r>
                <a14:m>
                  <m:oMath xmlns:m="http://schemas.openxmlformats.org/officeDocument/2006/math">
                    <m:f>
                      <m:fPr>
                        <m:ctrlPr>
                          <a:rPr lang="en-US" i="1">
                            <a:solidFill>
                              <a:prstClr val="black"/>
                            </a:solidFill>
                            <a:latin typeface="Cambria Math"/>
                          </a:rPr>
                        </m:ctrlPr>
                      </m:fPr>
                      <m:num>
                        <m:r>
                          <a:rPr lang="en-US" i="1">
                            <a:solidFill>
                              <a:prstClr val="black"/>
                            </a:solidFill>
                            <a:latin typeface="Cambria Math"/>
                          </a:rPr>
                          <m:t>3</m:t>
                        </m:r>
                        <m:r>
                          <a:rPr lang="en-US" i="1">
                            <a:solidFill>
                              <a:prstClr val="black"/>
                            </a:solidFill>
                            <a:latin typeface="Cambria Math"/>
                          </a:rPr>
                          <m:t>+</m:t>
                        </m:r>
                        <m:r>
                          <a:rPr lang="en-US" i="1">
                            <a:solidFill>
                              <a:prstClr val="black"/>
                            </a:solidFill>
                            <a:latin typeface="Cambria Math"/>
                          </a:rPr>
                          <m:t>1</m:t>
                        </m:r>
                      </m:num>
                      <m:den>
                        <m:r>
                          <a:rPr lang="en-US" i="1">
                            <a:solidFill>
                              <a:prstClr val="black"/>
                            </a:solidFill>
                            <a:latin typeface="Cambria Math"/>
                          </a:rPr>
                          <m:t>2</m:t>
                        </m:r>
                      </m:den>
                    </m:f>
                  </m:oMath>
                </a14:m>
                <a:r>
                  <a:rPr lang="en-US" dirty="0">
                    <a:solidFill>
                      <a:prstClr val="black"/>
                    </a:solidFill>
                  </a:rPr>
                  <a:t> * 85)) / 600= 7.4 cm</a:t>
                </a:r>
                <a:endParaRPr lang="en-US" dirty="0">
                  <a:solidFill>
                    <a:prstClr val="black"/>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979712" y="2348880"/>
                <a:ext cx="6264696" cy="1458156"/>
              </a:xfrm>
              <a:prstGeom prst="rect">
                <a:avLst/>
              </a:prstGeom>
              <a:blipFill rotWithShape="1">
                <a:blip r:embed="rId4"/>
                <a:stretch>
                  <a:fillRect l="-779" t="-2083"/>
                </a:stretch>
              </a:blipFill>
            </p:spPr>
            <p:txBody>
              <a:bodyPr/>
              <a:lstStyle/>
              <a:p>
                <a:r>
                  <a:rPr lang="ar-IQ">
                    <a:noFill/>
                  </a:rPr>
                  <a:t> </a:t>
                </a:r>
              </a:p>
            </p:txBody>
          </p:sp>
        </mc:Fallback>
      </mc:AlternateContent>
      <p:pic>
        <p:nvPicPr>
          <p:cNvPr id="2" name="السقيط ٣ ب.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20072" y="4437112"/>
            <a:ext cx="609600" cy="609600"/>
          </a:xfrm>
          <a:prstGeom prst="rect">
            <a:avLst/>
          </a:prstGeom>
        </p:spPr>
      </p:pic>
    </p:spTree>
    <p:extLst>
      <p:ext uri="{BB962C8B-B14F-4D97-AF65-F5344CB8AC3E}">
        <p14:creationId xmlns:p14="http://schemas.microsoft.com/office/powerpoint/2010/main" val="1355534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5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871785" y="3539284"/>
            <a:ext cx="1143186" cy="106047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rgbClr val="FF0000"/>
              </a:solidFill>
            </a:endParaRPr>
          </a:p>
        </p:txBody>
      </p:sp>
      <p:sp>
        <p:nvSpPr>
          <p:cNvPr id="3" name="Content Placeholder 2"/>
          <p:cNvSpPr>
            <a:spLocks noGrp="1"/>
          </p:cNvSpPr>
          <p:nvPr>
            <p:ph idx="1"/>
          </p:nvPr>
        </p:nvSpPr>
        <p:spPr>
          <a:xfrm>
            <a:off x="457200" y="548680"/>
            <a:ext cx="8229600" cy="5577483"/>
          </a:xfrm>
        </p:spPr>
        <p:txBody>
          <a:bodyPr>
            <a:normAutofit/>
          </a:bodyPr>
          <a:lstStyle/>
          <a:p>
            <a:pPr algn="l"/>
            <a:r>
              <a:rPr lang="en-US" sz="2400" dirty="0" smtClean="0">
                <a:cs typeface="+mj-cs"/>
              </a:rPr>
              <a:t>Example 3-Acircle shaped area of 50 km radius gauges fixed @ the points  1,2,3,4 &amp;5  with data below ,compute the value of average P, by </a:t>
            </a:r>
            <a:r>
              <a:rPr lang="en-US" sz="2400" dirty="0" err="1" smtClean="0">
                <a:cs typeface="+mj-cs"/>
              </a:rPr>
              <a:t>thiessen´s</a:t>
            </a:r>
            <a:r>
              <a:rPr lang="en-US" sz="2400" dirty="0" smtClean="0">
                <a:cs typeface="+mj-cs"/>
              </a:rPr>
              <a:t>  method ?</a:t>
            </a:r>
          </a:p>
          <a:p>
            <a:pPr algn="l"/>
            <a:endParaRPr lang="ar-IQ" sz="2400" dirty="0">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885412475"/>
              </p:ext>
            </p:extLst>
          </p:nvPr>
        </p:nvGraphicFramePr>
        <p:xfrm>
          <a:off x="1619671" y="2132856"/>
          <a:ext cx="4680521" cy="1008112"/>
        </p:xfrm>
        <a:graphic>
          <a:graphicData uri="http://schemas.openxmlformats.org/drawingml/2006/table">
            <a:tbl>
              <a:tblPr firstRow="1" firstCol="1" bandRow="1">
                <a:tableStyleId>{5C22544A-7EE6-4342-B048-85BDC9FD1C3A}</a:tableStyleId>
              </a:tblPr>
              <a:tblGrid>
                <a:gridCol w="909872"/>
                <a:gridCol w="910789"/>
                <a:gridCol w="756698"/>
                <a:gridCol w="803476"/>
                <a:gridCol w="649384"/>
                <a:gridCol w="650302"/>
              </a:tblGrid>
              <a:tr h="504056">
                <a:tc>
                  <a:txBody>
                    <a:bodyPr/>
                    <a:lstStyle/>
                    <a:p>
                      <a:pPr algn="l" rtl="0">
                        <a:lnSpc>
                          <a:spcPct val="115000"/>
                        </a:lnSpc>
                        <a:spcAft>
                          <a:spcPts val="0"/>
                        </a:spcAft>
                        <a:tabLst>
                          <a:tab pos="1809750" algn="l"/>
                        </a:tabLst>
                      </a:pPr>
                      <a:r>
                        <a:rPr lang="en-US" sz="1100" dirty="0">
                          <a:effectLst/>
                        </a:rPr>
                        <a:t>Sta.</a:t>
                      </a:r>
                      <a:endParaRPr lang="en-US" sz="1100" dirty="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1</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2</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3</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dirty="0">
                          <a:effectLst/>
                        </a:rPr>
                        <a:t>4</a:t>
                      </a:r>
                      <a:endParaRPr lang="en-US" sz="1100" dirty="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5</a:t>
                      </a:r>
                      <a:endParaRPr lang="en-US" sz="1100">
                        <a:effectLst/>
                        <a:latin typeface="Calibri"/>
                        <a:ea typeface="Times New Roman"/>
                        <a:cs typeface="Arial"/>
                      </a:endParaRPr>
                    </a:p>
                  </a:txBody>
                  <a:tcPr marL="68580" marR="68580" marT="0" marB="0"/>
                </a:tc>
              </a:tr>
              <a:tr h="504056">
                <a:tc>
                  <a:txBody>
                    <a:bodyPr/>
                    <a:lstStyle/>
                    <a:p>
                      <a:pPr algn="l" rtl="0">
                        <a:lnSpc>
                          <a:spcPct val="115000"/>
                        </a:lnSpc>
                        <a:spcAft>
                          <a:spcPts val="0"/>
                        </a:spcAft>
                        <a:tabLst>
                          <a:tab pos="1809750" algn="l"/>
                        </a:tabLst>
                      </a:pPr>
                      <a:r>
                        <a:rPr lang="en-US" sz="1100">
                          <a:effectLst/>
                        </a:rPr>
                        <a:t>P(cm)</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3.2</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4.8</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5.4</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a:effectLst/>
                        </a:rPr>
                        <a:t>6</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tabLst>
                          <a:tab pos="1809750" algn="l"/>
                        </a:tabLst>
                      </a:pPr>
                      <a:r>
                        <a:rPr lang="en-US" sz="1100" dirty="0">
                          <a:effectLst/>
                        </a:rPr>
                        <a:t>4.5</a:t>
                      </a:r>
                      <a:endParaRPr lang="en-US" sz="1100" dirty="0">
                        <a:effectLst/>
                        <a:latin typeface="Calibri"/>
                        <a:ea typeface="Times New Roman"/>
                        <a:cs typeface="Arial"/>
                      </a:endParaRPr>
                    </a:p>
                  </a:txBody>
                  <a:tcPr marL="68580" marR="68580" marT="0" marB="0"/>
                </a:tc>
              </a:tr>
            </a:tbl>
          </a:graphicData>
        </a:graphic>
      </p:graphicFrame>
      <p:pic>
        <p:nvPicPr>
          <p:cNvPr id="71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954653"/>
            <a:ext cx="2286372" cy="222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15616" y="3140968"/>
            <a:ext cx="4572000" cy="2308324"/>
          </a:xfrm>
          <a:prstGeom prst="rect">
            <a:avLst/>
          </a:prstGeom>
        </p:spPr>
        <p:txBody>
          <a:bodyPr>
            <a:spAutoFit/>
          </a:bodyPr>
          <a:lstStyle/>
          <a:p>
            <a:pPr algn="l" rtl="0"/>
            <a:r>
              <a:rPr lang="en-US" dirty="0">
                <a:solidFill>
                  <a:prstClr val="black"/>
                </a:solidFill>
              </a:rPr>
              <a:t>Total area = 50 ²*</a:t>
            </a:r>
            <a:r>
              <a:rPr lang="az-Cyrl-AZ" dirty="0">
                <a:solidFill>
                  <a:prstClr val="black"/>
                </a:solidFill>
              </a:rPr>
              <a:t>Л = 7580 </a:t>
            </a:r>
            <a:r>
              <a:rPr lang="en-US" dirty="0">
                <a:solidFill>
                  <a:prstClr val="black"/>
                </a:solidFill>
              </a:rPr>
              <a:t>km²</a:t>
            </a:r>
          </a:p>
          <a:p>
            <a:pPr algn="l" rtl="0"/>
            <a:r>
              <a:rPr lang="en-US" dirty="0">
                <a:solidFill>
                  <a:prstClr val="black"/>
                </a:solidFill>
              </a:rPr>
              <a:t>            A5=50 *50 =2500 km²</a:t>
            </a:r>
          </a:p>
          <a:p>
            <a:pPr algn="l" rtl="0"/>
            <a:r>
              <a:rPr lang="en-US" dirty="0">
                <a:solidFill>
                  <a:prstClr val="black"/>
                </a:solidFill>
              </a:rPr>
              <a:t>           A1=A2=A3=A4=(7850 – 2500)/4=1337.5  km²</a:t>
            </a:r>
          </a:p>
          <a:p>
            <a:pPr algn="l" rtl="0"/>
            <a:r>
              <a:rPr lang="en-US" dirty="0" err="1">
                <a:solidFill>
                  <a:prstClr val="black"/>
                </a:solidFill>
              </a:rPr>
              <a:t>Pav</a:t>
            </a:r>
            <a:r>
              <a:rPr lang="en-US" dirty="0">
                <a:solidFill>
                  <a:prstClr val="black"/>
                </a:solidFill>
              </a:rPr>
              <a:t>.=(A1P1+A2P2+A3P3+A4P4+A5P5)/AT</a:t>
            </a:r>
          </a:p>
          <a:p>
            <a:pPr algn="l" rtl="0"/>
            <a:r>
              <a:rPr lang="en-US" dirty="0">
                <a:solidFill>
                  <a:prstClr val="black"/>
                </a:solidFill>
              </a:rPr>
              <a:t>                 =2500*4.5 +(1337.5(3.2+4.8+5.4+6))/7850</a:t>
            </a:r>
          </a:p>
          <a:p>
            <a:pPr algn="l" rtl="0"/>
            <a:r>
              <a:rPr lang="en-US" dirty="0">
                <a:solidFill>
                  <a:prstClr val="black"/>
                </a:solidFill>
              </a:rPr>
              <a:t>                  =3.4 cm </a:t>
            </a:r>
            <a:endParaRPr lang="ar-IQ" dirty="0">
              <a:solidFill>
                <a:prstClr val="black"/>
              </a:solidFill>
            </a:endParaRPr>
          </a:p>
        </p:txBody>
      </p:sp>
      <p:cxnSp>
        <p:nvCxnSpPr>
          <p:cNvPr id="9" name="Straight Connector 8"/>
          <p:cNvCxnSpPr>
            <a:stCxn id="7169" idx="0"/>
            <a:endCxn id="7169" idx="2"/>
          </p:cNvCxnSpPr>
          <p:nvPr/>
        </p:nvCxnSpPr>
        <p:spPr>
          <a:xfrm>
            <a:off x="7443378" y="2954653"/>
            <a:ext cx="0" cy="2229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169" idx="1"/>
            <a:endCxn id="7169" idx="3"/>
          </p:cNvCxnSpPr>
          <p:nvPr/>
        </p:nvCxnSpPr>
        <p:spPr>
          <a:xfrm>
            <a:off x="6300192" y="4069521"/>
            <a:ext cx="22863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169" idx="0"/>
            <a:endCxn id="7169" idx="1"/>
          </p:cNvCxnSpPr>
          <p:nvPr/>
        </p:nvCxnSpPr>
        <p:spPr>
          <a:xfrm flipH="1">
            <a:off x="6300192" y="2954653"/>
            <a:ext cx="1143186" cy="1114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169" idx="1"/>
            <a:endCxn id="7169" idx="2"/>
          </p:cNvCxnSpPr>
          <p:nvPr/>
        </p:nvCxnSpPr>
        <p:spPr>
          <a:xfrm>
            <a:off x="6300192" y="4069521"/>
            <a:ext cx="1143186" cy="1114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169" idx="2"/>
            <a:endCxn id="7169" idx="3"/>
          </p:cNvCxnSpPr>
          <p:nvPr/>
        </p:nvCxnSpPr>
        <p:spPr>
          <a:xfrm flipV="1">
            <a:off x="7443378" y="4069521"/>
            <a:ext cx="1143186" cy="1114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169" idx="0"/>
            <a:endCxn id="7169" idx="3"/>
          </p:cNvCxnSpPr>
          <p:nvPr/>
        </p:nvCxnSpPr>
        <p:spPr>
          <a:xfrm>
            <a:off x="7443378" y="2954653"/>
            <a:ext cx="1143186" cy="1114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014971" y="3284984"/>
            <a:ext cx="301445" cy="254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588224" y="3284984"/>
            <a:ext cx="283561" cy="254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588224" y="4599758"/>
            <a:ext cx="283561" cy="1769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14971" y="4626955"/>
            <a:ext cx="243707" cy="2381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014971" y="3539284"/>
            <a:ext cx="0" cy="1060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871785" y="3539284"/>
            <a:ext cx="11431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71785" y="3539284"/>
            <a:ext cx="0" cy="1060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871785" y="4599758"/>
            <a:ext cx="114318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7236296" y="3933056"/>
            <a:ext cx="207082" cy="362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5</a:t>
            </a:r>
            <a:endParaRPr lang="ar-IQ" dirty="0"/>
          </a:p>
        </p:txBody>
      </p:sp>
      <p:sp>
        <p:nvSpPr>
          <p:cNvPr id="7" name="Oval 6"/>
          <p:cNvSpPr/>
          <p:nvPr/>
        </p:nvSpPr>
        <p:spPr>
          <a:xfrm>
            <a:off x="7339837" y="2708920"/>
            <a:ext cx="256499" cy="245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a:t>
            </a:r>
            <a:endParaRPr lang="ar-IQ" dirty="0"/>
          </a:p>
        </p:txBody>
      </p:sp>
      <p:sp>
        <p:nvSpPr>
          <p:cNvPr id="10" name="Oval 9"/>
          <p:cNvSpPr/>
          <p:nvPr/>
        </p:nvSpPr>
        <p:spPr>
          <a:xfrm>
            <a:off x="8460432" y="4069521"/>
            <a:ext cx="216024" cy="225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a:t>
            </a:r>
            <a:endParaRPr lang="ar-IQ" dirty="0"/>
          </a:p>
        </p:txBody>
      </p:sp>
      <p:sp>
        <p:nvSpPr>
          <p:cNvPr id="14" name="Oval 13"/>
          <p:cNvSpPr/>
          <p:nvPr/>
        </p:nvSpPr>
        <p:spPr>
          <a:xfrm>
            <a:off x="7236296" y="5184389"/>
            <a:ext cx="231790" cy="264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a:t>
            </a:r>
            <a:endParaRPr lang="ar-IQ" dirty="0"/>
          </a:p>
        </p:txBody>
      </p:sp>
      <p:sp>
        <p:nvSpPr>
          <p:cNvPr id="18" name="Oval 17"/>
          <p:cNvSpPr/>
          <p:nvPr/>
        </p:nvSpPr>
        <p:spPr>
          <a:xfrm>
            <a:off x="6084168" y="3789040"/>
            <a:ext cx="216024" cy="325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4</a:t>
            </a:r>
            <a:endParaRPr lang="ar-IQ" dirty="0"/>
          </a:p>
        </p:txBody>
      </p:sp>
      <p:pic>
        <p:nvPicPr>
          <p:cNvPr id="29" name="السقيط ٤ ب.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70591" y="4530351"/>
            <a:ext cx="428563" cy="428563"/>
          </a:xfrm>
          <a:prstGeom prst="rect">
            <a:avLst/>
          </a:prstGeom>
        </p:spPr>
      </p:pic>
    </p:spTree>
    <p:extLst>
      <p:ext uri="{BB962C8B-B14F-4D97-AF65-F5344CB8AC3E}">
        <p14:creationId xmlns:p14="http://schemas.microsoft.com/office/powerpoint/2010/main" val="11812817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994" fill="hold"/>
                                        <p:tgtEl>
                                          <p:spTgt spid="29"/>
                                        </p:tgtEl>
                                      </p:cBhvr>
                                    </p:cmd>
                                  </p:childTnLst>
                                </p:cTn>
                              </p:par>
                            </p:childTnLst>
                          </p:cTn>
                        </p:par>
                      </p:childTnLst>
                    </p:cTn>
                  </p:par>
                </p:childTnLst>
              </p:cTn>
              <p:nextCondLst>
                <p:cond evt="onClick" delay="0">
                  <p:tgtEl>
                    <p:spTgt spid="29"/>
                  </p:tgtEl>
                </p:cond>
              </p:nextCondLst>
            </p:seq>
            <p:audio>
              <p:cMediaNode vol="80000">
                <p:cTn id="7" fill="hold" display="0">
                  <p:stCondLst>
                    <p:cond delay="indefinite"/>
                  </p:stCondLst>
                  <p:endCondLst>
                    <p:cond evt="onStopAudio" delay="0">
                      <p:tgtEl>
                        <p:sldTgt/>
                      </p:tgtEl>
                    </p:cond>
                  </p:endCondLst>
                </p:cTn>
                <p:tgtEl>
                  <p:spTgt spid="2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في المثال اعلاه تم توصيل النقاط الاربع (الاسود)بعدها نرسم عمود منصف لكل خط (الاحمر)ونحسب المساحات وهي مربع داخلى (الاحمر) والمساحات الاربع الاخرى ممكن ايجادها عن طريق حساب مساحة الدائرة الكبيرة ونطرح منها المربع الداخلى ونقسم النتيجة على اربعة</a:t>
            </a:r>
            <a:endParaRPr lang="ar-IQ" dirty="0"/>
          </a:p>
        </p:txBody>
      </p:sp>
    </p:spTree>
    <p:extLst>
      <p:ext uri="{BB962C8B-B14F-4D97-AF65-F5344CB8AC3E}">
        <p14:creationId xmlns:p14="http://schemas.microsoft.com/office/powerpoint/2010/main" val="330766979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260</Words>
  <Application>Microsoft Office PowerPoint</Application>
  <PresentationFormat>On-screen Show (4:3)</PresentationFormat>
  <Paragraphs>49</Paragraphs>
  <Slides>5</Slides>
  <Notes>0</Notes>
  <HiddenSlides>0</HiddenSlides>
  <MMClips>4</MMClips>
  <ScaleCrop>false</ScaleCrop>
  <HeadingPairs>
    <vt:vector size="4" baseType="variant">
      <vt:variant>
        <vt:lpstr>Theme</vt:lpstr>
      </vt:variant>
      <vt:variant>
        <vt:i4>5</vt:i4>
      </vt:variant>
      <vt:variant>
        <vt:lpstr>Slide Titles</vt:lpstr>
      </vt:variant>
      <vt:variant>
        <vt:i4>5</vt:i4>
      </vt:variant>
    </vt:vector>
  </HeadingPairs>
  <TitlesOfParts>
    <vt:vector size="10" baseType="lpstr">
      <vt:lpstr>Office Theme</vt:lpstr>
      <vt:lpstr>2_Aspect</vt:lpstr>
      <vt:lpstr>Aspect</vt:lpstr>
      <vt:lpstr>1_Aspect</vt:lpstr>
      <vt:lpstr>3_Aspect</vt:lpstr>
      <vt:lpstr>PowerPoint Presentation</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AL-RA'Y</dc:creator>
  <cp:lastModifiedBy>AL-RA'Y</cp:lastModifiedBy>
  <cp:revision>5</cp:revision>
  <dcterms:created xsi:type="dcterms:W3CDTF">2020-03-06T18:19:27Z</dcterms:created>
  <dcterms:modified xsi:type="dcterms:W3CDTF">2020-03-06T19:24:03Z</dcterms:modified>
</cp:coreProperties>
</file>