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9" r:id="rId5"/>
    <p:sldId id="261" r:id="rId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7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4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13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97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91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37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4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09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99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45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9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78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927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73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1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8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00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35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52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79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12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5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34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25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7729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85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6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7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6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2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6539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6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3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E1E6784-EF5F-4A0E-980A-A0D4FE10F699}" type="datetimeFigureOut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13/07/1441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4F0C624-83FC-4ECE-8520-91611CA200DC}" type="slidenum">
              <a:rPr lang="ar-IQ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8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229600" cy="5577483"/>
              </a:xfrm>
            </p:spPr>
            <p:txBody>
              <a:bodyPr/>
              <a:lstStyle/>
              <a:p>
                <a:pPr algn="l" rtl="0"/>
                <a:r>
                  <a:rPr lang="en-US" dirty="0" smtClean="0"/>
                  <a:t>Px=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  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b>
                    </m:sSub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𝑃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3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)</a:t>
                </a:r>
              </a:p>
              <a:p>
                <a:pPr algn="l" rtl="0"/>
                <a:r>
                  <a:rPr lang="en-US" dirty="0"/>
                  <a:t> 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137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13</m:t>
                        </m:r>
                        <m:r>
                          <a:rPr lang="en-US" b="0" i="1" dirty="0" smtClean="0">
                            <a:latin typeface="Cambria Math"/>
                          </a:rPr>
                          <m:t>.</m:t>
                        </m:r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125</m:t>
                        </m:r>
                      </m:den>
                    </m:f>
                  </m:oMath>
                </a14:m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9</m:t>
                        </m:r>
                        <m:r>
                          <a:rPr lang="en-US" b="0" i="1" dirty="0" smtClean="0">
                            <a:latin typeface="Cambria Math"/>
                          </a:rPr>
                          <m:t>.</m:t>
                        </m:r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102</m:t>
                        </m:r>
                      </m:den>
                    </m:f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10</m:t>
                        </m:r>
                        <m:r>
                          <a:rPr lang="en-US" b="0" i="1" dirty="0" smtClean="0">
                            <a:latin typeface="Cambria Math"/>
                          </a:rPr>
                          <m:t>.</m:t>
                        </m:r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118</m:t>
                        </m:r>
                      </m:den>
                    </m:f>
                  </m:oMath>
                </a14:m>
                <a:r>
                  <a:rPr lang="en-US" dirty="0" smtClean="0"/>
                  <a:t>) =  12.72 cm</a:t>
                </a:r>
              </a:p>
              <a:p>
                <a:pPr algn="l" rtl="0"/>
                <a:r>
                  <a:rPr lang="ar-IQ" dirty="0" smtClean="0"/>
                  <a:t>اما لاستخراج معدل عمق المطر على مساحة معينة </a:t>
                </a:r>
                <a:endParaRPr lang="en-US" dirty="0"/>
              </a:p>
              <a:p>
                <a:pPr algn="l" rtl="0"/>
                <a:r>
                  <a:rPr lang="en-US" dirty="0" smtClean="0"/>
                  <a:t>Average precipitation over an area:</a:t>
                </a:r>
              </a:p>
              <a:p>
                <a:pPr algn="l" rtl="0"/>
                <a:r>
                  <a:rPr lang="en-US" dirty="0" smtClean="0"/>
                  <a:t>1-Simple arithmetic mean</a:t>
                </a:r>
                <a:r>
                  <a:rPr lang="ar-IQ" dirty="0" smtClean="0"/>
                  <a:t>المعدل الحسابي البسيط</a:t>
                </a:r>
                <a:endParaRPr lang="en-US" dirty="0" smtClean="0"/>
              </a:p>
              <a:p>
                <a:pPr algn="l" rtl="0"/>
                <a:r>
                  <a:rPr lang="en-US" dirty="0" smtClean="0"/>
                  <a:t>     This method is used  for a flat ,wide and little number of gages </a:t>
                </a:r>
              </a:p>
              <a:p>
                <a:pPr algn="l" rtl="0"/>
                <a:r>
                  <a:rPr lang="en-US" dirty="0" err="1" smtClean="0"/>
                  <a:t>Pav</a:t>
                </a:r>
                <a:r>
                  <a:rPr lang="en-US" dirty="0" smtClean="0"/>
                  <a:t>.=(p1+p2+p3+……+</a:t>
                </a:r>
                <a:r>
                  <a:rPr lang="en-US" dirty="0" err="1" smtClean="0"/>
                  <a:t>pn</a:t>
                </a:r>
                <a:r>
                  <a:rPr lang="en-US" dirty="0" smtClean="0"/>
                  <a:t>)/n</a:t>
                </a:r>
              </a:p>
              <a:p>
                <a:pPr algn="l" rtl="0"/>
                <a:endParaRPr lang="en-US" dirty="0" smtClean="0"/>
              </a:p>
              <a:p>
                <a:pPr marL="0" indent="0" algn="l" rtl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229600" cy="5577483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السقيط 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ln>
                <a:solidFill>
                  <a:srgbClr val="0A0A0A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marL="0" indent="0" algn="l" rtl="0">
                  <a:buNone/>
                </a:pPr>
                <a:r>
                  <a:rPr lang="en-US" dirty="0" err="1" smtClean="0"/>
                  <a:t>Thiessen</a:t>
                </a:r>
                <a:r>
                  <a:rPr lang="en-US" dirty="0" smtClean="0"/>
                  <a:t> method</a:t>
                </a:r>
                <a:r>
                  <a:rPr lang="ar-IQ" dirty="0" smtClean="0"/>
                  <a:t>طريقة ثيسن </a:t>
                </a:r>
                <a:endParaRPr lang="en-US" dirty="0" smtClean="0"/>
              </a:p>
              <a:p>
                <a:pPr marL="0" indent="0" algn="l" rtl="0">
                  <a:buNone/>
                </a:pPr>
                <a:r>
                  <a:rPr lang="en-US" dirty="0" smtClean="0"/>
                  <a:t>This method is used at a flat( or nearly),uniform distribution and the area  takes  a geometrical shape</a:t>
                </a:r>
              </a:p>
              <a:p>
                <a:pPr marL="0" indent="0" algn="l">
                  <a:buNone/>
                </a:pPr>
                <a:r>
                  <a:rPr lang="ar-IQ" b="1" dirty="0" smtClean="0"/>
                  <a:t>-----------------------</a:t>
                </a:r>
                <a:r>
                  <a:rPr lang="en-US" dirty="0" err="1" smtClean="0">
                    <a:cs typeface="+mj-cs"/>
                  </a:rPr>
                  <a:t>Pav</a:t>
                </a:r>
                <a:r>
                  <a:rPr lang="en-US" dirty="0" smtClean="0">
                    <a:cs typeface="+mj-cs"/>
                  </a:rPr>
                  <a:t>.=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cs typeface="+mj-cs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+mj-cs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  <a:cs typeface="+mj-cs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cs typeface="+mj-cs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cs typeface="+mj-cs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  <a:cs typeface="+mj-cs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+mj-cs"/>
                          </a:rPr>
                          <m:t>𝐴𝑡</m:t>
                        </m:r>
                      </m:den>
                    </m:f>
                  </m:oMath>
                </a14:m>
                <a:r>
                  <a:rPr lang="en-US" dirty="0" smtClean="0">
                    <a:cs typeface="+mj-cs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cs typeface="+mj-cs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+mj-cs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  <a:cs typeface="+mj-cs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cs typeface="+mj-cs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cs typeface="+mj-cs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  <a:cs typeface="+mj-cs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+mj-cs"/>
                          </a:rPr>
                          <m:t>𝐴𝑡</m:t>
                        </m:r>
                      </m:den>
                    </m:f>
                  </m:oMath>
                </a14:m>
                <a:endParaRPr lang="en-US" dirty="0" smtClean="0">
                  <a:cs typeface="+mj-cs"/>
                </a:endParaRPr>
              </a:p>
              <a:p>
                <a:pPr marL="0" indent="0" algn="l">
                  <a:buNone/>
                </a:pPr>
                <a:r>
                  <a:rPr lang="en-US" dirty="0" smtClean="0">
                    <a:cs typeface="+mj-cs"/>
                  </a:rPr>
                  <a:t>How to use </a:t>
                </a:r>
                <a:r>
                  <a:rPr lang="en-US" dirty="0" err="1" smtClean="0">
                    <a:cs typeface="+mj-cs"/>
                  </a:rPr>
                  <a:t>thiessen</a:t>
                </a:r>
                <a:r>
                  <a:rPr lang="en-US" dirty="0" smtClean="0">
                    <a:cs typeface="+mj-cs"/>
                  </a:rPr>
                  <a:t> :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cs typeface="+mj-cs"/>
                  </a:rPr>
                  <a:t>1-draw lines connect each two 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cs typeface="+mj-cs"/>
                  </a:rPr>
                  <a:t>Points (black line), then draw 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cs typeface="+mj-cs"/>
                  </a:rPr>
                  <a:t>a normal and 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cs typeface="+mj-cs"/>
                  </a:rPr>
                  <a:t>mid line for each previous lines</a:t>
                </a:r>
              </a:p>
              <a:p>
                <a:pPr marL="0" indent="0" algn="l">
                  <a:buNone/>
                </a:pPr>
                <a:endParaRPr lang="ar-IQ" dirty="0" smtClean="0">
                  <a:cs typeface="+mj-cs"/>
                </a:endParaRPr>
              </a:p>
              <a:p>
                <a:pPr marL="0" indent="0" algn="l">
                  <a:buNone/>
                </a:pPr>
                <a:r>
                  <a:rPr lang="ar-IQ" dirty="0" smtClean="0">
                    <a:cs typeface="+mj-cs"/>
                  </a:rPr>
                  <a:t>نرسم خط يربط كل محطة مع مجاورتها ثم نرسم عمود منصف لكل خط سابق رسمناه</a:t>
                </a:r>
                <a:r>
                  <a:rPr lang="en-US" dirty="0" smtClean="0">
                    <a:cs typeface="+mj-cs"/>
                  </a:rPr>
                  <a:t> (blue ).</a:t>
                </a:r>
                <a:endParaRPr lang="ar-IQ" dirty="0"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4"/>
                <a:stretch>
                  <a:fillRect l="-1701" t="-861" b="-2691"/>
                </a:stretch>
              </a:blipFill>
              <a:ln>
                <a:solidFill>
                  <a:srgbClr val="0A0A0A"/>
                </a:solidFill>
              </a:ln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532669" y="4078306"/>
            <a:ext cx="1202432" cy="127538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532669" y="4078306"/>
            <a:ext cx="1202432" cy="12753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532669" y="4078306"/>
            <a:ext cx="1202432" cy="12753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532669" y="2636912"/>
            <a:ext cx="1202432" cy="12241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6532669" y="2636912"/>
            <a:ext cx="1202432" cy="1224136"/>
          </a:xfrm>
          <a:prstGeom prst="line">
            <a:avLst/>
          </a:prstGeom>
          <a:ln>
            <a:solidFill>
              <a:srgbClr val="0A0A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32669" y="2636912"/>
            <a:ext cx="1202432" cy="1224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4" idx="0"/>
            <a:endCxn id="4" idx="3"/>
          </p:cNvCxnSpPr>
          <p:nvPr/>
        </p:nvCxnSpPr>
        <p:spPr>
          <a:xfrm>
            <a:off x="7133885" y="4078306"/>
            <a:ext cx="601216" cy="6376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Straight Connector 3072"/>
          <p:cNvCxnSpPr>
            <a:stCxn id="4" idx="0"/>
            <a:endCxn id="4" idx="1"/>
          </p:cNvCxnSpPr>
          <p:nvPr/>
        </p:nvCxnSpPr>
        <p:spPr>
          <a:xfrm flipH="1">
            <a:off x="6532669" y="4078306"/>
            <a:ext cx="601216" cy="6376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6" name="Straight Connector 3075"/>
          <p:cNvCxnSpPr>
            <a:stCxn id="4" idx="1"/>
            <a:endCxn id="4" idx="2"/>
          </p:cNvCxnSpPr>
          <p:nvPr/>
        </p:nvCxnSpPr>
        <p:spPr>
          <a:xfrm>
            <a:off x="6532669" y="4715998"/>
            <a:ext cx="601216" cy="63769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8" name="Straight Connector 3077"/>
          <p:cNvCxnSpPr>
            <a:stCxn id="4" idx="3"/>
            <a:endCxn id="4" idx="2"/>
          </p:cNvCxnSpPr>
          <p:nvPr/>
        </p:nvCxnSpPr>
        <p:spPr>
          <a:xfrm flipH="1">
            <a:off x="7133885" y="4715998"/>
            <a:ext cx="601216" cy="63769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6300192" y="2492896"/>
            <a:ext cx="232477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</a:t>
            </a:r>
            <a:endParaRPr lang="ar-IQ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735101" y="2348880"/>
            <a:ext cx="22127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2</a:t>
            </a:r>
            <a:endParaRPr lang="ar-IQ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00192" y="3573016"/>
            <a:ext cx="232477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</a:t>
            </a:r>
            <a:endParaRPr lang="ar-IQ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735101" y="3573016"/>
            <a:ext cx="22127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4</a:t>
            </a:r>
            <a:endParaRPr lang="ar-IQ" dirty="0">
              <a:solidFill>
                <a:prstClr val="white"/>
              </a:solidFill>
            </a:endParaRPr>
          </a:p>
        </p:txBody>
      </p:sp>
      <p:pic>
        <p:nvPicPr>
          <p:cNvPr id="1026" name="Picture 2" title="5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391" y="3081092"/>
            <a:ext cx="280987" cy="2555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السقيط 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0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229600" cy="5577483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sz="2400" dirty="0" smtClean="0">
                    <a:cs typeface="+mj-cs"/>
                  </a:rPr>
                  <a:t>Isohyetal method</a:t>
                </a:r>
              </a:p>
              <a:p>
                <a:pPr marL="0" indent="0" algn="l">
                  <a:buNone/>
                </a:pPr>
                <a:r>
                  <a:rPr lang="en-US" sz="2400" dirty="0" smtClean="0">
                    <a:cs typeface="+mj-cs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2400" i="1" smtClean="0">
                            <a:latin typeface="Cambria Math"/>
                            <a:cs typeface="+mj-cs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+mj-cs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/>
                            <a:cs typeface="+mj-cs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+mj-cs"/>
                          </a:rPr>
                          <m:t>𝐴𝑇</m:t>
                        </m:r>
                      </m:den>
                    </m:f>
                    <m:r>
                      <a:rPr lang="ar-IQ" sz="2400" b="0" i="1" smtClean="0">
                        <a:latin typeface="Cambria Math"/>
                        <a:cs typeface="+mj-cs"/>
                      </a:rPr>
                      <m:t>±−−−−−−−−</m:t>
                    </m:r>
                  </m:oMath>
                </a14:m>
                <a:r>
                  <a:rPr lang="ar-IQ" sz="2400" dirty="0" smtClean="0">
                    <a:cs typeface="+mj-cs"/>
                  </a:rPr>
                  <a:t> </a:t>
                </a:r>
                <a:r>
                  <a:rPr lang="en-US" sz="2400" dirty="0" smtClean="0">
                    <a:cs typeface="+mj-cs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+mj-cs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+mj-cs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/>
                            <a:cs typeface="+mj-cs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cs typeface="+mj-cs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cs typeface="+mj-cs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/>
                            <a:cs typeface="+mj-cs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+mj-cs"/>
                          </a:rPr>
                          <m:t>2</m:t>
                        </m:r>
                      </m:den>
                    </m:f>
                  </m:oMath>
                </a14:m>
                <a:r>
                  <a:rPr lang="ar-IQ" sz="2400" dirty="0" smtClean="0">
                    <a:cs typeface="+mj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2400" i="1" smtClean="0">
                            <a:latin typeface="Cambria Math"/>
                            <a:cs typeface="+mj-cs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+mj-cs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/>
                            <a:cs typeface="+mj-cs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+mj-cs"/>
                          </a:rPr>
                          <m:t>𝐴𝑇</m:t>
                        </m:r>
                      </m:den>
                    </m:f>
                  </m:oMath>
                </a14:m>
                <a:r>
                  <a:rPr lang="ar-IQ" sz="2400" dirty="0" smtClean="0">
                    <a:cs typeface="+mj-cs"/>
                  </a:rPr>
                  <a:t>  </a:t>
                </a:r>
                <a:r>
                  <a:rPr lang="en-US" sz="2400" dirty="0" smtClean="0">
                    <a:cs typeface="+mj-cs"/>
                  </a:rPr>
                  <a:t>    </a:t>
                </a:r>
                <a:r>
                  <a:rPr lang="en-US" sz="2400" dirty="0" err="1" smtClean="0">
                    <a:cs typeface="+mj-cs"/>
                  </a:rPr>
                  <a:t>Pav</a:t>
                </a:r>
                <a:r>
                  <a:rPr lang="en-US" sz="2400" dirty="0" smtClean="0">
                    <a:cs typeface="+mj-cs"/>
                  </a:rPr>
                  <a:t>.=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+mj-cs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lang="en-US" sz="2400" b="0" i="1" smtClean="0">
                                <a:latin typeface="Cambria Math"/>
                                <a:cs typeface="+mj-cs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/>
                                <a:cs typeface="+mj-cs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/>
                                <a:cs typeface="+mj-cs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/>
                                <a:cs typeface="+mj-cs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  <a:cs typeface="+mj-cs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/>
                                <a:cs typeface="+mj-cs"/>
                              </a:rPr>
                              <m:t>2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  <a:cs typeface="+mj-cs"/>
                              </a:rPr>
                              <m:t> </m:t>
                            </m:r>
                          </m:e>
                        </m:eqAr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+mj-cs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>
                  <a:cs typeface="+mj-cs"/>
                </a:endParaRPr>
              </a:p>
              <a:p>
                <a:pPr marL="0" indent="0" algn="l">
                  <a:buNone/>
                </a:pPr>
                <a:r>
                  <a:rPr lang="en-US" dirty="0" err="1" smtClean="0"/>
                  <a:t>Pav</a:t>
                </a:r>
                <a:r>
                  <a:rPr lang="en-US" dirty="0" smtClean="0"/>
                  <a:t>.= average precipitation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P1, p2,-------=gage reading for each station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A1= area between first and second contour line (km)2.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  At= total area Km2</a:t>
                </a:r>
                <a:endParaRPr lang="ar-IQ" dirty="0" smtClean="0"/>
              </a:p>
              <a:p>
                <a:pPr marL="0" indent="0" algn="l">
                  <a:buNone/>
                </a:pPr>
                <a:r>
                  <a:rPr lang="ar-IQ" dirty="0" smtClean="0"/>
                  <a:t>معدل عمق المطر معدل قراءة</a:t>
                </a:r>
              </a:p>
              <a:p>
                <a:pPr marL="0" indent="0" algn="l">
                  <a:buNone/>
                </a:pPr>
                <a:r>
                  <a:rPr lang="ar-IQ" dirty="0" smtClean="0"/>
                  <a:t> العمق على كل كنتورين متجاورين مضروبا في المساحة بين نفس الكنتورين على المساحة الكلية</a:t>
                </a:r>
                <a:endParaRPr lang="en-US" dirty="0"/>
              </a:p>
              <a:p>
                <a:pPr marL="0" indent="0" algn="l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229600" cy="5577483"/>
              </a:xfrm>
              <a:blipFill rotWithShape="1">
                <a:blip r:embed="rId4"/>
                <a:stretch>
                  <a:fillRect l="-1704" r="-96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063" y="3717032"/>
            <a:ext cx="27622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rc 3"/>
          <p:cNvSpPr/>
          <p:nvPr/>
        </p:nvSpPr>
        <p:spPr>
          <a:xfrm>
            <a:off x="4572000" y="4317504"/>
            <a:ext cx="1152128" cy="230425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black"/>
              </a:solidFill>
            </a:endParaRPr>
          </a:p>
        </p:txBody>
      </p:sp>
      <p:sp>
        <p:nvSpPr>
          <p:cNvPr id="5" name="Arc 4"/>
          <p:cNvSpPr/>
          <p:nvPr/>
        </p:nvSpPr>
        <p:spPr>
          <a:xfrm>
            <a:off x="5184068" y="4173488"/>
            <a:ext cx="1080120" cy="244827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black"/>
              </a:solidFill>
            </a:endParaRPr>
          </a:p>
        </p:txBody>
      </p:sp>
      <p:sp>
        <p:nvSpPr>
          <p:cNvPr id="6" name="Arc 5"/>
          <p:cNvSpPr/>
          <p:nvPr/>
        </p:nvSpPr>
        <p:spPr>
          <a:xfrm>
            <a:off x="5364088" y="3933056"/>
            <a:ext cx="1584176" cy="216024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black"/>
              </a:solidFill>
            </a:endParaRPr>
          </a:p>
        </p:txBody>
      </p:sp>
      <p:pic>
        <p:nvPicPr>
          <p:cNvPr id="2" name="1السقيط ٦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8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6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282</Words>
  <Application>Microsoft Office PowerPoint</Application>
  <PresentationFormat>On-screen Show (4:3)</PresentationFormat>
  <Paragraphs>29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Aspect</vt:lpstr>
      <vt:lpstr>1_Aspect</vt:lpstr>
      <vt:lpstr>2_Aspect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AL-RA'Y</dc:creator>
  <cp:lastModifiedBy>AL-RA'Y</cp:lastModifiedBy>
  <cp:revision>2</cp:revision>
  <dcterms:created xsi:type="dcterms:W3CDTF">2020-03-07T06:55:48Z</dcterms:created>
  <dcterms:modified xsi:type="dcterms:W3CDTF">2020-03-07T06:58:52Z</dcterms:modified>
</cp:coreProperties>
</file>