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11" name="Slide Number Placeholder 10"/>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1E6784-EF5F-4A0E-980A-A0D4FE10F699}" type="datetimeFigureOut">
              <a:rPr lang="ar-IQ" smtClean="0"/>
              <a:t>13/07/1441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84F0C624-83FC-4ECE-8520-91611CA200DC}" type="slidenum">
              <a:rPr lang="ar-IQ" smtClean="0"/>
              <a:t>‹#›</a:t>
            </a:fld>
            <a:endParaRPr lang="ar-IQ"/>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1E6784-EF5F-4A0E-980A-A0D4FE10F699}" type="datetimeFigureOut">
              <a:rPr lang="ar-IQ" smtClean="0"/>
              <a:t>13/07/1441</a:t>
            </a:fld>
            <a:endParaRPr lang="ar-IQ"/>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IQ"/>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F0C624-83FC-4ECE-8520-91611CA200DC}"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5075" y="548680"/>
            <a:ext cx="6045277" cy="576064"/>
          </a:xfrm>
        </p:spPr>
        <p:txBody>
          <a:bodyPr>
            <a:noAutofit/>
          </a:bodyPr>
          <a:lstStyle/>
          <a:p>
            <a:r>
              <a:rPr lang="en-US" sz="2800" dirty="0" smtClean="0">
                <a:latin typeface="Times New Roman" pitchFamily="18" charset="0"/>
                <a:cs typeface="Times New Roman" pitchFamily="18" charset="0"/>
              </a:rPr>
              <a:t>Hydrology lecture 2 (precipitation)</a:t>
            </a:r>
            <a:endParaRPr lang="ar-IQ" sz="2800" dirty="0">
              <a:latin typeface="Times New Roman" pitchFamily="18" charset="0"/>
              <a:cs typeface="Times New Roman" pitchFamily="18" charset="0"/>
            </a:endParaRPr>
          </a:p>
        </p:txBody>
      </p:sp>
      <p:sp>
        <p:nvSpPr>
          <p:cNvPr id="3" name="Subtitle 2"/>
          <p:cNvSpPr>
            <a:spLocks noGrp="1"/>
          </p:cNvSpPr>
          <p:nvPr>
            <p:ph type="subTitle" idx="1"/>
          </p:nvPr>
        </p:nvSpPr>
        <p:spPr>
          <a:xfrm>
            <a:off x="827584" y="1340768"/>
            <a:ext cx="7704856" cy="4298032"/>
          </a:xfrm>
        </p:spPr>
        <p:txBody>
          <a:bodyPr>
            <a:normAutofit/>
          </a:bodyPr>
          <a:lstStyle/>
          <a:p>
            <a:r>
              <a:rPr lang="en-US" sz="2200" dirty="0" smtClean="0">
                <a:solidFill>
                  <a:srgbClr val="0A0A0A"/>
                </a:solidFill>
                <a:cs typeface="+mj-cs"/>
              </a:rPr>
              <a:t>Precipitation is the general terms for all forms of moisture emanating from the  clouds and falling to the ground, from the time of its formation in the atmosphere until it reaches to the ground. Forms of precipitations: Rain, snow, drizzle, glaze, sleet, hail and storm.</a:t>
            </a:r>
          </a:p>
          <a:p>
            <a:pPr algn="l"/>
            <a:r>
              <a:rPr lang="en-US" sz="2200" dirty="0" smtClean="0">
                <a:solidFill>
                  <a:srgbClr val="0A0A0A"/>
                </a:solidFill>
                <a:cs typeface="+mj-cs"/>
              </a:rPr>
              <a:t>  Measurement of precipitation</a:t>
            </a:r>
          </a:p>
          <a:p>
            <a:pPr algn="l"/>
            <a:r>
              <a:rPr lang="en-US" sz="2200" dirty="0" smtClean="0">
                <a:solidFill>
                  <a:srgbClr val="0A0A0A"/>
                </a:solidFill>
                <a:cs typeface="+mj-cs"/>
              </a:rPr>
              <a:t>Recording rain gage and non recording rain gage </a:t>
            </a:r>
          </a:p>
          <a:p>
            <a:r>
              <a:rPr lang="ar-IQ" dirty="0" smtClean="0"/>
              <a:t> </a:t>
            </a:r>
            <a:endParaRPr lang="en-US" dirty="0" smtClean="0"/>
          </a:p>
          <a:p>
            <a:r>
              <a:rPr lang="en-US" dirty="0" smtClean="0"/>
              <a:t>  </a:t>
            </a:r>
          </a:p>
          <a:p>
            <a:endParaRPr lang="ar-IQ"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4293096"/>
            <a:ext cx="13049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السقيط ١.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47864" y="4864596"/>
            <a:ext cx="609600" cy="609600"/>
          </a:xfrm>
          <a:prstGeom prst="rect">
            <a:avLst/>
          </a:prstGeom>
        </p:spPr>
      </p:pic>
    </p:spTree>
    <p:extLst>
      <p:ext uri="{BB962C8B-B14F-4D97-AF65-F5344CB8AC3E}">
        <p14:creationId xmlns:p14="http://schemas.microsoft.com/office/powerpoint/2010/main" val="2398522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22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92696"/>
                <a:ext cx="8229600" cy="5433467"/>
              </a:xfrm>
            </p:spPr>
            <p:txBody>
              <a:bodyPr/>
              <a:lstStyle/>
              <a:p>
                <a:pPr marL="0" indent="0" algn="l">
                  <a:buNone/>
                </a:pPr>
                <a:r>
                  <a:rPr lang="en-US" dirty="0" smtClean="0"/>
                  <a:t>Estimating of missing data</a:t>
                </a:r>
              </a:p>
              <a:p>
                <a:pPr marL="0" indent="0" algn="l">
                  <a:buNone/>
                </a:pPr>
                <a:r>
                  <a:rPr lang="en-US" dirty="0" smtClean="0"/>
                  <a:t>When one of rain gages out of work, the missing data will obtain by the following method:</a:t>
                </a:r>
              </a:p>
              <a:p>
                <a:pPr marL="0" indent="0" algn="l">
                  <a:buNone/>
                </a:pPr>
                <a:r>
                  <a:rPr lang="en-US" dirty="0" err="1" smtClean="0"/>
                  <a:t>Px</a:t>
                </a:r>
                <a:r>
                  <a:rPr lang="en-US" dirty="0" smtClean="0"/>
                  <a:t>=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𝑁</m:t>
                            </m:r>
                          </m:e>
                          <m:sub>
                            <m:r>
                              <a:rPr lang="en-US" b="0" i="1" smtClean="0">
                                <a:latin typeface="Cambria Math"/>
                              </a:rPr>
                              <m:t>𝑥</m:t>
                            </m:r>
                          </m:sub>
                        </m:sSub>
                      </m:num>
                      <m:den>
                        <m:r>
                          <a:rPr lang="en-US" b="0" i="1" smtClean="0">
                            <a:latin typeface="Cambria Math"/>
                          </a:rPr>
                          <m:t>𝑛</m:t>
                        </m:r>
                      </m:den>
                    </m:f>
                  </m:oMath>
                </a14:m>
                <a:r>
                  <a:rPr lang="en-US" dirty="0" smtClean="0"/>
                  <a:t> (+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𝑃</m:t>
                            </m:r>
                          </m:e>
                          <m:sub>
                            <m:r>
                              <a:rPr lang="en-US" b="0" i="1" smtClean="0">
                                <a:latin typeface="Cambria Math"/>
                              </a:rPr>
                              <m:t>1</m:t>
                            </m:r>
                          </m:sub>
                        </m:sSub>
                      </m:num>
                      <m:den>
                        <m:r>
                          <a:rPr lang="en-US" b="0" i="1" smtClean="0">
                            <a:latin typeface="Cambria Math"/>
                          </a:rPr>
                          <m:t>𝑁</m:t>
                        </m:r>
                        <m:sSub>
                          <m:sSubPr>
                            <m:ctrlPr>
                              <a:rPr lang="en-US" b="0" i="1" smtClean="0">
                                <a:latin typeface="Cambria Math"/>
                              </a:rPr>
                            </m:ctrlPr>
                          </m:sSubPr>
                          <m:e>
                            <m:r>
                              <a:rPr lang="en-US" b="0" i="1" smtClean="0">
                                <a:latin typeface="Cambria Math"/>
                              </a:rPr>
                              <m:t> </m:t>
                            </m:r>
                          </m:e>
                          <m:sub>
                            <m:r>
                              <a:rPr lang="en-US" b="0" i="1" smtClean="0">
                                <a:latin typeface="Cambria Math"/>
                              </a:rPr>
                              <m:t>1</m:t>
                            </m:r>
                          </m:sub>
                        </m:sSub>
                      </m:den>
                    </m:f>
                  </m:oMath>
                </a14:m>
                <a:r>
                  <a:rPr lang="en-US" dirty="0" smtClean="0"/>
                  <a:t>     +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𝑃</m:t>
                            </m:r>
                          </m:e>
                          <m:sub>
                            <m:r>
                              <a:rPr lang="en-US" b="0" i="1" smtClean="0">
                                <a:latin typeface="Cambria Math"/>
                              </a:rPr>
                              <m:t>2</m:t>
                            </m:r>
                          </m:sub>
                        </m:sSub>
                      </m:num>
                      <m:den>
                        <m:r>
                          <a:rPr lang="en-US" b="0" i="1" smtClean="0">
                            <a:latin typeface="Cambria Math"/>
                          </a:rPr>
                          <m:t>𝑁</m:t>
                        </m:r>
                        <m:sSub>
                          <m:sSubPr>
                            <m:ctrlPr>
                              <a:rPr lang="en-US" b="0" i="1" smtClean="0">
                                <a:latin typeface="Cambria Math"/>
                              </a:rPr>
                            </m:ctrlPr>
                          </m:sSubPr>
                          <m:e>
                            <m:r>
                              <a:rPr lang="en-US" b="0" i="1" smtClean="0">
                                <a:latin typeface="Cambria Math"/>
                              </a:rPr>
                              <m:t> </m:t>
                            </m:r>
                          </m:e>
                          <m:sub>
                            <m:r>
                              <a:rPr lang="en-US" b="0" i="1" smtClean="0">
                                <a:latin typeface="Cambria Math"/>
                              </a:rPr>
                              <m:t>2</m:t>
                            </m:r>
                          </m:sub>
                        </m:sSub>
                      </m:den>
                    </m:f>
                  </m:oMath>
                </a14:m>
                <a:r>
                  <a:rPr lang="en-US" dirty="0" smtClean="0"/>
                  <a:t>    +..........) </a:t>
                </a:r>
              </a:p>
              <a:p>
                <a:pPr marL="0" indent="0" algn="l">
                  <a:buNone/>
                </a:pPr>
                <a:r>
                  <a:rPr lang="ar-IQ" dirty="0" smtClean="0"/>
                  <a:t>قراءة يومية </a:t>
                </a:r>
                <a:r>
                  <a:rPr lang="en-US" dirty="0" smtClean="0"/>
                  <a:t>mm)</a:t>
                </a:r>
                <a:r>
                  <a:rPr lang="ar-IQ" dirty="0" smtClean="0"/>
                  <a:t>)</a:t>
                </a:r>
                <a:r>
                  <a:rPr lang="en-US" dirty="0" smtClean="0"/>
                  <a:t>P:  daily reading</a:t>
                </a:r>
              </a:p>
              <a:p>
                <a:pPr marL="0" indent="0" algn="l">
                  <a:buNone/>
                </a:pPr>
                <a:r>
                  <a:rPr lang="ar-IQ" dirty="0" smtClean="0"/>
                  <a:t>قراءة سنوية</a:t>
                </a:r>
                <a:r>
                  <a:rPr lang="en-US" dirty="0" smtClean="0"/>
                  <a:t>N: annual reading (mm)</a:t>
                </a:r>
              </a:p>
              <a:p>
                <a:pPr marL="0" indent="0" algn="l">
                  <a:buNone/>
                </a:pPr>
                <a:r>
                  <a:rPr lang="ar-IQ" dirty="0" smtClean="0"/>
                  <a:t>عدد المحطات المجاورة </a:t>
                </a:r>
                <a:r>
                  <a:rPr lang="en-US" dirty="0" smtClean="0"/>
                  <a:t>n: number of stations</a:t>
                </a:r>
              </a:p>
              <a:p>
                <a:pPr marL="0" indent="0" algn="l">
                  <a:buNone/>
                </a:pPr>
                <a:r>
                  <a:rPr lang="ar-IQ" dirty="0" smtClean="0"/>
                  <a:t>حين تكون احدى المقياسات عاطلة فنستخرج قراءتها من المحطات المجاورة باستخدام القانون اعلاه</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92696"/>
                <a:ext cx="8229600" cy="5433467"/>
              </a:xfrm>
              <a:blipFill rotWithShape="1">
                <a:blip r:embed="rId4"/>
                <a:stretch>
                  <a:fillRect l="-1778" t="-337"/>
                </a:stretch>
              </a:blipFill>
            </p:spPr>
            <p:txBody>
              <a:bodyPr/>
              <a:lstStyle/>
              <a:p>
                <a:r>
                  <a:rPr lang="ar-IQ">
                    <a:noFill/>
                  </a:rPr>
                  <a:t> </a:t>
                </a:r>
              </a:p>
            </p:txBody>
          </p:sp>
        </mc:Fallback>
      </mc:AlternateContent>
      <p:pic>
        <p:nvPicPr>
          <p:cNvPr id="2" name="السقيط ٢.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34907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7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l"/>
            <a:r>
              <a:rPr lang="en-US" dirty="0" smtClean="0"/>
              <a:t>Example</a:t>
            </a:r>
          </a:p>
          <a:p>
            <a:pPr algn="just" rtl="0"/>
            <a:r>
              <a:rPr lang="en-US" dirty="0" smtClean="0"/>
              <a:t> </a:t>
            </a:r>
            <a:r>
              <a:rPr lang="en-US" sz="2000" b="1" dirty="0" smtClean="0">
                <a:cs typeface="+mj-cs"/>
              </a:rPr>
              <a:t>Example.1-The normal annual  P  of  five stations (A,B,C,D&amp;E)</a:t>
            </a:r>
            <a:r>
              <a:rPr lang="en-US" sz="2000" b="1" dirty="0" err="1" smtClean="0">
                <a:cs typeface="+mj-cs"/>
              </a:rPr>
              <a:t>arerespectively</a:t>
            </a:r>
            <a:r>
              <a:rPr lang="en-US" sz="2000" b="1" dirty="0" smtClean="0">
                <a:cs typeface="+mj-cs"/>
              </a:rPr>
              <a:t> (125,102,76,118,137)cm during a storm the  P  recorded for stations (A,B,C,&amp;D) are (13.2,9.2,6.8, &amp;10.2)cm ,estimate the missing data  @  sta. E?</a:t>
            </a:r>
          </a:p>
          <a:p>
            <a:pPr algn="just" rtl="0"/>
            <a:endParaRPr lang="ar-IQ" sz="2000" b="1" dirty="0">
              <a:cs typeface="+mj-cs"/>
            </a:endParaRPr>
          </a:p>
        </p:txBody>
      </p:sp>
      <p:sp>
        <p:nvSpPr>
          <p:cNvPr id="4" name="Oval 3"/>
          <p:cNvSpPr/>
          <p:nvPr/>
        </p:nvSpPr>
        <p:spPr>
          <a:xfrm rot="1055196">
            <a:off x="5202407" y="3043903"/>
            <a:ext cx="3861142" cy="27973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chemeClr val="bg2"/>
              </a:solidFill>
            </a:endParaRPr>
          </a:p>
        </p:txBody>
      </p:sp>
      <p:sp>
        <p:nvSpPr>
          <p:cNvPr id="5" name="5-Point Star 4"/>
          <p:cNvSpPr/>
          <p:nvPr/>
        </p:nvSpPr>
        <p:spPr>
          <a:xfrm>
            <a:off x="5940152" y="3356992"/>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391697"/>
            <a:ext cx="3778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255" y="4432280"/>
            <a:ext cx="3778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1615" y="5013176"/>
            <a:ext cx="3778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0479" y="4077477"/>
            <a:ext cx="3778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eptagon 5"/>
          <p:cNvSpPr/>
          <p:nvPr/>
        </p:nvSpPr>
        <p:spPr>
          <a:xfrm>
            <a:off x="6930479" y="4077477"/>
            <a:ext cx="377825" cy="35480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t>
            </a:r>
            <a:endParaRPr lang="ar-IQ" dirty="0"/>
          </a:p>
        </p:txBody>
      </p:sp>
      <p:pic>
        <p:nvPicPr>
          <p:cNvPr id="2" name="السقيط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12144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292</TotalTime>
  <Words>211</Words>
  <Application>Microsoft Office PowerPoint</Application>
  <PresentationFormat>On-screen Show (4:3)</PresentationFormat>
  <Paragraphs>16</Paragraphs>
  <Slides>3</Slides>
  <Notes>0</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Aspect</vt:lpstr>
      <vt:lpstr>Hydrology lecture 2 (precipitation)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AL-RA'Y</dc:creator>
  <cp:lastModifiedBy>AL-RA'Y</cp:lastModifiedBy>
  <cp:revision>29</cp:revision>
  <dcterms:created xsi:type="dcterms:W3CDTF">2020-03-04T15:04:28Z</dcterms:created>
  <dcterms:modified xsi:type="dcterms:W3CDTF">2020-03-07T06:59:28Z</dcterms:modified>
</cp:coreProperties>
</file>