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44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FE96EA-409B-443B-9D08-63FCEB538B0F}" type="datetimeFigureOut">
              <a:rPr lang="ar-IQ" smtClean="0"/>
              <a:t>12/07/1441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C3268AE-BFBC-4262-9255-BD99DDE87EED}" type="slidenum">
              <a:rPr lang="ar-IQ" smtClean="0"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5.m4a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Stream flow</a:t>
            </a:r>
            <a:br>
              <a:rPr lang="en-US" dirty="0" smtClean="0"/>
            </a:br>
            <a:r>
              <a:rPr lang="ar-IQ" dirty="0" smtClean="0"/>
              <a:t>المجرى المائي</a:t>
            </a:r>
            <a:endParaRPr lang="ar-IQ" dirty="0"/>
          </a:p>
        </p:txBody>
      </p:sp>
      <p:pic>
        <p:nvPicPr>
          <p:cNvPr id="3" name="مجرى مائي ١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715246886"/>
              </p:ext>
            </p:extLst>
          </p:nvPr>
        </p:nvGraphicFramePr>
        <p:xfrm>
          <a:off x="1907704" y="548680"/>
          <a:ext cx="6552728" cy="2870636"/>
        </p:xfrm>
        <a:graphic>
          <a:graphicData uri="http://schemas.openxmlformats.org/drawingml/2006/table">
            <a:tbl>
              <a:tblPr rtl="1">
                <a:tableStyleId>{5C22544A-7EE6-4342-B048-85BDC9FD1C3A}</a:tableStyleId>
              </a:tblPr>
              <a:tblGrid>
                <a:gridCol w="3328370"/>
                <a:gridCol w="3224358"/>
              </a:tblGrid>
              <a:tr h="1070637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 smtClean="0">
                          <a:effectLst/>
                        </a:rPr>
                        <a:t>Direct means.(non uniform sections)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Indirect means.(uniform sections)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9999"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1-Area velocity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 2-Dillution     technique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3-Electromagnetic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4-Ultra sonic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1-Structures(Weir, Flume and Gates)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2-slope-area.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3-  formulas.</a:t>
                      </a:r>
                      <a:endParaRPr lang="en-US" sz="1100" dirty="0">
                        <a:effectLst/>
                      </a:endParaRPr>
                    </a:p>
                    <a:p>
                      <a:pPr algn="just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9750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مجرى مائي ٢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78879"/>
            <a:ext cx="6336704" cy="477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مجرى مائي ٣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23728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3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11560" y="731520"/>
                <a:ext cx="7920880" cy="5433784"/>
              </a:xfrm>
            </p:spPr>
            <p:txBody>
              <a:bodyPr>
                <a:normAutofit/>
              </a:bodyPr>
              <a:lstStyle/>
              <a:p>
                <a:r>
                  <a:rPr lang="ar-IQ" dirty="0" smtClean="0"/>
                  <a:t>طرق قياس المجرى المائى مباشر (للمقطع غير المنتظم )وغير مباشر (للمقطع المنتظم)</a:t>
                </a:r>
              </a:p>
              <a:p>
                <a:r>
                  <a:rPr lang="en-US" b="1" u="sng" dirty="0"/>
                  <a:t>Area velocity </a:t>
                </a:r>
                <a:r>
                  <a:rPr lang="en-US" b="1" u="sng" dirty="0" smtClean="0"/>
                  <a:t>method</a:t>
                </a:r>
              </a:p>
              <a:p>
                <a:r>
                  <a:rPr lang="ar-IQ" dirty="0" smtClean="0">
                    <a:latin typeface="Times New Roman" pitchFamily="18" charset="0"/>
                    <a:cs typeface="Times New Roman" pitchFamily="18" charset="0"/>
                  </a:rPr>
                  <a:t>الطريقة للمقطع الغير منتظم مثل الانهار والجداول</a:t>
                </a:r>
              </a:p>
              <a:p>
                <a:pPr algn="l"/>
                <a14:m>
                  <m:oMath xmlns:m="http://schemas.openxmlformats.org/officeDocument/2006/math">
                    <m:f>
                      <m:fPr>
                        <m:ctrlPr>
                          <a:rPr lang="ar-IQ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𝑑𝑖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ar-IQ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𝑏𝑖</m:t>
                        </m:r>
                      </m:num>
                      <m:den>
                        <m:r>
                          <a:rPr lang="ar-IQ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IQ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/>
                  <a:t> Q=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𝑉𝑖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𝑉𝑖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en-US" dirty="0"/>
              </a:p>
              <a:p>
                <a:r>
                  <a:rPr lang="ar-IQ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ar-IQ" dirty="0" smtClean="0">
                    <a:latin typeface="Times New Roman" pitchFamily="18" charset="0"/>
                    <a:cs typeface="Times New Roman" pitchFamily="18" charset="0"/>
                  </a:rPr>
                  <a:t>نستخدم المعادلة الاولى او الثانية حسب رغية المهندس </a:t>
                </a:r>
              </a:p>
              <a:p>
                <a:pPr marL="45720" indent="0" algn="l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Q= discharge (m3/s) </a:t>
                </a:r>
                <a:r>
                  <a:rPr lang="ar-IQ" dirty="0" smtClean="0">
                    <a:latin typeface="Times New Roman" pitchFamily="18" charset="0"/>
                    <a:cs typeface="Times New Roman" pitchFamily="18" charset="0"/>
                  </a:rPr>
                  <a:t>التصريف</a:t>
                </a:r>
              </a:p>
              <a:p>
                <a:pPr marL="45720" indent="0" algn="l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V= velocity (m/s)</a:t>
                </a:r>
              </a:p>
              <a:p>
                <a:pPr marL="45720" indent="0" algn="l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d=depth of river (m)</a:t>
                </a:r>
              </a:p>
              <a:p>
                <a:pPr marL="45720" indent="0" algn="l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B= width of river (m)</a:t>
                </a:r>
                <a:r>
                  <a:rPr lang="ar-IQ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ar-IQ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11560" y="731520"/>
                <a:ext cx="7920880" cy="5433784"/>
              </a:xfrm>
              <a:blipFill rotWithShape="1">
                <a:blip r:embed="rId6"/>
                <a:stretch>
                  <a:fillRect l="-1923" t="-2132" r="-92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97710" y="2975428"/>
                <a:ext cx="2201821" cy="49379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Q=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ar-IQ" i="1" smtClean="0"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</a:rPr>
                          <m:t>𝑉𝑖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𝐷𝑖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ar-IQ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𝑏𝑖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 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ar-IQ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710" y="2975428"/>
                <a:ext cx="2201821" cy="493790"/>
              </a:xfrm>
              <a:prstGeom prst="rect">
                <a:avLst/>
              </a:prstGeom>
              <a:blipFill rotWithShape="1">
                <a:blip r:embed="rId7"/>
                <a:stretch>
                  <a:fillRect l="-1662" t="-76543" b="-12716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0-02-05-e040d6c6c1f81aa9e903665f82acab9d2cdb2112a4ea3e0caa8e8952e8a4eeaf_a2fae23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567238" y="3424238"/>
            <a:ext cx="9525" cy="9525"/>
          </a:xfrm>
          <a:prstGeom prst="rect">
            <a:avLst/>
          </a:prstGeom>
        </p:spPr>
      </p:pic>
      <p:pic>
        <p:nvPicPr>
          <p:cNvPr id="7" name="0-02-05-e040d6c6c1f81aa9e903665f82acab9d2cdb2112a4ea3e0caa8e8952e8a4eeaf_a2fae233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67238" y="3424238"/>
            <a:ext cx="9525" cy="9525"/>
          </a:xfrm>
          <a:prstGeom prst="rect">
            <a:avLst/>
          </a:prstGeom>
        </p:spPr>
      </p:pic>
      <p:pic>
        <p:nvPicPr>
          <p:cNvPr id="2" name="مجرى مائي ٤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732240" y="43651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1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2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1320</TotalTime>
  <Words>136</Words>
  <Application>Microsoft Office PowerPoint</Application>
  <PresentationFormat>On-screen Show (4:3)</PresentationFormat>
  <Paragraphs>22</Paragraphs>
  <Slides>4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Slipstream</vt:lpstr>
      <vt:lpstr>Stream flow المجرى المائي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AL-RA'Y</cp:lastModifiedBy>
  <cp:revision>18</cp:revision>
  <dcterms:created xsi:type="dcterms:W3CDTF">2020-03-05T18:23:29Z</dcterms:created>
  <dcterms:modified xsi:type="dcterms:W3CDTF">2020-03-06T16:32:20Z</dcterms:modified>
</cp:coreProperties>
</file>