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64AF13-0624-46F2-B15B-5687AB3EDD35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E828DC-0F47-4333-9FCA-56A3BD14F8E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Hydrology lecture 3</a:t>
            </a:r>
            <a:br>
              <a:rPr lang="en-US" dirty="0" smtClean="0"/>
            </a:br>
            <a:r>
              <a:rPr lang="en-US" dirty="0" smtClean="0"/>
              <a:t>Rainfall information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8912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 smtClean="0"/>
              <a:t>Intensity(i):</a:t>
            </a:r>
          </a:p>
          <a:p>
            <a:pPr algn="l" rtl="0"/>
            <a:r>
              <a:rPr lang="en-US" dirty="0" smtClean="0"/>
              <a:t>It is a measure of the quantity of rainfall during a given time: i=p/t=(mm/hr.) </a:t>
            </a:r>
          </a:p>
          <a:p>
            <a:pPr algn="l" rtl="0"/>
            <a:r>
              <a:rPr lang="ar-IQ" dirty="0" smtClean="0"/>
              <a:t>الشدة المطرية :تمثل عمق المطر خلال الفترة الزمنية للمطر</a:t>
            </a:r>
          </a:p>
          <a:p>
            <a:pPr algn="l" rtl="0"/>
            <a:r>
              <a:rPr lang="ar-IQ" dirty="0" smtClean="0"/>
              <a:t>وتتناسب عكسيا مع </a:t>
            </a:r>
            <a:endParaRPr lang="ar-IQ" b="1" dirty="0" smtClean="0"/>
          </a:p>
          <a:p>
            <a:pPr algn="l" rtl="0"/>
            <a:r>
              <a:rPr lang="en-US" b="1" dirty="0" smtClean="0"/>
              <a:t>Relations between rainfall information</a:t>
            </a:r>
          </a:p>
          <a:p>
            <a:pPr algn="l" rtl="0"/>
            <a:r>
              <a:rPr lang="en-US" dirty="0" smtClean="0"/>
              <a:t>Depth –Area –Duration (D-A-D)</a:t>
            </a:r>
          </a:p>
          <a:p>
            <a:pPr algn="l" rtl="0"/>
            <a:r>
              <a:rPr lang="en-US" dirty="0" smtClean="0"/>
              <a:t> </a:t>
            </a:r>
            <a:r>
              <a:rPr lang="ar-IQ" dirty="0" smtClean="0"/>
              <a:t>العلاقة بين عمق المطر مع المساحة عكسية ولكن عمق المطر مع الزمن طردية,</a:t>
            </a:r>
          </a:p>
          <a:p>
            <a:pPr algn="l" rtl="0"/>
            <a:r>
              <a:rPr lang="ar-IQ" dirty="0" smtClean="0"/>
              <a:t>اما العلاقة بين الشدة والزمن والتردد )</a:t>
            </a:r>
          </a:p>
          <a:p>
            <a:pPr marL="0" indent="0" algn="l" rtl="0">
              <a:buNone/>
            </a:pPr>
            <a:r>
              <a:rPr lang="en-US" dirty="0" smtClean="0"/>
              <a:t>Intensity- duration –frequency(IDF)</a:t>
            </a:r>
            <a:endParaRPr lang="ar-IQ" dirty="0" smtClean="0"/>
          </a:p>
          <a:p>
            <a:pPr marL="0" indent="0" algn="l" rtl="0">
              <a:buNone/>
            </a:pPr>
            <a:r>
              <a:rPr lang="ar-IQ" dirty="0" smtClean="0"/>
              <a:t>فان العلاقة بين الشدة والزمن عكسية والتردد والزمن طردية</a:t>
            </a:r>
          </a:p>
          <a:p>
            <a:pPr marL="0" indent="0" algn="l" rtl="0">
              <a:buNone/>
            </a:pPr>
            <a:r>
              <a:rPr lang="ar-IQ" dirty="0" smtClean="0"/>
              <a:t> </a:t>
            </a:r>
            <a:endParaRPr lang="en-US" dirty="0" smtClean="0"/>
          </a:p>
          <a:p>
            <a:pPr algn="r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6345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sz="2400" dirty="0" smtClean="0">
                <a:cs typeface="+mj-cs"/>
              </a:rPr>
              <a:t>Example: Drive the IDF curve from data below and find intensity for duration  6 sec., and frequency  5  yrs.?</a:t>
            </a:r>
            <a:endParaRPr lang="en-US" sz="2400" dirty="0">
              <a:cs typeface="+mj-cs"/>
            </a:endParaRPr>
          </a:p>
          <a:p>
            <a:pPr marL="0" indent="0" algn="l" rtl="0">
              <a:buNone/>
            </a:pPr>
            <a:endParaRPr lang="en-US" sz="2400" dirty="0" smtClean="0">
              <a:cs typeface="+mj-cs"/>
            </a:endParaRPr>
          </a:p>
          <a:p>
            <a:pPr marL="0" indent="0" algn="l" rtl="0">
              <a:buNone/>
            </a:pPr>
            <a:endParaRPr lang="en-US" sz="2400" dirty="0">
              <a:cs typeface="+mj-cs"/>
            </a:endParaRPr>
          </a:p>
          <a:p>
            <a:pPr marL="0" indent="0" algn="l" rtl="0">
              <a:buNone/>
            </a:pPr>
            <a:endParaRPr lang="ar-IQ" sz="2400" dirty="0" smtClean="0">
              <a:cs typeface="+mj-cs"/>
            </a:endParaRPr>
          </a:p>
          <a:p>
            <a:pPr marL="0" indent="0" algn="l" rtl="0">
              <a:buNone/>
            </a:pPr>
            <a:r>
              <a:rPr lang="ar-IQ" sz="2400" dirty="0" smtClean="0">
                <a:cs typeface="+mj-cs"/>
              </a:rPr>
              <a:t>نرسم العلاقة بين المعطيات فاذا كانت العلاقة طردية يعني ان المعطى عمق وليس شدة</a:t>
            </a:r>
          </a:p>
          <a:p>
            <a:pPr marL="0" indent="0" algn="l" rtl="0">
              <a:buNone/>
            </a:pPr>
            <a:endParaRPr lang="ar-IQ" sz="2400" dirty="0">
              <a:cs typeface="+mj-cs"/>
            </a:endParaRPr>
          </a:p>
          <a:p>
            <a:pPr marL="0" indent="0" algn="l" rtl="0">
              <a:buNone/>
            </a:pPr>
            <a:endParaRPr lang="ar-IQ" sz="2400" dirty="0" smtClean="0">
              <a:cs typeface="+mj-cs"/>
            </a:endParaRPr>
          </a:p>
          <a:p>
            <a:pPr marL="0" indent="0" algn="l" rtl="0">
              <a:buNone/>
            </a:pPr>
            <a:endParaRPr lang="ar-IQ" sz="2400" dirty="0">
              <a:cs typeface="+mj-cs"/>
            </a:endParaRPr>
          </a:p>
          <a:p>
            <a:pPr marL="0" indent="0" algn="l" rtl="0">
              <a:buNone/>
            </a:pPr>
            <a:endParaRPr lang="ar-IQ" sz="2400" dirty="0" smtClean="0">
              <a:cs typeface="+mj-cs"/>
            </a:endParaRPr>
          </a:p>
          <a:p>
            <a:pPr marL="0" indent="0" algn="l" rtl="0">
              <a:buNone/>
            </a:pPr>
            <a:endParaRPr lang="ar-IQ" sz="2400" dirty="0">
              <a:cs typeface="+mj-cs"/>
            </a:endParaRPr>
          </a:p>
          <a:p>
            <a:pPr marL="0" indent="0" algn="l" rtl="0">
              <a:buNone/>
            </a:pPr>
            <a:endParaRPr lang="ar-IQ" sz="2400" dirty="0" smtClean="0">
              <a:cs typeface="+mj-cs"/>
            </a:endParaRPr>
          </a:p>
          <a:p>
            <a:pPr marL="0" indent="0" algn="l" rtl="0">
              <a:buNone/>
            </a:pPr>
            <a:r>
              <a:rPr lang="ar-IQ" sz="2400" dirty="0" smtClean="0">
                <a:cs typeface="+mj-cs"/>
              </a:rPr>
              <a:t>نحول العمق الى شدة بعد ان نقسم العمق على الزمن ونرنب الجدول الجديد</a:t>
            </a:r>
          </a:p>
          <a:p>
            <a:pPr marL="0" indent="0" algn="l" rtl="0">
              <a:buNone/>
            </a:pPr>
            <a:r>
              <a:rPr lang="ar-IQ" sz="2400" dirty="0" smtClean="0">
                <a:cs typeface="+mj-cs"/>
              </a:rPr>
              <a:t> </a:t>
            </a:r>
            <a:endParaRPr lang="en-US" sz="2400" dirty="0" smtClean="0">
              <a:cs typeface="+mj-cs"/>
            </a:endParaRPr>
          </a:p>
          <a:p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185343"/>
              </p:ext>
            </p:extLst>
          </p:nvPr>
        </p:nvGraphicFramePr>
        <p:xfrm>
          <a:off x="1763688" y="1329974"/>
          <a:ext cx="5199380" cy="8206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5890"/>
                <a:gridCol w="1405890"/>
                <a:gridCol w="1405890"/>
                <a:gridCol w="981710"/>
              </a:tblGrid>
              <a:tr h="0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T(yr.)   t(sec)            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10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 smtClean="0">
                          <a:effectLst/>
                        </a:rPr>
                        <a:t>15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0.4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0.82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1.03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0.56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0.9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1.21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ar-IQ" sz="1200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0.67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0.98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en-US" sz="1200" dirty="0">
                          <a:effectLst/>
                        </a:rPr>
                        <a:t>1.35</a:t>
                      </a:r>
                      <a:endParaRPr lang="en-US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31640" y="12687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0" algn="l"/>
              </a:tabLst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88027"/>
            <a:ext cx="447675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13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endParaRPr lang="ar-IQ" dirty="0"/>
          </a:p>
          <a:p>
            <a:endParaRPr lang="ar-IQ" dirty="0" smtClean="0"/>
          </a:p>
          <a:p>
            <a:r>
              <a:rPr lang="ar-IQ" dirty="0" smtClean="0"/>
              <a:t>نرسم العلاقة الجديدة فتكون عكسية , وبعدها نستخرج الشدة عند زمن 6 ثواني وتردد 5 سنوات </a:t>
            </a:r>
          </a:p>
          <a:p>
            <a:endParaRPr lang="ar-IQ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61048"/>
            <a:ext cx="4105275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547" y="1340768"/>
            <a:ext cx="5211763" cy="1103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177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169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Hydrology lecture 3 Rainfall information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AL-RA'Y</dc:creator>
  <cp:lastModifiedBy>AL-RA'Y</cp:lastModifiedBy>
  <cp:revision>5</cp:revision>
  <dcterms:created xsi:type="dcterms:W3CDTF">2020-03-05T16:14:26Z</dcterms:created>
  <dcterms:modified xsi:type="dcterms:W3CDTF">2020-03-05T16:36:03Z</dcterms:modified>
</cp:coreProperties>
</file>