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11" name="Slide Number Placeholder 10"/>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84F0C624-83FC-4ECE-8520-91611CA200D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1E6784-EF5F-4A0E-980A-A0D4FE10F699}" type="datetimeFigureOut">
              <a:rPr lang="ar-IQ" smtClean="0"/>
              <a:t>11/07/1441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84F0C624-83FC-4ECE-8520-91611CA200DC}" type="slidenum">
              <a:rPr lang="ar-IQ" smtClean="0"/>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E1E6784-EF5F-4A0E-980A-A0D4FE10F699}" type="datetimeFigureOut">
              <a:rPr lang="ar-IQ" smtClean="0"/>
              <a:t>11/07/1441</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4F0C624-83FC-4ECE-8520-91611CA200D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075" y="548680"/>
            <a:ext cx="6045277" cy="576064"/>
          </a:xfrm>
        </p:spPr>
        <p:txBody>
          <a:bodyPr>
            <a:noAutofit/>
          </a:bodyPr>
          <a:lstStyle/>
          <a:p>
            <a:r>
              <a:rPr lang="en-US" sz="2800" dirty="0" smtClean="0">
                <a:latin typeface="Times New Roman" pitchFamily="18" charset="0"/>
                <a:cs typeface="Times New Roman" pitchFamily="18" charset="0"/>
              </a:rPr>
              <a:t>Hydrology lecture 2 (precipitation)</a:t>
            </a:r>
            <a:endParaRPr lang="ar-IQ" sz="2800" dirty="0">
              <a:latin typeface="Times New Roman" pitchFamily="18" charset="0"/>
              <a:cs typeface="Times New Roman" pitchFamily="18" charset="0"/>
            </a:endParaRPr>
          </a:p>
        </p:txBody>
      </p:sp>
      <p:sp>
        <p:nvSpPr>
          <p:cNvPr id="3" name="Subtitle 2"/>
          <p:cNvSpPr>
            <a:spLocks noGrp="1"/>
          </p:cNvSpPr>
          <p:nvPr>
            <p:ph type="subTitle" idx="1"/>
          </p:nvPr>
        </p:nvSpPr>
        <p:spPr>
          <a:xfrm>
            <a:off x="827584" y="1340768"/>
            <a:ext cx="7704856" cy="4298032"/>
          </a:xfrm>
        </p:spPr>
        <p:txBody>
          <a:bodyPr>
            <a:normAutofit/>
          </a:bodyPr>
          <a:lstStyle/>
          <a:p>
            <a:r>
              <a:rPr lang="en-US" sz="2200" dirty="0" smtClean="0">
                <a:solidFill>
                  <a:srgbClr val="0A0A0A"/>
                </a:solidFill>
                <a:cs typeface="+mj-cs"/>
              </a:rPr>
              <a:t>Precipitation is the general terms for all forms of moisture emanating from the  clouds and falling to the ground, from the time of its formation in the atmosphere until it reaches to the ground. Forms of precipitations: Rain, snow, drizzle, glaze, sleet, hail and storm.</a:t>
            </a:r>
          </a:p>
          <a:p>
            <a:pPr algn="l"/>
            <a:r>
              <a:rPr lang="en-US" sz="2200" dirty="0" smtClean="0">
                <a:solidFill>
                  <a:srgbClr val="0A0A0A"/>
                </a:solidFill>
                <a:cs typeface="+mj-cs"/>
              </a:rPr>
              <a:t>  Measurement of precipitation</a:t>
            </a:r>
          </a:p>
          <a:p>
            <a:pPr algn="l"/>
            <a:r>
              <a:rPr lang="en-US" sz="2200" dirty="0" smtClean="0">
                <a:solidFill>
                  <a:srgbClr val="0A0A0A"/>
                </a:solidFill>
                <a:cs typeface="+mj-cs"/>
              </a:rPr>
              <a:t>Recording rain gage and non recording rain gage </a:t>
            </a:r>
          </a:p>
          <a:p>
            <a:r>
              <a:rPr lang="ar-IQ" dirty="0" smtClean="0"/>
              <a:t> </a:t>
            </a:r>
            <a:endParaRPr lang="en-US" dirty="0" smtClean="0"/>
          </a:p>
          <a:p>
            <a:r>
              <a:rPr lang="en-US" dirty="0" smtClean="0"/>
              <a:t>  </a:t>
            </a:r>
          </a:p>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4293096"/>
            <a:ext cx="1304925"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85225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6871785" y="3539284"/>
            <a:ext cx="1143186" cy="106047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srgbClr val="FF0000"/>
              </a:solidFill>
            </a:endParaRPr>
          </a:p>
        </p:txBody>
      </p:sp>
      <p:sp>
        <p:nvSpPr>
          <p:cNvPr id="3" name="Content Placeholder 2"/>
          <p:cNvSpPr>
            <a:spLocks noGrp="1"/>
          </p:cNvSpPr>
          <p:nvPr>
            <p:ph idx="1"/>
          </p:nvPr>
        </p:nvSpPr>
        <p:spPr>
          <a:xfrm>
            <a:off x="457200" y="548680"/>
            <a:ext cx="8229600" cy="5577483"/>
          </a:xfrm>
        </p:spPr>
        <p:txBody>
          <a:bodyPr>
            <a:normAutofit/>
          </a:bodyPr>
          <a:lstStyle/>
          <a:p>
            <a:pPr algn="l"/>
            <a:r>
              <a:rPr lang="en-US" sz="2400" dirty="0" smtClean="0">
                <a:cs typeface="+mj-cs"/>
              </a:rPr>
              <a:t>Example 3-Acircle shaped area of 50 km radius gauges fixed @ the points  1,2,3,4 &amp;5  with data below ,compute the value of average P, by </a:t>
            </a:r>
            <a:r>
              <a:rPr lang="en-US" sz="2400" dirty="0" err="1" smtClean="0">
                <a:cs typeface="+mj-cs"/>
              </a:rPr>
              <a:t>thiessen´s</a:t>
            </a:r>
            <a:r>
              <a:rPr lang="en-US" sz="2400" dirty="0" smtClean="0">
                <a:cs typeface="+mj-cs"/>
              </a:rPr>
              <a:t>  method ?</a:t>
            </a:r>
          </a:p>
          <a:p>
            <a:pPr algn="l"/>
            <a:endParaRPr lang="ar-IQ" sz="2400" dirty="0">
              <a:cs typeface="+mj-cs"/>
            </a:endParaRPr>
          </a:p>
        </p:txBody>
      </p:sp>
      <p:graphicFrame>
        <p:nvGraphicFramePr>
          <p:cNvPr id="4" name="Table 3"/>
          <p:cNvGraphicFramePr>
            <a:graphicFrameLocks noGrp="1"/>
          </p:cNvGraphicFramePr>
          <p:nvPr>
            <p:extLst>
              <p:ext uri="{D42A27DB-BD31-4B8C-83A1-F6EECF244321}">
                <p14:modId xmlns:p14="http://schemas.microsoft.com/office/powerpoint/2010/main" val="120762606"/>
              </p:ext>
            </p:extLst>
          </p:nvPr>
        </p:nvGraphicFramePr>
        <p:xfrm>
          <a:off x="1619671" y="2132856"/>
          <a:ext cx="4680521" cy="1008112"/>
        </p:xfrm>
        <a:graphic>
          <a:graphicData uri="http://schemas.openxmlformats.org/drawingml/2006/table">
            <a:tbl>
              <a:tblPr firstRow="1" firstCol="1" bandRow="1">
                <a:tableStyleId>{5C22544A-7EE6-4342-B048-85BDC9FD1C3A}</a:tableStyleId>
              </a:tblPr>
              <a:tblGrid>
                <a:gridCol w="909872"/>
                <a:gridCol w="910789"/>
                <a:gridCol w="756698"/>
                <a:gridCol w="803476"/>
                <a:gridCol w="649384"/>
                <a:gridCol w="650302"/>
              </a:tblGrid>
              <a:tr h="504056">
                <a:tc>
                  <a:txBody>
                    <a:bodyPr/>
                    <a:lstStyle/>
                    <a:p>
                      <a:pPr algn="l" rtl="0">
                        <a:lnSpc>
                          <a:spcPct val="115000"/>
                        </a:lnSpc>
                        <a:spcAft>
                          <a:spcPts val="0"/>
                        </a:spcAft>
                        <a:tabLst>
                          <a:tab pos="1809750" algn="l"/>
                        </a:tabLst>
                      </a:pPr>
                      <a:r>
                        <a:rPr lang="en-US" sz="1100" dirty="0">
                          <a:effectLst/>
                        </a:rPr>
                        <a:t>Sta.</a:t>
                      </a:r>
                      <a:endParaRPr lang="en-US" sz="1100" dirty="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1</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2</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3</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4</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5</a:t>
                      </a:r>
                      <a:endParaRPr lang="en-US" sz="1100">
                        <a:effectLst/>
                        <a:latin typeface="Calibri"/>
                        <a:ea typeface="Times New Roman"/>
                        <a:cs typeface="Arial"/>
                      </a:endParaRPr>
                    </a:p>
                  </a:txBody>
                  <a:tcPr marL="68580" marR="68580" marT="0" marB="0"/>
                </a:tc>
              </a:tr>
              <a:tr h="504056">
                <a:tc>
                  <a:txBody>
                    <a:bodyPr/>
                    <a:lstStyle/>
                    <a:p>
                      <a:pPr algn="l" rtl="0">
                        <a:lnSpc>
                          <a:spcPct val="115000"/>
                        </a:lnSpc>
                        <a:spcAft>
                          <a:spcPts val="0"/>
                        </a:spcAft>
                        <a:tabLst>
                          <a:tab pos="1809750" algn="l"/>
                        </a:tabLst>
                      </a:pPr>
                      <a:r>
                        <a:rPr lang="en-US" sz="1100">
                          <a:effectLst/>
                        </a:rPr>
                        <a:t>P(cm)</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3.2</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4.8</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5.4</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6</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dirty="0">
                          <a:effectLst/>
                        </a:rPr>
                        <a:t>4.5</a:t>
                      </a:r>
                      <a:endParaRPr lang="en-US" sz="1100" dirty="0">
                        <a:effectLst/>
                        <a:latin typeface="Calibri"/>
                        <a:ea typeface="Times New Roman"/>
                        <a:cs typeface="Arial"/>
                      </a:endParaRPr>
                    </a:p>
                  </a:txBody>
                  <a:tcPr marL="68580" marR="68580" marT="0" marB="0"/>
                </a:tc>
              </a:tr>
            </a:tbl>
          </a:graphicData>
        </a:graphic>
      </p:graphicFrame>
      <p:pic>
        <p:nvPicPr>
          <p:cNvPr id="716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2954653"/>
            <a:ext cx="2286372" cy="2229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115616" y="3140968"/>
            <a:ext cx="4572000" cy="2308324"/>
          </a:xfrm>
          <a:prstGeom prst="rect">
            <a:avLst/>
          </a:prstGeom>
        </p:spPr>
        <p:txBody>
          <a:bodyPr>
            <a:spAutoFit/>
          </a:bodyPr>
          <a:lstStyle/>
          <a:p>
            <a:pPr algn="l" rtl="0"/>
            <a:r>
              <a:rPr lang="en-US" dirty="0" smtClean="0"/>
              <a:t>Total area = 50 ²*</a:t>
            </a:r>
            <a:r>
              <a:rPr lang="az-Cyrl-AZ" dirty="0" smtClean="0"/>
              <a:t>Л = 7580 </a:t>
            </a:r>
            <a:r>
              <a:rPr lang="en-US" dirty="0" smtClean="0"/>
              <a:t>km²</a:t>
            </a:r>
          </a:p>
          <a:p>
            <a:pPr algn="l" rtl="0"/>
            <a:r>
              <a:rPr lang="en-US" dirty="0" smtClean="0"/>
              <a:t>            A5=50 *50 =2500 km²</a:t>
            </a:r>
          </a:p>
          <a:p>
            <a:pPr algn="l" rtl="0"/>
            <a:r>
              <a:rPr lang="en-US" dirty="0" smtClean="0"/>
              <a:t>           A1=A2=A3=A4=(7850 – 2500)/4=1337.5  km²</a:t>
            </a:r>
          </a:p>
          <a:p>
            <a:pPr algn="l" rtl="0"/>
            <a:r>
              <a:rPr lang="en-US" dirty="0" err="1" smtClean="0"/>
              <a:t>Pav</a:t>
            </a:r>
            <a:r>
              <a:rPr lang="en-US" dirty="0" smtClean="0"/>
              <a:t>.=(A1P1+A2P2+A3P3+A4P4+A5P5)/AT</a:t>
            </a:r>
          </a:p>
          <a:p>
            <a:pPr algn="l" rtl="0"/>
            <a:r>
              <a:rPr lang="en-US" dirty="0" smtClean="0"/>
              <a:t>                 =2500*4.5 +(1337.5(3.2+4.8+5.4+6))/7850</a:t>
            </a:r>
          </a:p>
          <a:p>
            <a:pPr algn="l" rtl="0"/>
            <a:r>
              <a:rPr lang="en-US" dirty="0" smtClean="0"/>
              <a:t>                  =3.4 cm </a:t>
            </a:r>
            <a:endParaRPr lang="ar-IQ" dirty="0"/>
          </a:p>
        </p:txBody>
      </p:sp>
      <p:cxnSp>
        <p:nvCxnSpPr>
          <p:cNvPr id="9" name="Straight Connector 8"/>
          <p:cNvCxnSpPr>
            <a:stCxn id="7169" idx="0"/>
            <a:endCxn id="7169" idx="2"/>
          </p:cNvCxnSpPr>
          <p:nvPr/>
        </p:nvCxnSpPr>
        <p:spPr>
          <a:xfrm>
            <a:off x="7443378" y="2954653"/>
            <a:ext cx="0" cy="22297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7169" idx="1"/>
            <a:endCxn id="7169" idx="3"/>
          </p:cNvCxnSpPr>
          <p:nvPr/>
        </p:nvCxnSpPr>
        <p:spPr>
          <a:xfrm>
            <a:off x="6300192" y="4069521"/>
            <a:ext cx="22863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7169" idx="0"/>
            <a:endCxn id="7169" idx="1"/>
          </p:cNvCxnSpPr>
          <p:nvPr/>
        </p:nvCxnSpPr>
        <p:spPr>
          <a:xfrm flipH="1">
            <a:off x="6300192" y="2954653"/>
            <a:ext cx="1143186" cy="11148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7169" idx="1"/>
            <a:endCxn id="7169" idx="2"/>
          </p:cNvCxnSpPr>
          <p:nvPr/>
        </p:nvCxnSpPr>
        <p:spPr>
          <a:xfrm>
            <a:off x="6300192" y="4069521"/>
            <a:ext cx="1143186" cy="11148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7169" idx="2"/>
            <a:endCxn id="7169" idx="3"/>
          </p:cNvCxnSpPr>
          <p:nvPr/>
        </p:nvCxnSpPr>
        <p:spPr>
          <a:xfrm flipV="1">
            <a:off x="7443378" y="4069521"/>
            <a:ext cx="1143186" cy="11148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7169" idx="0"/>
            <a:endCxn id="7169" idx="3"/>
          </p:cNvCxnSpPr>
          <p:nvPr/>
        </p:nvCxnSpPr>
        <p:spPr>
          <a:xfrm>
            <a:off x="7443378" y="2954653"/>
            <a:ext cx="1143186" cy="11148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8014971" y="3284984"/>
            <a:ext cx="301445" cy="2543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6588224" y="3284984"/>
            <a:ext cx="283561" cy="2543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6588224" y="4599758"/>
            <a:ext cx="283561" cy="17693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8014971" y="4626955"/>
            <a:ext cx="243707" cy="23819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014971" y="3539284"/>
            <a:ext cx="0" cy="1060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871785" y="3539284"/>
            <a:ext cx="11431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1785" y="3539284"/>
            <a:ext cx="0" cy="1060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871785" y="4599758"/>
            <a:ext cx="114318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6304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في المثال اعلاه تم توصيل النقاط الاربع (الاسود)بعدها نرسم عمود منصف لكل خط (الاحمر)ونحسب المساحات وهي مربع داخلى (الاحمر) والمساحات الاربع الاخرى ممكن ايجادها عن طريق حساب مساحة الدائرة الكبيرة ونطرح منها المربع الداخلى ونقسم النتيجة على اربعة</a:t>
            </a:r>
            <a:endParaRPr lang="ar-IQ" dirty="0"/>
          </a:p>
        </p:txBody>
      </p:sp>
    </p:spTree>
    <p:extLst>
      <p:ext uri="{BB962C8B-B14F-4D97-AF65-F5344CB8AC3E}">
        <p14:creationId xmlns:p14="http://schemas.microsoft.com/office/powerpoint/2010/main" val="2443576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692696"/>
                <a:ext cx="8229600" cy="5433467"/>
              </a:xfrm>
            </p:spPr>
            <p:txBody>
              <a:bodyPr/>
              <a:lstStyle/>
              <a:p>
                <a:pPr marL="0" indent="0" algn="l">
                  <a:buNone/>
                </a:pPr>
                <a:r>
                  <a:rPr lang="en-US" dirty="0" smtClean="0"/>
                  <a:t>Estimating of missing data</a:t>
                </a:r>
              </a:p>
              <a:p>
                <a:pPr marL="0" indent="0" algn="l">
                  <a:buNone/>
                </a:pPr>
                <a:r>
                  <a:rPr lang="en-US" dirty="0" smtClean="0"/>
                  <a:t>When one of rain gages out of work, the missing data will obtain by the following method:</a:t>
                </a:r>
              </a:p>
              <a:p>
                <a:pPr marL="0" indent="0" algn="l">
                  <a:buNone/>
                </a:pPr>
                <a:r>
                  <a:rPr lang="en-US" dirty="0" err="1" smtClean="0"/>
                  <a:t>Px</a:t>
                </a:r>
                <a:r>
                  <a:rPr lang="en-US" dirty="0" smtClean="0"/>
                  <a:t>=  (  </a:t>
                </a:r>
                <a14:m>
                  <m:oMath xmlns:m="http://schemas.openxmlformats.org/officeDocument/2006/math">
                    <m:f>
                      <m:fPr>
                        <m:ctrlPr>
                          <a:rPr lang="en-US" i="1" smtClean="0">
                            <a:latin typeface="Cambria Math"/>
                          </a:rPr>
                        </m:ctrlPr>
                      </m:fPr>
                      <m:num>
                        <m:sSub>
                          <m:sSubPr>
                            <m:ctrlPr>
                              <a:rPr lang="en-US" i="1" smtClean="0">
                                <a:latin typeface="Cambria Math"/>
                              </a:rPr>
                            </m:ctrlPr>
                          </m:sSubPr>
                          <m:e>
                            <m:r>
                              <a:rPr lang="en-US" b="0" i="1" smtClean="0">
                                <a:latin typeface="Cambria Math"/>
                              </a:rPr>
                              <m:t>𝑁</m:t>
                            </m:r>
                          </m:e>
                          <m:sub>
                            <m:r>
                              <a:rPr lang="en-US" b="0" i="1" smtClean="0">
                                <a:latin typeface="Cambria Math"/>
                              </a:rPr>
                              <m:t>𝑥</m:t>
                            </m:r>
                          </m:sub>
                        </m:sSub>
                      </m:num>
                      <m:den>
                        <m:r>
                          <a:rPr lang="en-US" b="0" i="1" smtClean="0">
                            <a:latin typeface="Cambria Math"/>
                          </a:rPr>
                          <m:t>𝑛</m:t>
                        </m:r>
                      </m:den>
                    </m:f>
                  </m:oMath>
                </a14:m>
                <a:r>
                  <a:rPr lang="en-US" dirty="0" smtClean="0"/>
                  <a:t> +   </a:t>
                </a:r>
                <a14:m>
                  <m:oMath xmlns:m="http://schemas.openxmlformats.org/officeDocument/2006/math">
                    <m:f>
                      <m:fPr>
                        <m:ctrlPr>
                          <a:rPr lang="en-US" i="1" smtClean="0">
                            <a:latin typeface="Cambria Math"/>
                          </a:rPr>
                        </m:ctrlPr>
                      </m:fPr>
                      <m:num>
                        <m:sSub>
                          <m:sSubPr>
                            <m:ctrlPr>
                              <a:rPr lang="en-US" i="1" smtClean="0">
                                <a:latin typeface="Cambria Math"/>
                              </a:rPr>
                            </m:ctrlPr>
                          </m:sSubPr>
                          <m:e>
                            <m:r>
                              <a:rPr lang="en-US" b="0" i="1" smtClean="0">
                                <a:latin typeface="Cambria Math"/>
                              </a:rPr>
                              <m:t>𝑃</m:t>
                            </m:r>
                          </m:e>
                          <m:sub>
                            <m:r>
                              <a:rPr lang="en-US" b="0" i="1" smtClean="0">
                                <a:latin typeface="Cambria Math"/>
                              </a:rPr>
                              <m:t>1</m:t>
                            </m:r>
                          </m:sub>
                        </m:sSub>
                      </m:num>
                      <m:den>
                        <m:r>
                          <a:rPr lang="en-US" b="0" i="1" smtClean="0">
                            <a:latin typeface="Cambria Math"/>
                          </a:rPr>
                          <m:t>𝑁</m:t>
                        </m:r>
                        <m:sSub>
                          <m:sSubPr>
                            <m:ctrlPr>
                              <a:rPr lang="en-US" b="0" i="1" smtClean="0">
                                <a:latin typeface="Cambria Math"/>
                              </a:rPr>
                            </m:ctrlPr>
                          </m:sSubPr>
                          <m:e>
                            <m:r>
                              <a:rPr lang="en-US" b="0" i="1" smtClean="0">
                                <a:latin typeface="Cambria Math"/>
                              </a:rPr>
                              <m:t> </m:t>
                            </m:r>
                          </m:e>
                          <m:sub>
                            <m:r>
                              <a:rPr lang="en-US" b="0" i="1" smtClean="0">
                                <a:latin typeface="Cambria Math"/>
                              </a:rPr>
                              <m:t>1</m:t>
                            </m:r>
                          </m:sub>
                        </m:sSub>
                      </m:den>
                    </m:f>
                  </m:oMath>
                </a14:m>
                <a:r>
                  <a:rPr lang="en-US" dirty="0" smtClean="0"/>
                  <a:t>     +   </a:t>
                </a:r>
                <a14:m>
                  <m:oMath xmlns:m="http://schemas.openxmlformats.org/officeDocument/2006/math">
                    <m:f>
                      <m:fPr>
                        <m:ctrlPr>
                          <a:rPr lang="en-US" i="1" smtClean="0">
                            <a:latin typeface="Cambria Math"/>
                          </a:rPr>
                        </m:ctrlPr>
                      </m:fPr>
                      <m:num>
                        <m:sSub>
                          <m:sSubPr>
                            <m:ctrlPr>
                              <a:rPr lang="en-US" i="1" smtClean="0">
                                <a:latin typeface="Cambria Math"/>
                              </a:rPr>
                            </m:ctrlPr>
                          </m:sSubPr>
                          <m:e>
                            <m:r>
                              <a:rPr lang="en-US" b="0" i="1" smtClean="0">
                                <a:latin typeface="Cambria Math"/>
                              </a:rPr>
                              <m:t>𝑃</m:t>
                            </m:r>
                          </m:e>
                          <m:sub>
                            <m:r>
                              <a:rPr lang="en-US" b="0" i="1" smtClean="0">
                                <a:latin typeface="Cambria Math"/>
                              </a:rPr>
                              <m:t>2</m:t>
                            </m:r>
                          </m:sub>
                        </m:sSub>
                      </m:num>
                      <m:den>
                        <m:r>
                          <a:rPr lang="en-US" b="0" i="1" smtClean="0">
                            <a:latin typeface="Cambria Math"/>
                          </a:rPr>
                          <m:t>𝑁</m:t>
                        </m:r>
                        <m:sSub>
                          <m:sSubPr>
                            <m:ctrlPr>
                              <a:rPr lang="en-US" b="0" i="1" smtClean="0">
                                <a:latin typeface="Cambria Math"/>
                              </a:rPr>
                            </m:ctrlPr>
                          </m:sSubPr>
                          <m:e>
                            <m:r>
                              <a:rPr lang="en-US" b="0" i="1" smtClean="0">
                                <a:latin typeface="Cambria Math"/>
                              </a:rPr>
                              <m:t> </m:t>
                            </m:r>
                          </m:e>
                          <m:sub>
                            <m:r>
                              <a:rPr lang="en-US" b="0" i="1" smtClean="0">
                                <a:latin typeface="Cambria Math"/>
                              </a:rPr>
                              <m:t>2</m:t>
                            </m:r>
                          </m:sub>
                        </m:sSub>
                      </m:den>
                    </m:f>
                  </m:oMath>
                </a14:m>
                <a:r>
                  <a:rPr lang="en-US" dirty="0" smtClean="0"/>
                  <a:t>    +..........) </a:t>
                </a:r>
              </a:p>
              <a:p>
                <a:pPr marL="0" indent="0" algn="l">
                  <a:buNone/>
                </a:pPr>
                <a:r>
                  <a:rPr lang="ar-IQ" dirty="0" smtClean="0"/>
                  <a:t>قراءة يومية </a:t>
                </a:r>
                <a:r>
                  <a:rPr lang="en-US" dirty="0" smtClean="0"/>
                  <a:t>mm)</a:t>
                </a:r>
                <a:r>
                  <a:rPr lang="ar-IQ" dirty="0" smtClean="0"/>
                  <a:t>)</a:t>
                </a:r>
                <a:r>
                  <a:rPr lang="en-US" dirty="0" smtClean="0"/>
                  <a:t>P:  daily reading</a:t>
                </a:r>
              </a:p>
              <a:p>
                <a:pPr marL="0" indent="0" algn="l">
                  <a:buNone/>
                </a:pPr>
                <a:r>
                  <a:rPr lang="ar-IQ" dirty="0" smtClean="0"/>
                  <a:t>قراءة سنوية</a:t>
                </a:r>
                <a:r>
                  <a:rPr lang="en-US" dirty="0" smtClean="0"/>
                  <a:t>N</a:t>
                </a:r>
                <a:r>
                  <a:rPr lang="en-US" dirty="0" smtClean="0"/>
                  <a:t>: annual reading (</a:t>
                </a:r>
                <a:r>
                  <a:rPr lang="en-US" dirty="0" smtClean="0"/>
                  <a:t>mm)</a:t>
                </a:r>
              </a:p>
              <a:p>
                <a:pPr marL="0" indent="0" algn="l">
                  <a:buNone/>
                </a:pPr>
                <a:r>
                  <a:rPr lang="ar-IQ" dirty="0" smtClean="0"/>
                  <a:t>عدد المحطات المجاورة </a:t>
                </a:r>
                <a:r>
                  <a:rPr lang="en-US" dirty="0" smtClean="0"/>
                  <a:t>N</a:t>
                </a:r>
                <a:r>
                  <a:rPr lang="en-US" dirty="0" smtClean="0"/>
                  <a:t>: number of </a:t>
                </a:r>
                <a:r>
                  <a:rPr lang="en-US" dirty="0" smtClean="0"/>
                  <a:t>stations</a:t>
                </a:r>
              </a:p>
              <a:p>
                <a:pPr marL="0" indent="0" algn="l">
                  <a:buNone/>
                </a:pPr>
                <a:r>
                  <a:rPr lang="ar-IQ" dirty="0" smtClean="0"/>
                  <a:t>حين تكون احدى المقياسات عاطلة فنستخرج قراءتها من المحطات المجاورة باستخدام القانون اعلاه</a:t>
                </a:r>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692696"/>
                <a:ext cx="8229600" cy="5433467"/>
              </a:xfrm>
              <a:blipFill rotWithShape="1">
                <a:blip r:embed="rId2"/>
                <a:stretch>
                  <a:fillRect l="-1778" t="-337"/>
                </a:stretch>
              </a:blipFill>
            </p:spPr>
            <p:txBody>
              <a:bodyPr/>
              <a:lstStyle/>
              <a:p>
                <a:r>
                  <a:rPr lang="ar-IQ">
                    <a:noFill/>
                  </a:rPr>
                  <a:t> </a:t>
                </a:r>
              </a:p>
            </p:txBody>
          </p:sp>
        </mc:Fallback>
      </mc:AlternateContent>
    </p:spTree>
    <p:extLst>
      <p:ext uri="{BB962C8B-B14F-4D97-AF65-F5344CB8AC3E}">
        <p14:creationId xmlns:p14="http://schemas.microsoft.com/office/powerpoint/2010/main" val="1934907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lgn="l"/>
            <a:r>
              <a:rPr lang="en-US" dirty="0" smtClean="0"/>
              <a:t>Example</a:t>
            </a:r>
          </a:p>
          <a:p>
            <a:pPr algn="just" rtl="0"/>
            <a:r>
              <a:rPr lang="en-US" dirty="0" smtClean="0"/>
              <a:t> </a:t>
            </a:r>
            <a:r>
              <a:rPr lang="en-US" sz="2000" b="1" dirty="0" smtClean="0">
                <a:cs typeface="+mj-cs"/>
              </a:rPr>
              <a:t>Example.1-The normal annual  P  of  five stations (A,B,C,D &amp;E)are respectively (125,102,76,118,137)cm during a storm the  P  recorded for stations (A,B,C,&amp;D) are (13.2,9.2,6.8, &amp;10.2)cm ,estimate the missing data  @  sta. E?</a:t>
            </a:r>
          </a:p>
          <a:p>
            <a:pPr algn="just" rtl="0"/>
            <a:endParaRPr lang="ar-IQ" sz="2000" b="1" dirty="0">
              <a:cs typeface="+mj-cs"/>
            </a:endParaRPr>
          </a:p>
        </p:txBody>
      </p:sp>
      <p:sp>
        <p:nvSpPr>
          <p:cNvPr id="4" name="Oval 3"/>
          <p:cNvSpPr/>
          <p:nvPr/>
        </p:nvSpPr>
        <p:spPr>
          <a:xfrm rot="1055196">
            <a:off x="5202407" y="3043903"/>
            <a:ext cx="3861142" cy="279739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solidFill>
                <a:schemeClr val="bg2"/>
              </a:solidFill>
            </a:endParaRPr>
          </a:p>
        </p:txBody>
      </p:sp>
      <p:sp>
        <p:nvSpPr>
          <p:cNvPr id="5" name="5-Point Star 4"/>
          <p:cNvSpPr/>
          <p:nvPr/>
        </p:nvSpPr>
        <p:spPr>
          <a:xfrm>
            <a:off x="5940152" y="3356992"/>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3391697"/>
            <a:ext cx="3778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5255" y="4432280"/>
            <a:ext cx="3778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71615" y="5013176"/>
            <a:ext cx="3778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0479" y="4077477"/>
            <a:ext cx="3778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Heptagon 5"/>
          <p:cNvSpPr/>
          <p:nvPr/>
        </p:nvSpPr>
        <p:spPr>
          <a:xfrm>
            <a:off x="6930479" y="4077477"/>
            <a:ext cx="377825" cy="354803"/>
          </a:xfrm>
          <a:prstGeom prst="hept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a:t>
            </a:r>
            <a:endParaRPr lang="ar-IQ" dirty="0"/>
          </a:p>
        </p:txBody>
      </p:sp>
    </p:spTree>
    <p:extLst>
      <p:ext uri="{BB962C8B-B14F-4D97-AF65-F5344CB8AC3E}">
        <p14:creationId xmlns:p14="http://schemas.microsoft.com/office/powerpoint/2010/main" val="1812144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548680"/>
                <a:ext cx="8229600" cy="5577483"/>
              </a:xfrm>
            </p:spPr>
            <p:txBody>
              <a:bodyPr/>
              <a:lstStyle/>
              <a:p>
                <a:pPr algn="l" rtl="0"/>
                <a:r>
                  <a:rPr lang="en-US" dirty="0" smtClean="0"/>
                  <a:t>Px= </a:t>
                </a:r>
                <a14:m>
                  <m:oMath xmlns:m="http://schemas.openxmlformats.org/officeDocument/2006/math">
                    <m:f>
                      <m:fPr>
                        <m:ctrlPr>
                          <a:rPr lang="en-US" i="1" smtClean="0">
                            <a:latin typeface="Cambria Math"/>
                          </a:rPr>
                        </m:ctrlPr>
                      </m:fPr>
                      <m:num>
                        <m:r>
                          <a:rPr lang="en-US" b="0" i="1" smtClean="0">
                            <a:latin typeface="Cambria Math"/>
                          </a:rPr>
                          <m:t>𝑁</m:t>
                        </m:r>
                        <m:sSub>
                          <m:sSubPr>
                            <m:ctrlPr>
                              <a:rPr lang="en-US" b="0" i="1" smtClean="0">
                                <a:latin typeface="Cambria Math"/>
                              </a:rPr>
                            </m:ctrlPr>
                          </m:sSubPr>
                          <m:e>
                            <m:r>
                              <a:rPr lang="en-US" b="0" i="1" smtClean="0">
                                <a:latin typeface="Cambria Math"/>
                              </a:rPr>
                              <m:t> </m:t>
                            </m:r>
                          </m:e>
                          <m:sub>
                            <m:r>
                              <a:rPr lang="en-US" b="0" i="1" smtClean="0">
                                <a:latin typeface="Cambria Math"/>
                              </a:rPr>
                              <m:t>𝑥</m:t>
                            </m:r>
                          </m:sub>
                        </m:sSub>
                      </m:num>
                      <m:den>
                        <m:r>
                          <a:rPr lang="en-US" b="0" i="1" smtClean="0">
                            <a:latin typeface="Cambria Math"/>
                          </a:rPr>
                          <m:t>𝑛</m:t>
                        </m:r>
                      </m:den>
                    </m:f>
                    <m:sSub>
                      <m:sSubPr>
                        <m:ctrlPr>
                          <a:rPr lang="en-US" i="1" smtClean="0">
                            <a:latin typeface="Cambria Math"/>
                          </a:rPr>
                        </m:ctrlPr>
                      </m:sSubPr>
                      <m:e>
                        <m:r>
                          <a:rPr lang="en-US" b="0" i="1" smtClean="0">
                            <a:latin typeface="Cambria Math"/>
                          </a:rPr>
                          <m:t> (</m:t>
                        </m:r>
                        <m:f>
                          <m:fPr>
                            <m:ctrlPr>
                              <a:rPr lang="en-US" b="0" i="1" smtClean="0">
                                <a:latin typeface="Cambria Math"/>
                              </a:rPr>
                            </m:ctrlPr>
                          </m:fPr>
                          <m:num>
                            <m:sSub>
                              <m:sSubPr>
                                <m:ctrlPr>
                                  <a:rPr lang="en-US" b="0" i="1" smtClean="0">
                                    <a:latin typeface="Cambria Math"/>
                                  </a:rPr>
                                </m:ctrlPr>
                              </m:sSubPr>
                              <m:e>
                                <m:r>
                                  <a:rPr lang="en-US" b="0" i="1" smtClean="0">
                                    <a:latin typeface="Cambria Math"/>
                                  </a:rPr>
                                  <m:t>𝑃</m:t>
                                </m:r>
                                <m:r>
                                  <a:rPr lang="en-US" b="0" i="1" smtClean="0">
                                    <a:latin typeface="Cambria Math"/>
                                  </a:rPr>
                                  <m:t>1</m:t>
                                </m:r>
                              </m:e>
                              <m:sub>
                                <m:r>
                                  <a:rPr lang="en-US" b="0" i="1" smtClean="0">
                                    <a:latin typeface="Cambria Math"/>
                                  </a:rPr>
                                  <m:t> </m:t>
                                </m:r>
                              </m:sub>
                            </m:sSub>
                          </m:num>
                          <m:den>
                            <m:r>
                              <a:rPr lang="en-US" b="0" i="1" smtClean="0">
                                <a:latin typeface="Cambria Math"/>
                              </a:rPr>
                              <m:t>𝑁</m:t>
                            </m:r>
                            <m:r>
                              <a:rPr lang="en-US" b="0" i="1" smtClean="0">
                                <a:latin typeface="Cambria Math"/>
                              </a:rPr>
                              <m:t>1</m:t>
                            </m:r>
                          </m:den>
                        </m:f>
                        <m:sSub>
                          <m:sSubPr>
                            <m:ctrlPr>
                              <a:rPr lang="en-US" b="0" i="1" smtClean="0">
                                <a:latin typeface="Cambria Math"/>
                              </a:rPr>
                            </m:ctrlPr>
                          </m:sSubPr>
                          <m:e>
                            <m:r>
                              <a:rPr lang="en-US" b="0" i="1" smtClean="0">
                                <a:latin typeface="Cambria Math"/>
                              </a:rPr>
                              <m:t>+</m:t>
                            </m:r>
                          </m:e>
                          <m:sub>
                            <m:r>
                              <a:rPr lang="en-US" b="0" i="1" smtClean="0">
                                <a:latin typeface="Cambria Math"/>
                              </a:rPr>
                              <m:t>  </m:t>
                            </m:r>
                          </m:sub>
                        </m:sSub>
                        <m:r>
                          <a:rPr lang="en-US" b="0" i="1" smtClean="0">
                            <a:latin typeface="Cambria Math"/>
                          </a:rPr>
                          <m:t> </m:t>
                        </m:r>
                      </m:e>
                      <m:sub>
                        <m:r>
                          <a:rPr lang="en-US" b="0" i="1" smtClean="0">
                            <a:latin typeface="Cambria Math"/>
                          </a:rPr>
                          <m:t> </m:t>
                        </m:r>
                      </m:sub>
                    </m:sSub>
                    <m:f>
                      <m:fPr>
                        <m:ctrlPr>
                          <a:rPr lang="en-US" i="1" smtClean="0">
                            <a:latin typeface="Cambria Math"/>
                          </a:rPr>
                        </m:ctrlPr>
                      </m:fPr>
                      <m:num>
                        <m:sSub>
                          <m:sSubPr>
                            <m:ctrlPr>
                              <a:rPr lang="en-US" i="1" smtClean="0">
                                <a:latin typeface="Cambria Math"/>
                              </a:rPr>
                            </m:ctrlPr>
                          </m:sSubPr>
                          <m:e>
                            <m:r>
                              <a:rPr lang="en-US" b="0" i="1" smtClean="0">
                                <a:latin typeface="Cambria Math"/>
                              </a:rPr>
                              <m:t>𝑃</m:t>
                            </m:r>
                            <m:r>
                              <a:rPr lang="en-US" b="0" i="1" smtClean="0">
                                <a:latin typeface="Cambria Math"/>
                              </a:rPr>
                              <m:t>2</m:t>
                            </m:r>
                          </m:e>
                          <m:sub>
                            <m:r>
                              <a:rPr lang="en-US" b="0" i="1" smtClean="0">
                                <a:latin typeface="Cambria Math"/>
                              </a:rPr>
                              <m:t> </m:t>
                            </m:r>
                          </m:sub>
                        </m:sSub>
                      </m:num>
                      <m:den>
                        <m:r>
                          <a:rPr lang="en-US" b="0" i="1" smtClean="0">
                            <a:latin typeface="Cambria Math"/>
                          </a:rPr>
                          <m:t>𝑁</m:t>
                        </m:r>
                        <m:r>
                          <a:rPr lang="en-US" b="0" i="1" smtClean="0">
                            <a:latin typeface="Cambria Math"/>
                          </a:rPr>
                          <m:t>2</m:t>
                        </m:r>
                      </m:den>
                    </m:f>
                  </m:oMath>
                </a14:m>
                <a:r>
                  <a:rPr lang="en-US" dirty="0" smtClean="0"/>
                  <a:t>+ </a:t>
                </a:r>
                <a14:m>
                  <m:oMath xmlns:m="http://schemas.openxmlformats.org/officeDocument/2006/math">
                    <m:f>
                      <m:fPr>
                        <m:ctrlPr>
                          <a:rPr lang="en-US" i="1" dirty="0" smtClean="0">
                            <a:latin typeface="Cambria Math"/>
                          </a:rPr>
                        </m:ctrlPr>
                      </m:fPr>
                      <m:num>
                        <m:sSub>
                          <m:sSubPr>
                            <m:ctrlPr>
                              <a:rPr lang="en-US" i="1" dirty="0" smtClean="0">
                                <a:latin typeface="Cambria Math"/>
                              </a:rPr>
                            </m:ctrlPr>
                          </m:sSubPr>
                          <m:e>
                            <m:r>
                              <a:rPr lang="en-US" b="0" i="1" dirty="0" smtClean="0">
                                <a:latin typeface="Cambria Math"/>
                              </a:rPr>
                              <m:t>𝑃</m:t>
                            </m:r>
                            <m:r>
                              <a:rPr lang="en-US" b="0" i="1" dirty="0" smtClean="0">
                                <a:latin typeface="Cambria Math"/>
                              </a:rPr>
                              <m:t>3</m:t>
                            </m:r>
                          </m:e>
                          <m:sub>
                            <m:r>
                              <a:rPr lang="en-US" b="0" i="1" dirty="0" smtClean="0">
                                <a:latin typeface="Cambria Math"/>
                              </a:rPr>
                              <m:t> </m:t>
                            </m:r>
                          </m:sub>
                        </m:sSub>
                      </m:num>
                      <m:den>
                        <m:r>
                          <a:rPr lang="en-US" b="0" i="1" dirty="0" smtClean="0">
                            <a:latin typeface="Cambria Math"/>
                          </a:rPr>
                          <m:t>𝑁</m:t>
                        </m:r>
                        <m:r>
                          <a:rPr lang="en-US" b="0" i="1" dirty="0" smtClean="0">
                            <a:latin typeface="Cambria Math"/>
                          </a:rPr>
                          <m:t>3</m:t>
                        </m:r>
                      </m:den>
                    </m:f>
                  </m:oMath>
                </a14:m>
                <a:r>
                  <a:rPr lang="en-US" dirty="0" smtClean="0"/>
                  <a:t> )</a:t>
                </a:r>
              </a:p>
              <a:p>
                <a:pPr algn="l" rtl="0"/>
                <a:r>
                  <a:rPr lang="en-US" dirty="0"/>
                  <a:t> </a:t>
                </a:r>
                <a:r>
                  <a:rPr lang="en-US" dirty="0" smtClean="0"/>
                  <a:t>=</a:t>
                </a:r>
                <a14:m>
                  <m:oMath xmlns:m="http://schemas.openxmlformats.org/officeDocument/2006/math">
                    <m:f>
                      <m:fPr>
                        <m:ctrlPr>
                          <a:rPr lang="en-US" i="1" smtClean="0">
                            <a:latin typeface="Cambria Math"/>
                          </a:rPr>
                        </m:ctrlPr>
                      </m:fPr>
                      <m:num>
                        <m:r>
                          <a:rPr lang="en-US" b="0" i="1" smtClean="0">
                            <a:latin typeface="Cambria Math"/>
                          </a:rPr>
                          <m:t>137</m:t>
                        </m:r>
                      </m:num>
                      <m:den>
                        <m:r>
                          <a:rPr lang="en-US" b="0" i="1" smtClean="0">
                            <a:latin typeface="Cambria Math"/>
                          </a:rPr>
                          <m:t>3</m:t>
                        </m:r>
                      </m:den>
                    </m:f>
                  </m:oMath>
                </a14:m>
                <a:r>
                  <a:rPr lang="en-US" dirty="0" smtClean="0"/>
                  <a:t>(</a:t>
                </a:r>
                <a14:m>
                  <m:oMath xmlns:m="http://schemas.openxmlformats.org/officeDocument/2006/math">
                    <m:f>
                      <m:fPr>
                        <m:ctrlPr>
                          <a:rPr lang="en-US" i="1" dirty="0" smtClean="0">
                            <a:latin typeface="Cambria Math"/>
                          </a:rPr>
                        </m:ctrlPr>
                      </m:fPr>
                      <m:num>
                        <m:r>
                          <a:rPr lang="en-US" b="0" i="1" dirty="0" smtClean="0">
                            <a:latin typeface="Cambria Math"/>
                          </a:rPr>
                          <m:t>13</m:t>
                        </m:r>
                        <m:r>
                          <a:rPr lang="en-US" b="0" i="1" dirty="0" smtClean="0">
                            <a:latin typeface="Cambria Math"/>
                          </a:rPr>
                          <m:t>.</m:t>
                        </m:r>
                        <m:r>
                          <a:rPr lang="en-US" b="0" i="1" dirty="0" smtClean="0">
                            <a:latin typeface="Cambria Math"/>
                          </a:rPr>
                          <m:t>2</m:t>
                        </m:r>
                      </m:num>
                      <m:den>
                        <m:r>
                          <a:rPr lang="en-US" b="0" i="1" dirty="0" smtClean="0">
                            <a:latin typeface="Cambria Math"/>
                          </a:rPr>
                          <m:t>125</m:t>
                        </m:r>
                      </m:den>
                    </m:f>
                  </m:oMath>
                </a14:m>
                <a:r>
                  <a:rPr lang="en-US" dirty="0" smtClean="0"/>
                  <a:t>+ </a:t>
                </a:r>
                <a14:m>
                  <m:oMath xmlns:m="http://schemas.openxmlformats.org/officeDocument/2006/math">
                    <m:f>
                      <m:fPr>
                        <m:ctrlPr>
                          <a:rPr lang="en-US" i="1" dirty="0" smtClean="0">
                            <a:latin typeface="Cambria Math"/>
                          </a:rPr>
                        </m:ctrlPr>
                      </m:fPr>
                      <m:num>
                        <m:r>
                          <a:rPr lang="en-US" b="0" i="1" dirty="0" smtClean="0">
                            <a:latin typeface="Cambria Math"/>
                          </a:rPr>
                          <m:t>9</m:t>
                        </m:r>
                        <m:r>
                          <a:rPr lang="en-US" b="0" i="1" dirty="0" smtClean="0">
                            <a:latin typeface="Cambria Math"/>
                          </a:rPr>
                          <m:t>.</m:t>
                        </m:r>
                        <m:r>
                          <a:rPr lang="en-US" b="0" i="1" dirty="0" smtClean="0">
                            <a:latin typeface="Cambria Math"/>
                          </a:rPr>
                          <m:t>2</m:t>
                        </m:r>
                      </m:num>
                      <m:den>
                        <m:r>
                          <a:rPr lang="en-US" b="0" i="1" dirty="0" smtClean="0">
                            <a:latin typeface="Cambria Math"/>
                          </a:rPr>
                          <m:t>102</m:t>
                        </m:r>
                      </m:den>
                    </m:f>
                  </m:oMath>
                </a14:m>
                <a:r>
                  <a:rPr lang="en-US" dirty="0" smtClean="0"/>
                  <a:t>+</a:t>
                </a:r>
                <a14:m>
                  <m:oMath xmlns:m="http://schemas.openxmlformats.org/officeDocument/2006/math">
                    <m:f>
                      <m:fPr>
                        <m:ctrlPr>
                          <a:rPr lang="en-US" i="1" dirty="0" smtClean="0">
                            <a:latin typeface="Cambria Math"/>
                          </a:rPr>
                        </m:ctrlPr>
                      </m:fPr>
                      <m:num>
                        <m:r>
                          <a:rPr lang="en-US" b="0" i="1" dirty="0" smtClean="0">
                            <a:latin typeface="Cambria Math"/>
                          </a:rPr>
                          <m:t>10</m:t>
                        </m:r>
                        <m:r>
                          <a:rPr lang="en-US" b="0" i="1" dirty="0" smtClean="0">
                            <a:latin typeface="Cambria Math"/>
                          </a:rPr>
                          <m:t>.</m:t>
                        </m:r>
                        <m:r>
                          <a:rPr lang="en-US" b="0" i="1" dirty="0" smtClean="0">
                            <a:latin typeface="Cambria Math"/>
                          </a:rPr>
                          <m:t>2</m:t>
                        </m:r>
                      </m:num>
                      <m:den>
                        <m:r>
                          <a:rPr lang="en-US" b="0" i="1" dirty="0" smtClean="0">
                            <a:latin typeface="Cambria Math"/>
                          </a:rPr>
                          <m:t>118</m:t>
                        </m:r>
                      </m:den>
                    </m:f>
                  </m:oMath>
                </a14:m>
                <a:r>
                  <a:rPr lang="en-US" dirty="0" smtClean="0"/>
                  <a:t>) =  12.72 cm</a:t>
                </a:r>
              </a:p>
              <a:p>
                <a:pPr algn="l" rtl="0"/>
                <a:r>
                  <a:rPr lang="ar-IQ" dirty="0" smtClean="0"/>
                  <a:t>اما لاستخراج معدل عمق المطر على مساحة معينة </a:t>
                </a:r>
                <a:endParaRPr lang="en-US" dirty="0"/>
              </a:p>
              <a:p>
                <a:pPr algn="l" rtl="0"/>
                <a:r>
                  <a:rPr lang="en-US" dirty="0" smtClean="0"/>
                  <a:t>Average precipitation over an area:</a:t>
                </a:r>
              </a:p>
              <a:p>
                <a:pPr algn="l" rtl="0"/>
                <a:r>
                  <a:rPr lang="en-US" dirty="0" smtClean="0"/>
                  <a:t>1-Simple arithmetic </a:t>
                </a:r>
                <a:r>
                  <a:rPr lang="en-US" dirty="0" smtClean="0"/>
                  <a:t>mean</a:t>
                </a:r>
                <a:r>
                  <a:rPr lang="ar-IQ" dirty="0" smtClean="0"/>
                  <a:t>المعدل الحسابي البسيط</a:t>
                </a:r>
                <a:endParaRPr lang="en-US" dirty="0" smtClean="0"/>
              </a:p>
              <a:p>
                <a:pPr algn="l" rtl="0"/>
                <a:r>
                  <a:rPr lang="en-US" dirty="0" smtClean="0"/>
                  <a:t>     This method is used  for a flat ,wide and little number of gages </a:t>
                </a:r>
              </a:p>
              <a:p>
                <a:pPr algn="l" rtl="0"/>
                <a:r>
                  <a:rPr lang="en-US" dirty="0" err="1" smtClean="0"/>
                  <a:t>Pav</a:t>
                </a:r>
                <a:r>
                  <a:rPr lang="en-US" dirty="0" smtClean="0"/>
                  <a:t>.=(p1+p2+p3+……+</a:t>
                </a:r>
                <a:r>
                  <a:rPr lang="en-US" dirty="0" err="1" smtClean="0"/>
                  <a:t>pn</a:t>
                </a:r>
                <a:r>
                  <a:rPr lang="en-US" dirty="0" smtClean="0"/>
                  <a:t>)/n</a:t>
                </a:r>
              </a:p>
              <a:p>
                <a:pPr algn="l" rtl="0"/>
                <a:endParaRPr lang="en-US" dirty="0" smtClean="0"/>
              </a:p>
              <a:p>
                <a:pPr marL="0" indent="0" algn="l" rtl="0">
                  <a:buNone/>
                </a:pPr>
                <a:endParaRPr lang="en-US"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548680"/>
                <a:ext cx="8229600" cy="5577483"/>
              </a:xfrm>
              <a:blipFill rotWithShape="1">
                <a:blip r:embed="rId2"/>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415949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476672"/>
                <a:ext cx="8229600" cy="5649491"/>
              </a:xfrm>
              <a:ln>
                <a:solidFill>
                  <a:srgbClr val="0A0A0A"/>
                </a:solidFill>
              </a:ln>
            </p:spPr>
            <p:txBody>
              <a:bodyPr>
                <a:normAutofit lnSpcReduction="10000"/>
              </a:bodyPr>
              <a:lstStyle/>
              <a:p>
                <a:pPr marL="0" indent="0" algn="l" rtl="0">
                  <a:buNone/>
                </a:pPr>
                <a:r>
                  <a:rPr lang="en-US" dirty="0" err="1" smtClean="0"/>
                  <a:t>Thiessen</a:t>
                </a:r>
                <a:r>
                  <a:rPr lang="en-US" dirty="0" smtClean="0"/>
                  <a:t> </a:t>
                </a:r>
                <a:r>
                  <a:rPr lang="en-US" dirty="0" smtClean="0"/>
                  <a:t>method</a:t>
                </a:r>
                <a:r>
                  <a:rPr lang="ar-IQ" dirty="0" smtClean="0"/>
                  <a:t>طريقة ثيسن </a:t>
                </a:r>
                <a:endParaRPr lang="en-US" dirty="0" smtClean="0"/>
              </a:p>
              <a:p>
                <a:pPr marL="0" indent="0" algn="l" rtl="0">
                  <a:buNone/>
                </a:pPr>
                <a:r>
                  <a:rPr lang="en-US" dirty="0" smtClean="0"/>
                  <a:t>This method is used at a flat( or nearly),uniform distribution and the area  takes  a geometrical shape</a:t>
                </a:r>
              </a:p>
              <a:p>
                <a:pPr marL="0" indent="0" algn="l">
                  <a:buNone/>
                </a:pPr>
                <a:r>
                  <a:rPr lang="ar-IQ" b="1" dirty="0" smtClean="0"/>
                  <a:t>-----------------------</a:t>
                </a:r>
                <a:r>
                  <a:rPr lang="en-US" dirty="0" err="1" smtClean="0">
                    <a:cs typeface="+mj-cs"/>
                  </a:rPr>
                  <a:t>Pav</a:t>
                </a:r>
                <a:r>
                  <a:rPr lang="en-US" dirty="0" smtClean="0">
                    <a:cs typeface="+mj-cs"/>
                  </a:rPr>
                  <a:t>.=  </a:t>
                </a:r>
                <a14:m>
                  <m:oMath xmlns:m="http://schemas.openxmlformats.org/officeDocument/2006/math">
                    <m:f>
                      <m:fPr>
                        <m:ctrlPr>
                          <a:rPr lang="en-US" i="1" smtClean="0">
                            <a:latin typeface="Cambria Math"/>
                            <a:cs typeface="+mj-cs"/>
                          </a:rPr>
                        </m:ctrlPr>
                      </m:fPr>
                      <m:num>
                        <m:r>
                          <a:rPr lang="en-US" b="0" i="1" smtClean="0">
                            <a:latin typeface="Cambria Math"/>
                            <a:cs typeface="+mj-cs"/>
                          </a:rPr>
                          <m:t>𝑃</m:t>
                        </m:r>
                        <m:r>
                          <a:rPr lang="en-US" b="0" i="1" smtClean="0">
                            <a:latin typeface="Cambria Math"/>
                            <a:cs typeface="+mj-cs"/>
                          </a:rPr>
                          <m:t>1</m:t>
                        </m:r>
                        <m:r>
                          <a:rPr lang="en-US" b="0" i="1" smtClean="0">
                            <a:latin typeface="Cambria Math"/>
                            <a:cs typeface="+mj-cs"/>
                          </a:rPr>
                          <m:t> </m:t>
                        </m:r>
                        <m:r>
                          <a:rPr lang="en-US" b="0" i="1" smtClean="0">
                            <a:latin typeface="Cambria Math"/>
                            <a:cs typeface="+mj-cs"/>
                          </a:rPr>
                          <m:t>𝐴</m:t>
                        </m:r>
                        <m:r>
                          <a:rPr lang="en-US" b="0" i="1" smtClean="0">
                            <a:latin typeface="Cambria Math"/>
                            <a:cs typeface="+mj-cs"/>
                          </a:rPr>
                          <m:t>1</m:t>
                        </m:r>
                      </m:num>
                      <m:den>
                        <m:r>
                          <a:rPr lang="en-US" b="0" i="1" smtClean="0">
                            <a:latin typeface="Cambria Math"/>
                            <a:cs typeface="+mj-cs"/>
                          </a:rPr>
                          <m:t>𝐴𝑡</m:t>
                        </m:r>
                      </m:den>
                    </m:f>
                  </m:oMath>
                </a14:m>
                <a:r>
                  <a:rPr lang="en-US" dirty="0" smtClean="0">
                    <a:cs typeface="+mj-cs"/>
                  </a:rPr>
                  <a:t> + </a:t>
                </a:r>
                <a14:m>
                  <m:oMath xmlns:m="http://schemas.openxmlformats.org/officeDocument/2006/math">
                    <m:f>
                      <m:fPr>
                        <m:ctrlPr>
                          <a:rPr lang="en-US" i="1" smtClean="0">
                            <a:latin typeface="Cambria Math"/>
                            <a:cs typeface="+mj-cs"/>
                          </a:rPr>
                        </m:ctrlPr>
                      </m:fPr>
                      <m:num>
                        <m:r>
                          <a:rPr lang="en-US" b="0" i="1" smtClean="0">
                            <a:latin typeface="Cambria Math"/>
                            <a:cs typeface="+mj-cs"/>
                          </a:rPr>
                          <m:t>𝑃</m:t>
                        </m:r>
                        <m:r>
                          <a:rPr lang="en-US" b="0" i="1" smtClean="0">
                            <a:latin typeface="Cambria Math"/>
                            <a:cs typeface="+mj-cs"/>
                          </a:rPr>
                          <m:t>2</m:t>
                        </m:r>
                        <m:r>
                          <a:rPr lang="en-US" b="0" i="1" smtClean="0">
                            <a:latin typeface="Cambria Math"/>
                            <a:cs typeface="+mj-cs"/>
                          </a:rPr>
                          <m:t> </m:t>
                        </m:r>
                        <m:r>
                          <a:rPr lang="en-US" b="0" i="1" smtClean="0">
                            <a:latin typeface="Cambria Math"/>
                            <a:cs typeface="+mj-cs"/>
                          </a:rPr>
                          <m:t>𝐴</m:t>
                        </m:r>
                        <m:r>
                          <a:rPr lang="en-US" b="0" i="1" smtClean="0">
                            <a:latin typeface="Cambria Math"/>
                            <a:cs typeface="+mj-cs"/>
                          </a:rPr>
                          <m:t>2</m:t>
                        </m:r>
                      </m:num>
                      <m:den>
                        <m:r>
                          <a:rPr lang="en-US" b="0" i="1" smtClean="0">
                            <a:latin typeface="Cambria Math"/>
                            <a:cs typeface="+mj-cs"/>
                          </a:rPr>
                          <m:t>𝐴𝑡</m:t>
                        </m:r>
                      </m:den>
                    </m:f>
                  </m:oMath>
                </a14:m>
                <a:endParaRPr lang="en-US" dirty="0" smtClean="0">
                  <a:cs typeface="+mj-cs"/>
                </a:endParaRPr>
              </a:p>
              <a:p>
                <a:pPr marL="0" indent="0" algn="l">
                  <a:buNone/>
                </a:pPr>
                <a:r>
                  <a:rPr lang="en-US" dirty="0" smtClean="0">
                    <a:cs typeface="+mj-cs"/>
                  </a:rPr>
                  <a:t>How to use </a:t>
                </a:r>
                <a:r>
                  <a:rPr lang="en-US" dirty="0" err="1" smtClean="0">
                    <a:cs typeface="+mj-cs"/>
                  </a:rPr>
                  <a:t>thiessen</a:t>
                </a:r>
                <a:r>
                  <a:rPr lang="en-US" dirty="0" smtClean="0">
                    <a:cs typeface="+mj-cs"/>
                  </a:rPr>
                  <a:t> :</a:t>
                </a:r>
              </a:p>
              <a:p>
                <a:pPr marL="0" indent="0" algn="l">
                  <a:buNone/>
                </a:pPr>
                <a:r>
                  <a:rPr lang="en-US" dirty="0" smtClean="0">
                    <a:cs typeface="+mj-cs"/>
                  </a:rPr>
                  <a:t>1-draw lines connect each two </a:t>
                </a:r>
              </a:p>
              <a:p>
                <a:pPr marL="0" indent="0" algn="l">
                  <a:buNone/>
                </a:pPr>
                <a:r>
                  <a:rPr lang="en-US" dirty="0" smtClean="0">
                    <a:cs typeface="+mj-cs"/>
                  </a:rPr>
                  <a:t>Points (black line), then draw </a:t>
                </a:r>
                <a:endParaRPr lang="en-US" dirty="0" smtClean="0">
                  <a:cs typeface="+mj-cs"/>
                </a:endParaRPr>
              </a:p>
              <a:p>
                <a:pPr marL="0" indent="0" algn="l">
                  <a:buNone/>
                </a:pPr>
                <a:r>
                  <a:rPr lang="en-US" dirty="0" smtClean="0">
                    <a:cs typeface="+mj-cs"/>
                  </a:rPr>
                  <a:t>a </a:t>
                </a:r>
                <a:r>
                  <a:rPr lang="en-US" dirty="0" smtClean="0">
                    <a:cs typeface="+mj-cs"/>
                  </a:rPr>
                  <a:t>normal and </a:t>
                </a:r>
              </a:p>
              <a:p>
                <a:pPr marL="0" indent="0" algn="l">
                  <a:buNone/>
                </a:pPr>
                <a:r>
                  <a:rPr lang="en-US" dirty="0" smtClean="0">
                    <a:cs typeface="+mj-cs"/>
                  </a:rPr>
                  <a:t>mid line for each previous lines</a:t>
                </a:r>
              </a:p>
              <a:p>
                <a:pPr marL="0" indent="0" algn="l">
                  <a:buNone/>
                </a:pPr>
                <a:r>
                  <a:rPr lang="ar-IQ" dirty="0" smtClean="0">
                    <a:cs typeface="+mj-cs"/>
                  </a:rPr>
                  <a:t>نرسم خط يربط كل محطة مع مجاورتها ثم نرسم عمود منصف لكل خط سابق رسمناه</a:t>
                </a:r>
                <a:r>
                  <a:rPr lang="en-US" dirty="0" smtClean="0">
                    <a:cs typeface="+mj-cs"/>
                  </a:rPr>
                  <a:t> </a:t>
                </a:r>
                <a:r>
                  <a:rPr lang="en-US" dirty="0" smtClean="0">
                    <a:cs typeface="+mj-cs"/>
                  </a:rPr>
                  <a:t>(blue ).</a:t>
                </a:r>
                <a:endParaRPr lang="ar-IQ" dirty="0">
                  <a:cs typeface="+mj-cs"/>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476672"/>
                <a:ext cx="8229600" cy="5649491"/>
              </a:xfrm>
              <a:blipFill rotWithShape="1">
                <a:blip r:embed="rId2"/>
                <a:stretch>
                  <a:fillRect l="-1701" t="-861"/>
                </a:stretch>
              </a:blipFill>
              <a:ln>
                <a:solidFill>
                  <a:srgbClr val="0A0A0A"/>
                </a:solidFill>
              </a:ln>
            </p:spPr>
            <p:txBody>
              <a:bodyPr/>
              <a:lstStyle/>
              <a:p>
                <a:r>
                  <a:rPr lang="ar-IQ">
                    <a:noFill/>
                  </a:rPr>
                  <a:t> </a:t>
                </a:r>
              </a:p>
            </p:txBody>
          </p:sp>
        </mc:Fallback>
      </mc:AlternateContent>
      <p:sp>
        <p:nvSpPr>
          <p:cNvPr id="4" name="Rectangle 3"/>
          <p:cNvSpPr/>
          <p:nvPr/>
        </p:nvSpPr>
        <p:spPr>
          <a:xfrm>
            <a:off x="6532669" y="4078306"/>
            <a:ext cx="1202432" cy="12753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6" name="Straight Connector 5"/>
          <p:cNvCxnSpPr/>
          <p:nvPr/>
        </p:nvCxnSpPr>
        <p:spPr>
          <a:xfrm>
            <a:off x="6532669" y="4078306"/>
            <a:ext cx="1202432" cy="12753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532669" y="4078306"/>
            <a:ext cx="1202432" cy="12753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532669" y="2636912"/>
            <a:ext cx="1202432"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27" name="Straight Connector 26"/>
          <p:cNvCxnSpPr/>
          <p:nvPr/>
        </p:nvCxnSpPr>
        <p:spPr>
          <a:xfrm flipH="1">
            <a:off x="6532669" y="2636912"/>
            <a:ext cx="1202432" cy="1224136"/>
          </a:xfrm>
          <a:prstGeom prst="line">
            <a:avLst/>
          </a:prstGeom>
          <a:ln>
            <a:solidFill>
              <a:srgbClr val="0A0A0A"/>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532669" y="2636912"/>
            <a:ext cx="1202432" cy="12241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4" idx="0"/>
            <a:endCxn id="4" idx="3"/>
          </p:cNvCxnSpPr>
          <p:nvPr/>
        </p:nvCxnSpPr>
        <p:spPr>
          <a:xfrm>
            <a:off x="7133885" y="4078306"/>
            <a:ext cx="601216" cy="637692"/>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073" name="Straight Connector 3072"/>
          <p:cNvCxnSpPr>
            <a:stCxn id="4" idx="0"/>
            <a:endCxn id="4" idx="1"/>
          </p:cNvCxnSpPr>
          <p:nvPr/>
        </p:nvCxnSpPr>
        <p:spPr>
          <a:xfrm flipH="1">
            <a:off x="6532669" y="4078306"/>
            <a:ext cx="601216" cy="637692"/>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076" name="Straight Connector 3075"/>
          <p:cNvCxnSpPr>
            <a:stCxn id="4" idx="1"/>
            <a:endCxn id="4" idx="2"/>
          </p:cNvCxnSpPr>
          <p:nvPr/>
        </p:nvCxnSpPr>
        <p:spPr>
          <a:xfrm>
            <a:off x="6532669" y="4715998"/>
            <a:ext cx="601216" cy="63769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078" name="Straight Connector 3077"/>
          <p:cNvCxnSpPr>
            <a:stCxn id="4" idx="3"/>
            <a:endCxn id="4" idx="2"/>
          </p:cNvCxnSpPr>
          <p:nvPr/>
        </p:nvCxnSpPr>
        <p:spPr>
          <a:xfrm flipH="1">
            <a:off x="7133885" y="4715998"/>
            <a:ext cx="601216" cy="63769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1245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548680"/>
                <a:ext cx="8229600" cy="5577483"/>
              </a:xfrm>
            </p:spPr>
            <p:txBody>
              <a:bodyPr/>
              <a:lstStyle/>
              <a:p>
                <a:pPr marL="0" indent="0" algn="l">
                  <a:buNone/>
                </a:pPr>
                <a:r>
                  <a:rPr lang="en-US" sz="2400" dirty="0" smtClean="0">
                    <a:cs typeface="+mj-cs"/>
                  </a:rPr>
                  <a:t>Isohyetal method</a:t>
                </a:r>
              </a:p>
              <a:p>
                <a:pPr marL="0" indent="0" algn="l">
                  <a:buNone/>
                </a:pPr>
                <a:r>
                  <a:rPr lang="en-US" sz="2400" dirty="0" smtClean="0">
                    <a:cs typeface="+mj-cs"/>
                  </a:rPr>
                  <a:t>   </a:t>
                </a:r>
                <a14:m>
                  <m:oMath xmlns:m="http://schemas.openxmlformats.org/officeDocument/2006/math">
                    <m:f>
                      <m:fPr>
                        <m:ctrlPr>
                          <a:rPr lang="ar-IQ" sz="2400" i="1" smtClean="0">
                            <a:latin typeface="Cambria Math"/>
                            <a:cs typeface="+mj-cs"/>
                          </a:rPr>
                        </m:ctrlPr>
                      </m:fPr>
                      <m:num>
                        <m:r>
                          <a:rPr lang="en-US" sz="2400" b="0" i="1" smtClean="0">
                            <a:latin typeface="Cambria Math"/>
                            <a:cs typeface="+mj-cs"/>
                          </a:rPr>
                          <m:t>𝐴</m:t>
                        </m:r>
                        <m:r>
                          <a:rPr lang="en-US" sz="2400" b="0" i="1" smtClean="0">
                            <a:latin typeface="Cambria Math"/>
                            <a:cs typeface="+mj-cs"/>
                          </a:rPr>
                          <m:t>2</m:t>
                        </m:r>
                      </m:num>
                      <m:den>
                        <m:r>
                          <a:rPr lang="en-US" sz="2400" b="0" i="1" smtClean="0">
                            <a:latin typeface="Cambria Math"/>
                            <a:cs typeface="+mj-cs"/>
                          </a:rPr>
                          <m:t>𝐴𝑇</m:t>
                        </m:r>
                      </m:den>
                    </m:f>
                    <m:r>
                      <a:rPr lang="ar-IQ" sz="2400" b="0" i="1" smtClean="0">
                        <a:latin typeface="Cambria Math"/>
                        <a:cs typeface="+mj-cs"/>
                      </a:rPr>
                      <m:t>±−−−−−−−−</m:t>
                    </m:r>
                  </m:oMath>
                </a14:m>
                <a:r>
                  <a:rPr lang="ar-IQ" sz="2400" dirty="0" smtClean="0">
                    <a:cs typeface="+mj-cs"/>
                  </a:rPr>
                  <a:t> </a:t>
                </a:r>
                <a:r>
                  <a:rPr lang="en-US" sz="2400" dirty="0" smtClean="0">
                    <a:cs typeface="+mj-cs"/>
                  </a:rPr>
                  <a:t> +</a:t>
                </a:r>
                <a14:m>
                  <m:oMath xmlns:m="http://schemas.openxmlformats.org/officeDocument/2006/math">
                    <m:f>
                      <m:fPr>
                        <m:ctrlPr>
                          <a:rPr lang="en-US" sz="2400" i="1" smtClean="0">
                            <a:latin typeface="Cambria Math"/>
                            <a:cs typeface="+mj-cs"/>
                          </a:rPr>
                        </m:ctrlPr>
                      </m:fPr>
                      <m:num>
                        <m:r>
                          <a:rPr lang="en-US" sz="2400" b="0" i="1" smtClean="0">
                            <a:latin typeface="Cambria Math"/>
                            <a:cs typeface="+mj-cs"/>
                          </a:rPr>
                          <m:t>𝑃</m:t>
                        </m:r>
                        <m:r>
                          <a:rPr lang="en-US" sz="2400" b="0" i="1" smtClean="0">
                            <a:latin typeface="Cambria Math"/>
                            <a:cs typeface="+mj-cs"/>
                          </a:rPr>
                          <m:t>2</m:t>
                        </m:r>
                        <m:r>
                          <a:rPr lang="en-US" sz="2400" b="0" i="1" smtClean="0">
                            <a:latin typeface="Cambria Math"/>
                            <a:cs typeface="+mj-cs"/>
                          </a:rPr>
                          <m:t>+</m:t>
                        </m:r>
                        <m:r>
                          <a:rPr lang="en-US" sz="2400" b="0" i="1" smtClean="0">
                            <a:latin typeface="Cambria Math"/>
                            <a:cs typeface="+mj-cs"/>
                          </a:rPr>
                          <m:t>𝑃</m:t>
                        </m:r>
                        <m:r>
                          <a:rPr lang="en-US" sz="2400" b="0" i="1" smtClean="0">
                            <a:latin typeface="Cambria Math"/>
                            <a:cs typeface="+mj-cs"/>
                          </a:rPr>
                          <m:t>3</m:t>
                        </m:r>
                      </m:num>
                      <m:den>
                        <m:r>
                          <a:rPr lang="en-US" sz="2400" b="0" i="1" smtClean="0">
                            <a:latin typeface="Cambria Math"/>
                            <a:cs typeface="+mj-cs"/>
                          </a:rPr>
                          <m:t>2</m:t>
                        </m:r>
                      </m:den>
                    </m:f>
                  </m:oMath>
                </a14:m>
                <a:r>
                  <a:rPr lang="ar-IQ" sz="2400" dirty="0" smtClean="0">
                    <a:cs typeface="+mj-cs"/>
                  </a:rPr>
                  <a:t> </a:t>
                </a:r>
                <a14:m>
                  <m:oMath xmlns:m="http://schemas.openxmlformats.org/officeDocument/2006/math">
                    <m:f>
                      <m:fPr>
                        <m:ctrlPr>
                          <a:rPr lang="ar-IQ" sz="2400" i="1" smtClean="0">
                            <a:latin typeface="Cambria Math"/>
                            <a:cs typeface="+mj-cs"/>
                          </a:rPr>
                        </m:ctrlPr>
                      </m:fPr>
                      <m:num>
                        <m:r>
                          <a:rPr lang="en-US" sz="2400" b="0" i="1" smtClean="0">
                            <a:latin typeface="Cambria Math"/>
                            <a:cs typeface="+mj-cs"/>
                          </a:rPr>
                          <m:t>𝐴</m:t>
                        </m:r>
                        <m:r>
                          <a:rPr lang="en-US" sz="2400" b="0" i="1" smtClean="0">
                            <a:latin typeface="Cambria Math"/>
                            <a:cs typeface="+mj-cs"/>
                          </a:rPr>
                          <m:t>1</m:t>
                        </m:r>
                      </m:num>
                      <m:den>
                        <m:r>
                          <a:rPr lang="en-US" sz="2400" b="0" i="1" smtClean="0">
                            <a:latin typeface="Cambria Math"/>
                            <a:cs typeface="+mj-cs"/>
                          </a:rPr>
                          <m:t>𝐴𝑇</m:t>
                        </m:r>
                      </m:den>
                    </m:f>
                  </m:oMath>
                </a14:m>
                <a:r>
                  <a:rPr lang="ar-IQ" sz="2400" dirty="0" smtClean="0">
                    <a:cs typeface="+mj-cs"/>
                  </a:rPr>
                  <a:t>  </a:t>
                </a:r>
                <a:r>
                  <a:rPr lang="en-US" sz="2400" dirty="0" smtClean="0">
                    <a:cs typeface="+mj-cs"/>
                  </a:rPr>
                  <a:t>    </a:t>
                </a:r>
                <a:r>
                  <a:rPr lang="en-US" sz="2400" dirty="0" err="1" smtClean="0">
                    <a:cs typeface="+mj-cs"/>
                  </a:rPr>
                  <a:t>Pav</a:t>
                </a:r>
                <a:r>
                  <a:rPr lang="en-US" sz="2400" dirty="0" smtClean="0">
                    <a:cs typeface="+mj-cs"/>
                  </a:rPr>
                  <a:t>.= </a:t>
                </a:r>
                <a14:m>
                  <m:oMath xmlns:m="http://schemas.openxmlformats.org/officeDocument/2006/math">
                    <m:f>
                      <m:fPr>
                        <m:ctrlPr>
                          <a:rPr lang="en-US" sz="2400" i="1" smtClean="0">
                            <a:latin typeface="Cambria Math"/>
                            <a:cs typeface="+mj-cs"/>
                          </a:rPr>
                        </m:ctrlPr>
                      </m:fPr>
                      <m:num>
                        <m:eqArr>
                          <m:eqArrPr>
                            <m:ctrlPr>
                              <a:rPr lang="en-US" sz="2400" b="0" i="1" smtClean="0">
                                <a:latin typeface="Cambria Math"/>
                                <a:cs typeface="+mj-cs"/>
                              </a:rPr>
                            </m:ctrlPr>
                          </m:eqArrPr>
                          <m:e>
                            <m:r>
                              <a:rPr lang="en-US" sz="2400" b="0" i="1" smtClean="0">
                                <a:latin typeface="Cambria Math"/>
                                <a:cs typeface="+mj-cs"/>
                              </a:rPr>
                              <m:t>𝑃</m:t>
                            </m:r>
                            <m:r>
                              <a:rPr lang="en-US" sz="2400" b="0" i="1" smtClean="0">
                                <a:latin typeface="Cambria Math"/>
                                <a:cs typeface="+mj-cs"/>
                              </a:rPr>
                              <m:t>1</m:t>
                            </m:r>
                            <m:r>
                              <a:rPr lang="en-US" sz="2400" b="0" i="1" smtClean="0">
                                <a:latin typeface="Cambria Math"/>
                                <a:cs typeface="+mj-cs"/>
                              </a:rPr>
                              <m:t>+</m:t>
                            </m:r>
                            <m:r>
                              <a:rPr lang="en-US" sz="2400" b="0" i="1" smtClean="0">
                                <a:latin typeface="Cambria Math"/>
                                <a:cs typeface="+mj-cs"/>
                              </a:rPr>
                              <m:t>𝑃</m:t>
                            </m:r>
                            <m:r>
                              <a:rPr lang="en-US" sz="2400" b="0" i="1" smtClean="0">
                                <a:latin typeface="Cambria Math"/>
                                <a:cs typeface="+mj-cs"/>
                              </a:rPr>
                              <m:t>2</m:t>
                            </m:r>
                          </m:e>
                          <m:e>
                            <m:r>
                              <a:rPr lang="en-US" sz="2400" b="0" i="1" smtClean="0">
                                <a:latin typeface="Cambria Math"/>
                                <a:cs typeface="+mj-cs"/>
                              </a:rPr>
                              <m:t> </m:t>
                            </m:r>
                          </m:e>
                        </m:eqArr>
                      </m:num>
                      <m:den>
                        <m:r>
                          <a:rPr lang="en-US" sz="2400" b="0" i="1" smtClean="0">
                            <a:latin typeface="Cambria Math"/>
                            <a:cs typeface="+mj-cs"/>
                          </a:rPr>
                          <m:t>2</m:t>
                        </m:r>
                      </m:den>
                    </m:f>
                  </m:oMath>
                </a14:m>
                <a:endParaRPr lang="en-US" sz="2400" dirty="0" smtClean="0">
                  <a:cs typeface="+mj-cs"/>
                </a:endParaRPr>
              </a:p>
              <a:p>
                <a:pPr marL="0" indent="0" algn="l">
                  <a:buNone/>
                </a:pPr>
                <a:r>
                  <a:rPr lang="en-US" dirty="0" err="1" smtClean="0"/>
                  <a:t>Pav</a:t>
                </a:r>
                <a:r>
                  <a:rPr lang="en-US" dirty="0" smtClean="0"/>
                  <a:t>.= average precipitation</a:t>
                </a:r>
              </a:p>
              <a:p>
                <a:pPr marL="0" indent="0" algn="l">
                  <a:buNone/>
                </a:pPr>
                <a:r>
                  <a:rPr lang="en-US" dirty="0" smtClean="0"/>
                  <a:t>P1, p2,-------=gage reading for each station</a:t>
                </a:r>
              </a:p>
              <a:p>
                <a:pPr marL="0" indent="0" algn="l">
                  <a:buNone/>
                </a:pPr>
                <a:r>
                  <a:rPr lang="en-US" dirty="0" smtClean="0"/>
                  <a:t>A1= area between first and second contour line (km)2.</a:t>
                </a:r>
              </a:p>
              <a:p>
                <a:pPr marL="0" indent="0" algn="l">
                  <a:buNone/>
                </a:pPr>
                <a:r>
                  <a:rPr lang="en-US" dirty="0" smtClean="0"/>
                  <a:t>  </a:t>
                </a:r>
                <a:r>
                  <a:rPr lang="en-US" dirty="0" smtClean="0"/>
                  <a:t>At= total area </a:t>
                </a:r>
                <a:r>
                  <a:rPr lang="en-US" dirty="0" smtClean="0"/>
                  <a:t>Km2</a:t>
                </a:r>
                <a:endParaRPr lang="ar-IQ" dirty="0" smtClean="0"/>
              </a:p>
              <a:p>
                <a:pPr marL="0" indent="0" algn="l">
                  <a:buNone/>
                </a:pPr>
                <a:r>
                  <a:rPr lang="ar-IQ" dirty="0" smtClean="0"/>
                  <a:t>معدل عمق المطر معدل قراءة</a:t>
                </a:r>
              </a:p>
              <a:p>
                <a:pPr marL="0" indent="0" algn="l">
                  <a:buNone/>
                </a:pPr>
                <a:r>
                  <a:rPr lang="ar-IQ" dirty="0" smtClean="0"/>
                  <a:t> العمق على كل كنتورين متجاورين مضروبا في المساحة بين نفس الكنتورين على المساحة الكلية</a:t>
                </a:r>
                <a:endParaRPr lang="en-US" dirty="0"/>
              </a:p>
              <a:p>
                <a:pPr marL="0" indent="0" algn="l">
                  <a:buNone/>
                </a:pPr>
                <a:endParaRPr lang="en-US"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548680"/>
                <a:ext cx="8229600" cy="5577483"/>
              </a:xfrm>
              <a:blipFill rotWithShape="1">
                <a:blip r:embed="rId2"/>
                <a:stretch>
                  <a:fillRect l="-1704" r="-963"/>
                </a:stretch>
              </a:blipFill>
            </p:spPr>
            <p:txBody>
              <a:bodyPr/>
              <a:lstStyle/>
              <a:p>
                <a:r>
                  <a:rPr lang="ar-IQ">
                    <a:noFill/>
                  </a:rPr>
                  <a:t> </a:t>
                </a:r>
              </a:p>
            </p:txBody>
          </p:sp>
        </mc:Fallback>
      </mc:AlternateContent>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3063" y="3717032"/>
            <a:ext cx="276225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rc 3"/>
          <p:cNvSpPr/>
          <p:nvPr/>
        </p:nvSpPr>
        <p:spPr>
          <a:xfrm>
            <a:off x="4572000" y="4317504"/>
            <a:ext cx="1152128" cy="2304256"/>
          </a:xfrm>
          <a:prstGeom prst="arc">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
        <p:nvSpPr>
          <p:cNvPr id="5" name="Arc 4"/>
          <p:cNvSpPr/>
          <p:nvPr/>
        </p:nvSpPr>
        <p:spPr>
          <a:xfrm>
            <a:off x="5184068" y="4173488"/>
            <a:ext cx="1080120" cy="2448272"/>
          </a:xfrm>
          <a:prstGeom prst="arc">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
        <p:nvSpPr>
          <p:cNvPr id="6" name="Arc 5"/>
          <p:cNvSpPr/>
          <p:nvPr/>
        </p:nvSpPr>
        <p:spPr>
          <a:xfrm>
            <a:off x="5364088" y="3933056"/>
            <a:ext cx="1584176" cy="2160240"/>
          </a:xfrm>
          <a:prstGeom prst="arc">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Tree>
    <p:extLst>
      <p:ext uri="{BB962C8B-B14F-4D97-AF65-F5344CB8AC3E}">
        <p14:creationId xmlns:p14="http://schemas.microsoft.com/office/powerpoint/2010/main" val="740059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lgn="l" rtl="0"/>
            <a:r>
              <a:rPr lang="en-US" dirty="0" smtClean="0"/>
              <a:t>Example.1-Asquare area of  100 km²  is gauged by three rainfall gauges @  2.5 km from sides (fig.)(on </a:t>
            </a:r>
            <a:r>
              <a:rPr lang="en-US" dirty="0" err="1" smtClean="0"/>
              <a:t>si</a:t>
            </a:r>
            <a:r>
              <a:rPr lang="en-US" dirty="0" smtClean="0"/>
              <a:t> estimate the average precipitation?</a:t>
            </a:r>
          </a:p>
          <a:p>
            <a:pPr algn="l" rtl="0"/>
            <a:endParaRPr lang="it-IT" dirty="0" smtClean="0"/>
          </a:p>
          <a:p>
            <a:pPr algn="l" rtl="0"/>
            <a:r>
              <a:rPr lang="it-IT" dirty="0" smtClean="0"/>
              <a:t>Sta.	1	2	3</a:t>
            </a:r>
          </a:p>
          <a:p>
            <a:pPr algn="l" rtl="0"/>
            <a:r>
              <a:rPr lang="it-IT" dirty="0" smtClean="0"/>
              <a:t>P(mm)	106	152	</a:t>
            </a:r>
            <a:r>
              <a:rPr lang="it-IT" dirty="0" smtClean="0"/>
              <a:t>127</a:t>
            </a:r>
            <a:endParaRPr lang="ar-IQ" dirty="0" smtClean="0"/>
          </a:p>
          <a:p>
            <a:pPr algn="l" rtl="0"/>
            <a:endParaRPr lang="ar-IQ" dirty="0" smtClean="0"/>
          </a:p>
          <a:p>
            <a:pPr algn="l" rtl="0"/>
            <a:endParaRPr lang="ar-IQ" dirty="0"/>
          </a:p>
          <a:p>
            <a:pPr algn="l" rtl="0"/>
            <a:r>
              <a:rPr lang="ar-IQ" dirty="0" smtClean="0"/>
              <a:t>نرسم خط يربط النقاط الثلاثة ثم نرسم عمود منصف للخطوط السابقة ونحسب كل مساحة انحصرت داخل الخطوط الحمراء في الرسم </a:t>
            </a:r>
            <a:endParaRPr lang="it-IT" dirty="0" smtClean="0"/>
          </a:p>
          <a:p>
            <a:pPr algn="l" rtl="0"/>
            <a:endParaRPr lang="it-IT" dirty="0" smtClean="0"/>
          </a:p>
          <a:p>
            <a:pPr algn="l" rtl="0"/>
            <a:endParaRPr lang="ar-IQ"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3047366"/>
            <a:ext cx="1714500" cy="1695450"/>
          </a:xfrm>
          <a:prstGeom prst="rect">
            <a:avLst/>
          </a:prstGeom>
          <a:solidFill>
            <a:schemeClr val="tx1"/>
          </a:solidFill>
          <a:ln>
            <a:noFill/>
          </a:ln>
          <a:effectLst/>
        </p:spPr>
      </p:pic>
      <p:sp>
        <p:nvSpPr>
          <p:cNvPr id="4" name="Isosceles Triangle 3"/>
          <p:cNvSpPr/>
          <p:nvPr/>
        </p:nvSpPr>
        <p:spPr>
          <a:xfrm rot="2712983">
            <a:off x="7190313" y="3339306"/>
            <a:ext cx="1077247" cy="61143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6" name="Straight Connector 5"/>
          <p:cNvCxnSpPr/>
          <p:nvPr/>
        </p:nvCxnSpPr>
        <p:spPr>
          <a:xfrm>
            <a:off x="7445474" y="3047366"/>
            <a:ext cx="0" cy="86931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5122" idx="3"/>
          </p:cNvCxnSpPr>
          <p:nvPr/>
        </p:nvCxnSpPr>
        <p:spPr>
          <a:xfrm flipH="1">
            <a:off x="7445474" y="3895091"/>
            <a:ext cx="8572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588224" y="3916685"/>
            <a:ext cx="857250" cy="8477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781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marL="0" indent="0" algn="l">
              <a:buNone/>
            </a:pPr>
            <a:r>
              <a:rPr lang="en-US" sz="2000" dirty="0" smtClean="0">
                <a:cs typeface="+mj-cs"/>
              </a:rPr>
              <a:t>A1=square +triangular</a:t>
            </a:r>
          </a:p>
          <a:p>
            <a:pPr marL="0" indent="0" algn="l">
              <a:buNone/>
            </a:pPr>
            <a:r>
              <a:rPr lang="en-US" sz="2000" dirty="0" smtClean="0">
                <a:cs typeface="+mj-cs"/>
              </a:rPr>
              <a:t>      =5*5+0.5*5*5                                         </a:t>
            </a:r>
          </a:p>
          <a:p>
            <a:pPr algn="l"/>
            <a:r>
              <a:rPr lang="en-US" sz="2000" dirty="0" smtClean="0">
                <a:cs typeface="+mj-cs"/>
              </a:rPr>
              <a:t>  =37.5 km²=A3</a:t>
            </a:r>
          </a:p>
          <a:p>
            <a:pPr algn="l"/>
            <a:r>
              <a:rPr lang="en-US" sz="2000" dirty="0" smtClean="0">
                <a:cs typeface="+mj-cs"/>
              </a:rPr>
              <a:t>  A2=5*5</a:t>
            </a:r>
          </a:p>
          <a:p>
            <a:pPr marL="0" indent="0" algn="l">
              <a:buNone/>
            </a:pPr>
            <a:r>
              <a:rPr lang="en-US" sz="2000" dirty="0" smtClean="0">
                <a:cs typeface="+mj-cs"/>
              </a:rPr>
              <a:t>       =25 km²</a:t>
            </a:r>
          </a:p>
          <a:p>
            <a:pPr marL="0" indent="0" algn="l">
              <a:buNone/>
            </a:pPr>
            <a:r>
              <a:rPr lang="en-US" sz="2400" dirty="0" smtClean="0">
                <a:cs typeface="+mj-cs"/>
              </a:rPr>
              <a:t>At=10 *10 = 100 km²</a:t>
            </a:r>
          </a:p>
          <a:p>
            <a:pPr marL="0" indent="0" algn="l">
              <a:buNone/>
            </a:pPr>
            <a:r>
              <a:rPr lang="en-US" sz="2400" dirty="0" err="1" smtClean="0">
                <a:cs typeface="+mj-cs"/>
              </a:rPr>
              <a:t>Pav</a:t>
            </a:r>
            <a:r>
              <a:rPr lang="en-US" sz="2400" dirty="0" smtClean="0">
                <a:cs typeface="+mj-cs"/>
              </a:rPr>
              <a:t>.=(p1(A1)+P2(A2) +P3(A3)) /At             </a:t>
            </a:r>
          </a:p>
          <a:p>
            <a:pPr marL="0" indent="0" algn="l">
              <a:buNone/>
            </a:pPr>
            <a:r>
              <a:rPr lang="en-US" sz="2400" dirty="0" smtClean="0">
                <a:cs typeface="+mj-cs"/>
              </a:rPr>
              <a:t>=( 106*37.5+25*152+127*37.5)/100</a:t>
            </a:r>
          </a:p>
          <a:p>
            <a:pPr marL="0" indent="0" algn="l">
              <a:buNone/>
            </a:pPr>
            <a:r>
              <a:rPr lang="en-US" sz="2400" dirty="0" smtClean="0">
                <a:cs typeface="+mj-cs"/>
              </a:rPr>
              <a:t>           =125.4 mm</a:t>
            </a:r>
          </a:p>
          <a:p>
            <a:pPr marL="0" indent="0" algn="l" rtl="0">
              <a:buNone/>
            </a:pPr>
            <a:endParaRPr lang="ar-IQ" dirty="0"/>
          </a:p>
        </p:txBody>
      </p:sp>
    </p:spTree>
    <p:extLst>
      <p:ext uri="{BB962C8B-B14F-4D97-AF65-F5344CB8AC3E}">
        <p14:creationId xmlns:p14="http://schemas.microsoft.com/office/powerpoint/2010/main" val="571113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algn="l"/>
            <a:r>
              <a:rPr lang="en-US" dirty="0" smtClean="0"/>
              <a:t>Example.2    Isohyets drawn for a storm gave the following data</a:t>
            </a:r>
          </a:p>
          <a:p>
            <a:pPr algn="l"/>
            <a:endParaRPr lang="ar-IQ" dirty="0"/>
          </a:p>
        </p:txBody>
      </p:sp>
      <p:graphicFrame>
        <p:nvGraphicFramePr>
          <p:cNvPr id="4" name="Table 3"/>
          <p:cNvGraphicFramePr>
            <a:graphicFrameLocks noGrp="1"/>
          </p:cNvGraphicFramePr>
          <p:nvPr>
            <p:extLst>
              <p:ext uri="{D42A27DB-BD31-4B8C-83A1-F6EECF244321}">
                <p14:modId xmlns:p14="http://schemas.microsoft.com/office/powerpoint/2010/main" val="2998566343"/>
              </p:ext>
            </p:extLst>
          </p:nvPr>
        </p:nvGraphicFramePr>
        <p:xfrm>
          <a:off x="1043608" y="1412776"/>
          <a:ext cx="6192690" cy="720080"/>
        </p:xfrm>
        <a:graphic>
          <a:graphicData uri="http://schemas.openxmlformats.org/drawingml/2006/table">
            <a:tbl>
              <a:tblPr firstRow="1" firstCol="1" bandRow="1">
                <a:tableStyleId>{5C22544A-7EE6-4342-B048-85BDC9FD1C3A}</a:tableStyleId>
              </a:tblPr>
              <a:tblGrid>
                <a:gridCol w="1032115"/>
                <a:gridCol w="1032115"/>
                <a:gridCol w="1032115"/>
                <a:gridCol w="1032115"/>
                <a:gridCol w="1032115"/>
                <a:gridCol w="1032115"/>
              </a:tblGrid>
              <a:tr h="360040">
                <a:tc>
                  <a:txBody>
                    <a:bodyPr/>
                    <a:lstStyle/>
                    <a:p>
                      <a:pPr algn="l" rtl="0">
                        <a:lnSpc>
                          <a:spcPct val="115000"/>
                        </a:lnSpc>
                        <a:spcAft>
                          <a:spcPts val="0"/>
                        </a:spcAft>
                        <a:tabLst>
                          <a:tab pos="1809750" algn="l"/>
                        </a:tabLst>
                      </a:pPr>
                      <a:r>
                        <a:rPr lang="en-US" sz="1100" dirty="0">
                          <a:effectLst/>
                        </a:rPr>
                        <a:t>P(cm)</a:t>
                      </a:r>
                      <a:endParaRPr lang="en-US" sz="1100" dirty="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15-12</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dirty="0">
                          <a:effectLst/>
                        </a:rPr>
                        <a:t>12-9</a:t>
                      </a:r>
                      <a:endParaRPr lang="en-US" sz="1100" dirty="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9-6</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6-3</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3-1</a:t>
                      </a:r>
                      <a:endParaRPr lang="en-US" sz="1100">
                        <a:effectLst/>
                        <a:latin typeface="Calibri"/>
                        <a:ea typeface="Times New Roman"/>
                        <a:cs typeface="Arial"/>
                      </a:endParaRPr>
                    </a:p>
                  </a:txBody>
                  <a:tcPr marL="68580" marR="68580" marT="0" marB="0"/>
                </a:tc>
              </a:tr>
              <a:tr h="360040">
                <a:tc>
                  <a:txBody>
                    <a:bodyPr/>
                    <a:lstStyle/>
                    <a:p>
                      <a:pPr algn="l" rtl="0">
                        <a:lnSpc>
                          <a:spcPct val="115000"/>
                        </a:lnSpc>
                        <a:spcAft>
                          <a:spcPts val="0"/>
                        </a:spcAft>
                        <a:tabLst>
                          <a:tab pos="1809750" algn="l"/>
                        </a:tabLst>
                      </a:pPr>
                      <a:r>
                        <a:rPr lang="en-US" sz="1100">
                          <a:effectLst/>
                        </a:rPr>
                        <a:t>Area(km</a:t>
                      </a:r>
                      <a:r>
                        <a:rPr lang="en-US" sz="1100" baseline="30000">
                          <a:effectLst/>
                        </a:rPr>
                        <a:t>2</a:t>
                      </a:r>
                      <a:r>
                        <a:rPr lang="en-US" sz="1100">
                          <a:effectLst/>
                        </a:rPr>
                        <a:t>)</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92</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128</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120</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a:effectLst/>
                        </a:rPr>
                        <a:t>175</a:t>
                      </a:r>
                      <a:endParaRPr lang="en-US" sz="1100">
                        <a:effectLst/>
                        <a:latin typeface="Calibri"/>
                        <a:ea typeface="Times New Roman"/>
                        <a:cs typeface="Arial"/>
                      </a:endParaRPr>
                    </a:p>
                  </a:txBody>
                  <a:tcPr marL="68580" marR="68580" marT="0" marB="0"/>
                </a:tc>
                <a:tc>
                  <a:txBody>
                    <a:bodyPr/>
                    <a:lstStyle/>
                    <a:p>
                      <a:pPr algn="l" rtl="0">
                        <a:lnSpc>
                          <a:spcPct val="115000"/>
                        </a:lnSpc>
                        <a:spcAft>
                          <a:spcPts val="0"/>
                        </a:spcAft>
                        <a:tabLst>
                          <a:tab pos="1809750" algn="l"/>
                        </a:tabLst>
                      </a:pPr>
                      <a:r>
                        <a:rPr lang="en-US" sz="1100" dirty="0">
                          <a:effectLst/>
                        </a:rPr>
                        <a:t>85</a:t>
                      </a:r>
                      <a:endParaRPr lang="en-US" sz="1100" dirty="0">
                        <a:effectLst/>
                        <a:latin typeface="Calibri"/>
                        <a:ea typeface="Times New Roman"/>
                        <a:cs typeface="Arial"/>
                      </a:endParaRPr>
                    </a:p>
                  </a:txBody>
                  <a:tcPr marL="68580" marR="68580" marT="0" marB="0"/>
                </a:tc>
              </a:tr>
            </a:tbl>
          </a:graphicData>
        </a:graphic>
      </p:graphicFrame>
      <p:sp>
        <p:nvSpPr>
          <p:cNvPr id="5" name="Rectangle 4"/>
          <p:cNvSpPr/>
          <p:nvPr/>
        </p:nvSpPr>
        <p:spPr>
          <a:xfrm>
            <a:off x="1547664" y="2348880"/>
            <a:ext cx="5310336" cy="1200329"/>
          </a:xfrm>
          <a:prstGeom prst="rect">
            <a:avLst/>
          </a:prstGeom>
        </p:spPr>
        <p:txBody>
          <a:bodyPr wrap="square">
            <a:spAutoFit/>
          </a:bodyPr>
          <a:lstStyle/>
          <a:p>
            <a:pPr algn="l"/>
            <a:r>
              <a:rPr lang="en-US" dirty="0" smtClean="0"/>
              <a:t>Estimate the average precipitation over the catchment?</a:t>
            </a:r>
          </a:p>
          <a:p>
            <a:pPr algn="l"/>
            <a:r>
              <a:rPr lang="en-US" dirty="0" err="1" smtClean="0"/>
              <a:t>Pav</a:t>
            </a:r>
            <a:r>
              <a:rPr lang="en-US" dirty="0" smtClean="0"/>
              <a:t>.=((  * 92) + (  * 128) + (  * 120) + (  * 175) + (  * 85)) / 600= 7.4 cm</a:t>
            </a:r>
            <a:endParaRPr lang="en-US" dirty="0"/>
          </a:p>
        </p:txBody>
      </p:sp>
    </p:spTree>
    <p:extLst>
      <p:ext uri="{BB962C8B-B14F-4D97-AF65-F5344CB8AC3E}">
        <p14:creationId xmlns:p14="http://schemas.microsoft.com/office/powerpoint/2010/main" val="29821769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205</TotalTime>
  <Words>752</Words>
  <Application>Microsoft Office PowerPoint</Application>
  <PresentationFormat>On-screen Show (4:3)</PresentationFormat>
  <Paragraphs>91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Aspect</vt:lpstr>
      <vt:lpstr>Hydrology lecture 2 (precipitation)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AL-RA'Y</dc:creator>
  <cp:lastModifiedBy>AL-RA'Y</cp:lastModifiedBy>
  <cp:revision>21</cp:revision>
  <dcterms:created xsi:type="dcterms:W3CDTF">2020-03-04T15:04:28Z</dcterms:created>
  <dcterms:modified xsi:type="dcterms:W3CDTF">2020-03-05T17:02:47Z</dcterms:modified>
</cp:coreProperties>
</file>