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74" r:id="rId4"/>
    <p:sldId id="273" r:id="rId5"/>
    <p:sldId id="275" r:id="rId6"/>
    <p:sldId id="276" r:id="rId7"/>
    <p:sldId id="277" r:id="rId8"/>
    <p:sldId id="281" r:id="rId9"/>
    <p:sldId id="279" r:id="rId10"/>
    <p:sldId id="278" r:id="rId11"/>
    <p:sldId id="280" r:id="rId12"/>
    <p:sldId id="282" r:id="rId13"/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8400" y="1652112"/>
            <a:ext cx="4267200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600" b="1" dirty="0" smtClean="0">
                <a:solidFill>
                  <a:srgbClr val="00B0F0"/>
                </a:solidFill>
                <a:latin typeface="Freestyle Script" pitchFamily="66" charset="0"/>
                <a:cs typeface="+mj-cs"/>
              </a:rPr>
              <a:t>Operating Systems</a:t>
            </a:r>
            <a:endParaRPr lang="ar-IQ" sz="6600" b="1" dirty="0">
              <a:solidFill>
                <a:srgbClr val="00B0F0"/>
              </a:solidFill>
              <a:latin typeface="Freestyle Script" pitchFamily="66" charset="0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360" y="4001869"/>
            <a:ext cx="79248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b="1" dirty="0" smtClean="0">
                <a:latin typeface="Lucida Calligraphy" pitchFamily="66" charset="0"/>
              </a:rPr>
              <a:t>By: Lecturer </a:t>
            </a:r>
            <a:r>
              <a:rPr lang="en-US" sz="3600" b="1" dirty="0" err="1" smtClean="0">
                <a:latin typeface="Lucida Calligraphy" pitchFamily="66" charset="0"/>
              </a:rPr>
              <a:t>Raoof</a:t>
            </a:r>
            <a:r>
              <a:rPr lang="en-US" sz="3600" b="1" dirty="0" smtClean="0">
                <a:latin typeface="Lucida Calligraphy" pitchFamily="66" charset="0"/>
              </a:rPr>
              <a:t> </a:t>
            </a:r>
            <a:r>
              <a:rPr lang="en-US" sz="3600" b="1" dirty="0" err="1" smtClean="0">
                <a:latin typeface="Lucida Calligraphy" pitchFamily="66" charset="0"/>
              </a:rPr>
              <a:t>Talal</a:t>
            </a:r>
            <a:endParaRPr lang="ar-IQ" sz="3600" b="1" dirty="0">
              <a:latin typeface="Lucida Calligraphy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75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rth\Desktop\Image-9-4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657225"/>
            <a:ext cx="7410450" cy="554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33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295400"/>
            <a:ext cx="432182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63310" y="457200"/>
            <a:ext cx="2040944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3200">
                <a:solidFill>
                  <a:srgbClr val="00B050"/>
                </a:solidFill>
                <a:latin typeface="Algerian" pitchFamily="82" charset="0"/>
                <a:ea typeface="+mj-ea"/>
                <a:cs typeface="+mj-cs"/>
              </a:defRPr>
            </a:lvl1pPr>
          </a:lstStyle>
          <a:p>
            <a:r>
              <a:rPr lang="en-US" dirty="0"/>
              <a:t>CDE Unix </a:t>
            </a:r>
          </a:p>
        </p:txBody>
      </p:sp>
      <p:sp>
        <p:nvSpPr>
          <p:cNvPr id="4" name="AutoShape 5" descr="Image result for cde unix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048" y="1305232"/>
            <a:ext cx="4355691" cy="3266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391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5552966" cy="3116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Image result for LINU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829" y="3802626"/>
            <a:ext cx="5418667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43690" y="1086220"/>
            <a:ext cx="2040944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3200">
                <a:solidFill>
                  <a:srgbClr val="00B050"/>
                </a:solidFill>
                <a:latin typeface="Algerian" pitchFamily="82" charset="0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linux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35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914400"/>
            <a:ext cx="8077200" cy="48962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3820">
              <a:spcBef>
                <a:spcPts val="235"/>
              </a:spcBef>
              <a:spcAft>
                <a:spcPts val="0"/>
              </a:spcAft>
            </a:pPr>
            <a:r>
              <a:rPr lang="en-US" sz="2800" b="1" u="heavy" kern="0" spc="-5" dirty="0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Berlin Sans FB"/>
                <a:ea typeface="Berlin Sans FB"/>
                <a:cs typeface="+mj-cs"/>
              </a:rPr>
              <a:t>Textbooks[</a:t>
            </a:r>
            <a:r>
              <a:rPr lang="ar-IQ" sz="2800" b="1" u="heavy" kern="0" spc="-5" dirty="0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Berlin Sans FB"/>
                <a:ea typeface="Berlin Sans FB"/>
                <a:cs typeface="+mj-cs"/>
              </a:rPr>
              <a:t>الكتاب المنهجي </a:t>
            </a:r>
            <a:r>
              <a:rPr lang="en-US" sz="2800" b="1" u="heavy" kern="0" dirty="0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Berlin Sans FB"/>
                <a:ea typeface="Berlin Sans FB"/>
                <a:cs typeface="+mj-cs"/>
              </a:rPr>
              <a:t>]</a:t>
            </a:r>
            <a:endParaRPr lang="en-US" sz="2800" b="1" kern="0" dirty="0">
              <a:solidFill>
                <a:srgbClr val="FF0000"/>
              </a:solidFill>
              <a:latin typeface="Berlin Sans FB"/>
              <a:ea typeface="Berlin Sans FB"/>
              <a:cs typeface="+mj-cs"/>
            </a:endParaRPr>
          </a:p>
          <a:p>
            <a:pPr lvl="1">
              <a:spcBef>
                <a:spcPts val="140"/>
              </a:spcBef>
              <a:spcAft>
                <a:spcPts val="0"/>
              </a:spcAft>
              <a:buSzPts val="1200"/>
              <a:tabLst>
                <a:tab pos="579755" algn="l"/>
              </a:tabLst>
            </a:pPr>
            <a:r>
              <a:rPr lang="en-US" sz="2800" spc="-5" dirty="0" smtClean="0">
                <a:latin typeface="Times New Roman" panose="02020603050405020304" pitchFamily="18" charset="0"/>
                <a:ea typeface="Berlin Sans FB"/>
                <a:cs typeface="+mj-cs"/>
              </a:rPr>
              <a:t>1. Operating</a:t>
            </a:r>
            <a:r>
              <a:rPr lang="en-US" sz="2800" spc="-25" dirty="0" smtClean="0">
                <a:latin typeface="Times New Roman" panose="02020603050405020304" pitchFamily="18" charset="0"/>
                <a:ea typeface="Berlin Sans FB"/>
                <a:cs typeface="+mj-cs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Berlin Sans FB"/>
                <a:cs typeface="+mj-cs"/>
              </a:rPr>
              <a:t>System</a:t>
            </a:r>
            <a:r>
              <a:rPr lang="en-US" sz="2800" spc="-35" dirty="0">
                <a:latin typeface="Times New Roman" panose="02020603050405020304" pitchFamily="18" charset="0"/>
                <a:ea typeface="Berlin Sans FB"/>
                <a:cs typeface="+mj-cs"/>
              </a:rPr>
              <a:t> </a:t>
            </a:r>
            <a:r>
              <a:rPr lang="en-US" sz="2800" spc="-5" dirty="0">
                <a:latin typeface="Times New Roman" panose="02020603050405020304" pitchFamily="18" charset="0"/>
                <a:ea typeface="Berlin Sans FB"/>
                <a:cs typeface="+mj-cs"/>
              </a:rPr>
              <a:t>Concepts</a:t>
            </a:r>
            <a:r>
              <a:rPr lang="en-US" sz="2800" spc="-25" dirty="0">
                <a:latin typeface="Times New Roman" panose="02020603050405020304" pitchFamily="18" charset="0"/>
                <a:ea typeface="Berlin Sans FB"/>
                <a:cs typeface="+mj-cs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Berlin Sans FB"/>
                <a:cs typeface="+mj-cs"/>
              </a:rPr>
              <a:t>7</a:t>
            </a:r>
            <a:r>
              <a:rPr lang="en-US" sz="2800" spc="-20" dirty="0">
                <a:latin typeface="Times New Roman" panose="02020603050405020304" pitchFamily="18" charset="0"/>
                <a:ea typeface="Berlin Sans FB"/>
                <a:cs typeface="+mj-cs"/>
              </a:rPr>
              <a:t> </a:t>
            </a:r>
            <a:r>
              <a:rPr lang="en-US" sz="2800" spc="-5" dirty="0" smtClean="0">
                <a:latin typeface="Times New Roman" panose="02020603050405020304" pitchFamily="18" charset="0"/>
                <a:ea typeface="Berlin Sans FB"/>
                <a:cs typeface="+mj-cs"/>
              </a:rPr>
              <a:t>Edition,</a:t>
            </a:r>
            <a:r>
              <a:rPr lang="en-US" sz="2800" spc="-20" dirty="0" smtClean="0">
                <a:latin typeface="Times New Roman" panose="02020603050405020304" pitchFamily="18" charset="0"/>
                <a:ea typeface="Berlin Sans FB"/>
                <a:cs typeface="+mj-cs"/>
              </a:rPr>
              <a:t> </a:t>
            </a:r>
            <a:r>
              <a:rPr lang="en-US" sz="2800" spc="-5" dirty="0" err="1" smtClean="0">
                <a:latin typeface="Times New Roman" panose="02020603050405020304" pitchFamily="18" charset="0"/>
                <a:ea typeface="Berlin Sans FB"/>
                <a:cs typeface="+mj-cs"/>
              </a:rPr>
              <a:t>Silberschatz</a:t>
            </a:r>
            <a:r>
              <a:rPr lang="en-US" sz="2800" spc="-5" dirty="0">
                <a:latin typeface="Times New Roman" panose="02020603050405020304" pitchFamily="18" charset="0"/>
                <a:ea typeface="Berlin Sans FB"/>
                <a:cs typeface="+mj-cs"/>
              </a:rPr>
              <a:t>,</a:t>
            </a:r>
            <a:r>
              <a:rPr lang="en-US" sz="2800" spc="-15" dirty="0">
                <a:latin typeface="Times New Roman" panose="02020603050405020304" pitchFamily="18" charset="0"/>
                <a:ea typeface="Berlin Sans FB"/>
                <a:cs typeface="+mj-cs"/>
              </a:rPr>
              <a:t> </a:t>
            </a:r>
            <a:r>
              <a:rPr lang="en-US" sz="2800" spc="-5" dirty="0">
                <a:latin typeface="Times New Roman" panose="02020603050405020304" pitchFamily="18" charset="0"/>
                <a:ea typeface="Berlin Sans FB"/>
                <a:cs typeface="+mj-cs"/>
              </a:rPr>
              <a:t>Galvin</a:t>
            </a:r>
            <a:r>
              <a:rPr lang="en-US" sz="2800" spc="-30" dirty="0">
                <a:latin typeface="Times New Roman" panose="02020603050405020304" pitchFamily="18" charset="0"/>
                <a:ea typeface="Berlin Sans FB"/>
                <a:cs typeface="+mj-cs"/>
              </a:rPr>
              <a:t> </a:t>
            </a:r>
            <a:r>
              <a:rPr lang="en-US" sz="2800" spc="-5" dirty="0">
                <a:latin typeface="Times New Roman" panose="02020603050405020304" pitchFamily="18" charset="0"/>
                <a:ea typeface="Berlin Sans FB"/>
                <a:cs typeface="+mj-cs"/>
              </a:rPr>
              <a:t>and</a:t>
            </a:r>
            <a:r>
              <a:rPr lang="en-US" sz="2800" spc="-20" dirty="0">
                <a:latin typeface="Times New Roman" panose="02020603050405020304" pitchFamily="18" charset="0"/>
                <a:ea typeface="Berlin Sans FB"/>
                <a:cs typeface="+mj-cs"/>
              </a:rPr>
              <a:t> </a:t>
            </a:r>
            <a:r>
              <a:rPr lang="en-US" sz="2800" spc="-5" dirty="0" smtClean="0">
                <a:latin typeface="Times New Roman" panose="02020603050405020304" pitchFamily="18" charset="0"/>
                <a:ea typeface="Berlin Sans FB"/>
                <a:cs typeface="+mj-cs"/>
              </a:rPr>
              <a:t>Gagne, </a:t>
            </a:r>
            <a:r>
              <a:rPr lang="en-US" sz="2800" spc="-20" dirty="0" smtClean="0">
                <a:latin typeface="Times New Roman" panose="02020603050405020304" pitchFamily="18" charset="0"/>
                <a:ea typeface="Berlin Sans FB"/>
                <a:cs typeface="+mj-cs"/>
              </a:rPr>
              <a:t> </a:t>
            </a:r>
            <a:r>
              <a:rPr lang="en-US" sz="2800" spc="-5" dirty="0" smtClean="0">
                <a:latin typeface="Times New Roman" panose="02020603050405020304" pitchFamily="18" charset="0"/>
                <a:ea typeface="Berlin Sans FB"/>
                <a:cs typeface="+mj-cs"/>
              </a:rPr>
              <a:t>2005. </a:t>
            </a:r>
            <a:endParaRPr lang="en-US" sz="2800" dirty="0">
              <a:latin typeface="Times New Roman" panose="02020603050405020304" pitchFamily="18" charset="0"/>
              <a:ea typeface="Berlin Sans FB"/>
              <a:cs typeface="+mj-cs"/>
            </a:endParaRPr>
          </a:p>
          <a:p>
            <a:pPr>
              <a:spcBef>
                <a:spcPts val="45"/>
              </a:spcBef>
              <a:spcAft>
                <a:spcPts val="0"/>
              </a:spcAft>
            </a:pPr>
            <a:r>
              <a:rPr lang="en-US" sz="2800" dirty="0">
                <a:latin typeface="Berlin Sans FB"/>
                <a:ea typeface="Berlin Sans FB"/>
                <a:cs typeface="+mj-cs"/>
              </a:rPr>
              <a:t> </a:t>
            </a:r>
            <a:endParaRPr lang="en-US" sz="2800" dirty="0">
              <a:ea typeface="Calibri"/>
              <a:cs typeface="+mj-cs"/>
            </a:endParaRPr>
          </a:p>
          <a:p>
            <a:pPr marL="83820">
              <a:spcAft>
                <a:spcPts val="0"/>
              </a:spcAft>
            </a:pPr>
            <a:r>
              <a:rPr lang="en-US" sz="2800" b="1" u="heavy" kern="0" spc="-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Berlin Sans FB"/>
                <a:ea typeface="Berlin Sans FB"/>
                <a:cs typeface="+mj-cs"/>
              </a:rPr>
              <a:t>Suggested</a:t>
            </a:r>
            <a:r>
              <a:rPr lang="en-US" sz="2800" b="1" u="heavy" kern="0" spc="-5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Berlin Sans FB"/>
                <a:ea typeface="Berlin Sans FB"/>
                <a:cs typeface="+mj-cs"/>
              </a:rPr>
              <a:t> </a:t>
            </a:r>
            <a:r>
              <a:rPr lang="en-US" sz="2800" b="1" u="heavy" kern="0" spc="-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Berlin Sans FB"/>
                <a:ea typeface="Berlin Sans FB"/>
                <a:cs typeface="+mj-cs"/>
              </a:rPr>
              <a:t>references[</a:t>
            </a:r>
            <a:r>
              <a:rPr lang="en-US" sz="2800" b="1" u="heavy" kern="0" spc="-3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Berlin Sans FB"/>
                <a:ea typeface="Berlin Sans FB"/>
                <a:cs typeface="+mj-cs"/>
              </a:rPr>
              <a:t> </a:t>
            </a:r>
            <a:r>
              <a:rPr lang="ar-IQ" sz="2800" b="1" u="heavy" kern="0" spc="-10" dirty="0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Berlin Sans FB"/>
                <a:ea typeface="Berlin Sans FB"/>
                <a:cs typeface="+mj-cs"/>
              </a:rPr>
              <a:t>المصادر المساعدة</a:t>
            </a:r>
            <a:r>
              <a:rPr lang="en-US" sz="2800" b="1" u="heavy" kern="0" dirty="0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Berlin Sans FB"/>
                <a:ea typeface="Berlin Sans FB"/>
                <a:cs typeface="+mj-cs"/>
              </a:rPr>
              <a:t>]</a:t>
            </a:r>
            <a:endParaRPr lang="en-US" sz="2800" b="1" kern="0" dirty="0">
              <a:solidFill>
                <a:srgbClr val="FF0000"/>
              </a:solidFill>
              <a:latin typeface="Berlin Sans FB"/>
              <a:ea typeface="Berlin Sans FB"/>
              <a:cs typeface="+mj-cs"/>
            </a:endParaRPr>
          </a:p>
          <a:p>
            <a:pPr marL="636270" indent="-514350">
              <a:spcBef>
                <a:spcPts val="105"/>
              </a:spcBef>
              <a:spcAft>
                <a:spcPts val="0"/>
              </a:spcAft>
              <a:buAutoNum type="arabicPeriod"/>
            </a:pPr>
            <a:endParaRPr lang="ar-IQ" sz="2800" spc="-5" dirty="0" smtClean="0">
              <a:latin typeface="Times New Roman"/>
              <a:ea typeface="Berlin Sans FB"/>
              <a:cs typeface="+mj-cs"/>
            </a:endParaRPr>
          </a:p>
          <a:p>
            <a:pPr marL="636270" lvl="1" indent="-514350">
              <a:spcBef>
                <a:spcPts val="105"/>
              </a:spcBef>
              <a:buFontTx/>
              <a:buAutoNum type="arabicPeriod"/>
            </a:pPr>
            <a:r>
              <a:rPr lang="en-US" sz="2800" spc="-5" dirty="0" smtClean="0">
                <a:latin typeface="Times New Roman"/>
                <a:ea typeface="Berlin Sans FB"/>
                <a:cs typeface="+mj-cs"/>
              </a:rPr>
              <a:t> </a:t>
            </a:r>
            <a:r>
              <a:rPr lang="en-US" sz="2800" spc="-5" dirty="0">
                <a:latin typeface="Times New Roman" panose="02020603050405020304" pitchFamily="18" charset="0"/>
                <a:ea typeface="Berlin Sans FB"/>
              </a:rPr>
              <a:t>Operating</a:t>
            </a:r>
            <a:r>
              <a:rPr lang="en-US" sz="2800" spc="-25" dirty="0">
                <a:latin typeface="Times New Roman" panose="02020603050405020304" pitchFamily="18" charset="0"/>
                <a:ea typeface="Berlin Sans FB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Berlin Sans FB"/>
              </a:rPr>
              <a:t>System</a:t>
            </a:r>
            <a:r>
              <a:rPr lang="en-US" sz="2800" spc="-35" dirty="0">
                <a:latin typeface="Times New Roman" panose="02020603050405020304" pitchFamily="18" charset="0"/>
                <a:ea typeface="Berlin Sans FB"/>
              </a:rPr>
              <a:t> </a:t>
            </a:r>
            <a:r>
              <a:rPr lang="en-US" sz="2800" spc="-5" dirty="0">
                <a:latin typeface="Times New Roman" panose="02020603050405020304" pitchFamily="18" charset="0"/>
                <a:ea typeface="Berlin Sans FB"/>
              </a:rPr>
              <a:t>Concepts</a:t>
            </a:r>
            <a:r>
              <a:rPr lang="en-US" sz="2800" spc="-25" dirty="0">
                <a:latin typeface="Times New Roman" panose="02020603050405020304" pitchFamily="18" charset="0"/>
                <a:ea typeface="Berlin Sans FB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ea typeface="Berlin Sans FB"/>
              </a:rPr>
              <a:t>9</a:t>
            </a:r>
            <a:r>
              <a:rPr lang="en-US" sz="2800" spc="-20" dirty="0" smtClean="0">
                <a:latin typeface="Times New Roman" panose="02020603050405020304" pitchFamily="18" charset="0"/>
                <a:ea typeface="Berlin Sans FB"/>
              </a:rPr>
              <a:t> </a:t>
            </a:r>
            <a:r>
              <a:rPr lang="en-US" sz="2800" spc="-5" dirty="0">
                <a:latin typeface="Times New Roman" panose="02020603050405020304" pitchFamily="18" charset="0"/>
                <a:ea typeface="Berlin Sans FB"/>
              </a:rPr>
              <a:t>Edition,</a:t>
            </a:r>
            <a:r>
              <a:rPr lang="en-US" sz="2800" spc="-20" dirty="0">
                <a:latin typeface="Times New Roman" panose="02020603050405020304" pitchFamily="18" charset="0"/>
                <a:ea typeface="Berlin Sans FB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Berlin Sans FB"/>
              </a:rPr>
              <a:t>Silberschatz</a:t>
            </a:r>
            <a:r>
              <a:rPr lang="en-US" sz="2800" spc="-5" dirty="0">
                <a:latin typeface="Times New Roman" panose="02020603050405020304" pitchFamily="18" charset="0"/>
                <a:ea typeface="Berlin Sans FB"/>
              </a:rPr>
              <a:t>,</a:t>
            </a:r>
            <a:r>
              <a:rPr lang="en-US" sz="2800" spc="-15" dirty="0">
                <a:latin typeface="Times New Roman" panose="02020603050405020304" pitchFamily="18" charset="0"/>
                <a:ea typeface="Berlin Sans FB"/>
              </a:rPr>
              <a:t> </a:t>
            </a:r>
            <a:r>
              <a:rPr lang="en-US" sz="2800" spc="-5" dirty="0">
                <a:latin typeface="Times New Roman" panose="02020603050405020304" pitchFamily="18" charset="0"/>
                <a:ea typeface="Berlin Sans FB"/>
              </a:rPr>
              <a:t>Galvin</a:t>
            </a:r>
            <a:r>
              <a:rPr lang="en-US" sz="2800" spc="-30" dirty="0">
                <a:latin typeface="Times New Roman" panose="02020603050405020304" pitchFamily="18" charset="0"/>
                <a:ea typeface="Berlin Sans FB"/>
              </a:rPr>
              <a:t> </a:t>
            </a:r>
            <a:r>
              <a:rPr lang="en-US" sz="2800" spc="-5" dirty="0">
                <a:latin typeface="Times New Roman" panose="02020603050405020304" pitchFamily="18" charset="0"/>
                <a:ea typeface="Berlin Sans FB"/>
              </a:rPr>
              <a:t>and</a:t>
            </a:r>
            <a:r>
              <a:rPr lang="en-US" sz="2800" spc="-20" dirty="0">
                <a:latin typeface="Times New Roman" panose="02020603050405020304" pitchFamily="18" charset="0"/>
                <a:ea typeface="Berlin Sans FB"/>
              </a:rPr>
              <a:t> </a:t>
            </a:r>
            <a:r>
              <a:rPr lang="en-US" sz="2800" spc="-5" dirty="0">
                <a:latin typeface="Times New Roman" panose="02020603050405020304" pitchFamily="18" charset="0"/>
                <a:ea typeface="Berlin Sans FB"/>
              </a:rPr>
              <a:t>Gagne, </a:t>
            </a:r>
            <a:r>
              <a:rPr lang="en-US" sz="2800" spc="-20" dirty="0">
                <a:latin typeface="Times New Roman" panose="02020603050405020304" pitchFamily="18" charset="0"/>
                <a:ea typeface="Berlin Sans FB"/>
              </a:rPr>
              <a:t> </a:t>
            </a:r>
            <a:r>
              <a:rPr lang="en-US" sz="2800" spc="-5" dirty="0" smtClean="0">
                <a:latin typeface="Times New Roman" panose="02020603050405020304" pitchFamily="18" charset="0"/>
                <a:ea typeface="Berlin Sans FB"/>
              </a:rPr>
              <a:t>2012. </a:t>
            </a:r>
            <a:endParaRPr lang="en-US" sz="2800" spc="-5" dirty="0" smtClean="0">
              <a:latin typeface="Times New Roman"/>
              <a:ea typeface="Berlin Sans FB"/>
              <a:cs typeface="+mj-cs"/>
            </a:endParaRPr>
          </a:p>
          <a:p>
            <a:pPr marL="636270" lvl="1" indent="-514350">
              <a:spcBef>
                <a:spcPts val="105"/>
              </a:spcBef>
              <a:buFontTx/>
              <a:buAutoNum type="arabicPeriod"/>
            </a:pPr>
            <a:r>
              <a:rPr lang="en-US" sz="2800" spc="-5" dirty="0" smtClean="0">
                <a:latin typeface="Times New Roman"/>
                <a:ea typeface="Berlin Sans FB"/>
                <a:cs typeface="+mj-cs"/>
              </a:rPr>
              <a:t>Operating</a:t>
            </a:r>
            <a:r>
              <a:rPr lang="en-US" sz="2800" spc="-15" dirty="0" smtClean="0">
                <a:latin typeface="Times New Roman"/>
                <a:ea typeface="Berlin Sans FB"/>
                <a:cs typeface="+mj-cs"/>
              </a:rPr>
              <a:t> </a:t>
            </a:r>
            <a:r>
              <a:rPr lang="en-US" sz="2800" spc="-5" dirty="0">
                <a:latin typeface="Times New Roman"/>
                <a:ea typeface="Berlin Sans FB"/>
                <a:cs typeface="+mj-cs"/>
              </a:rPr>
              <a:t>Systems,</a:t>
            </a:r>
            <a:r>
              <a:rPr lang="en-US" sz="2800" dirty="0">
                <a:latin typeface="Times New Roman"/>
                <a:ea typeface="Berlin Sans FB"/>
                <a:cs typeface="+mj-cs"/>
              </a:rPr>
              <a:t> </a:t>
            </a:r>
            <a:r>
              <a:rPr lang="en-US" sz="2800" spc="5" dirty="0">
                <a:latin typeface="Times New Roman"/>
                <a:ea typeface="Berlin Sans FB"/>
                <a:cs typeface="+mj-cs"/>
              </a:rPr>
              <a:t>by</a:t>
            </a:r>
            <a:r>
              <a:rPr lang="en-US" sz="2800" spc="-15" dirty="0">
                <a:latin typeface="Times New Roman"/>
                <a:ea typeface="Berlin Sans FB"/>
                <a:cs typeface="+mj-cs"/>
              </a:rPr>
              <a:t> </a:t>
            </a:r>
            <a:r>
              <a:rPr lang="en-US" sz="2800" dirty="0">
                <a:latin typeface="Times New Roman"/>
                <a:ea typeface="Berlin Sans FB"/>
                <a:cs typeface="+mj-cs"/>
              </a:rPr>
              <a:t>William</a:t>
            </a:r>
            <a:r>
              <a:rPr lang="en-US" sz="2800" spc="-10" dirty="0">
                <a:latin typeface="Times New Roman"/>
                <a:ea typeface="Berlin Sans FB"/>
                <a:cs typeface="+mj-cs"/>
              </a:rPr>
              <a:t> </a:t>
            </a:r>
            <a:r>
              <a:rPr lang="en-US" sz="2800" spc="-5" dirty="0">
                <a:latin typeface="Times New Roman"/>
                <a:ea typeface="Berlin Sans FB"/>
                <a:cs typeface="+mj-cs"/>
              </a:rPr>
              <a:t>Stallings,</a:t>
            </a:r>
            <a:r>
              <a:rPr lang="en-US" sz="2800" dirty="0">
                <a:latin typeface="Times New Roman"/>
                <a:ea typeface="Berlin Sans FB"/>
                <a:cs typeface="+mj-cs"/>
              </a:rPr>
              <a:t> 5th Edition, </a:t>
            </a:r>
            <a:r>
              <a:rPr lang="en-US" sz="2800" spc="-5" dirty="0">
                <a:latin typeface="Times New Roman"/>
                <a:ea typeface="Berlin Sans FB"/>
                <a:cs typeface="+mj-cs"/>
              </a:rPr>
              <a:t>Prentice Hall,</a:t>
            </a:r>
            <a:r>
              <a:rPr lang="en-US" sz="2800" dirty="0">
                <a:latin typeface="Times New Roman"/>
                <a:ea typeface="Berlin Sans FB"/>
                <a:cs typeface="+mj-cs"/>
              </a:rPr>
              <a:t> 2004</a:t>
            </a:r>
            <a:r>
              <a:rPr lang="en-US" sz="2800" dirty="0" smtClean="0">
                <a:latin typeface="Times New Roman"/>
                <a:ea typeface="Berlin Sans FB"/>
                <a:cs typeface="+mj-cs"/>
              </a:rPr>
              <a:t>..</a:t>
            </a:r>
            <a:endParaRPr lang="ar-IQ" sz="2800" dirty="0" smtClean="0">
              <a:latin typeface="Times New Roman"/>
              <a:ea typeface="Berlin Sans FB"/>
              <a:cs typeface="+mj-cs"/>
            </a:endParaRPr>
          </a:p>
          <a:p>
            <a:pPr marL="636270" indent="-514350">
              <a:spcBef>
                <a:spcPts val="105"/>
              </a:spcBef>
              <a:spcAft>
                <a:spcPts val="0"/>
              </a:spcAft>
              <a:buAutoNum type="arabicPeriod"/>
            </a:pPr>
            <a:endParaRPr lang="en-US" sz="2800" dirty="0">
              <a:effectLst/>
              <a:latin typeface="Berlin Sans FB"/>
              <a:ea typeface="Berlin Sans FB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3836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38200" y="26670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00B050"/>
                </a:solidFill>
                <a:latin typeface="Algerian" pitchFamily="82" charset="0"/>
              </a:rPr>
              <a:t>Chapter 1</a:t>
            </a:r>
            <a:br>
              <a:rPr lang="en-US" sz="3200" dirty="0" smtClean="0">
                <a:solidFill>
                  <a:srgbClr val="00B050"/>
                </a:solidFill>
                <a:latin typeface="Algerian" pitchFamily="82" charset="0"/>
              </a:rPr>
            </a:br>
            <a:r>
              <a:rPr lang="en-US" sz="3200" dirty="0" smtClean="0">
                <a:solidFill>
                  <a:srgbClr val="00B050"/>
                </a:solidFill>
                <a:latin typeface="Algerian" pitchFamily="82" charset="0"/>
              </a:rPr>
              <a:t>introduction</a:t>
            </a:r>
            <a:endParaRPr lang="ar-IQ" sz="3200" dirty="0">
              <a:solidFill>
                <a:srgbClr val="00B05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10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685800"/>
            <a:ext cx="8534400" cy="1447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3200" dirty="0">
                <a:solidFill>
                  <a:srgbClr val="00B050"/>
                </a:solidFill>
                <a:latin typeface="Algerian" pitchFamily="82" charset="0"/>
                <a:ea typeface="+mj-ea"/>
                <a:cs typeface="+mj-cs"/>
              </a:rPr>
              <a:t>Chapter 2</a:t>
            </a:r>
          </a:p>
          <a:p>
            <a:pPr algn="ctr">
              <a:spcBef>
                <a:spcPct val="0"/>
              </a:spcBef>
            </a:pPr>
            <a:r>
              <a:rPr lang="en-US" sz="3200" dirty="0">
                <a:solidFill>
                  <a:srgbClr val="00B050"/>
                </a:solidFill>
                <a:latin typeface="Algerian" pitchFamily="82" charset="0"/>
                <a:ea typeface="+mj-ea"/>
                <a:cs typeface="+mj-cs"/>
              </a:rPr>
              <a:t> Operating-System Structures </a:t>
            </a:r>
          </a:p>
        </p:txBody>
      </p:sp>
      <p:pic>
        <p:nvPicPr>
          <p:cNvPr id="3" name="Picture 2"/>
          <p:cNvPicPr/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514600"/>
            <a:ext cx="3752215" cy="35865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968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543342"/>
            <a:ext cx="7848600" cy="14378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3200" dirty="0">
                <a:solidFill>
                  <a:srgbClr val="00B050"/>
                </a:solidFill>
                <a:latin typeface="Algerian" pitchFamily="82" charset="0"/>
                <a:ea typeface="+mj-ea"/>
                <a:cs typeface="+mj-cs"/>
              </a:rPr>
              <a:t>Chapter 3</a:t>
            </a:r>
          </a:p>
          <a:p>
            <a:pPr algn="ctr">
              <a:spcBef>
                <a:spcPct val="0"/>
              </a:spcBef>
            </a:pPr>
            <a:r>
              <a:rPr lang="en-US" sz="3200" dirty="0">
                <a:solidFill>
                  <a:srgbClr val="00B050"/>
                </a:solidFill>
                <a:latin typeface="Algerian" pitchFamily="82" charset="0"/>
                <a:ea typeface="+mj-ea"/>
                <a:cs typeface="+mj-cs"/>
              </a:rPr>
              <a:t>File System Interface </a:t>
            </a:r>
          </a:p>
        </p:txBody>
      </p:sp>
      <p:pic>
        <p:nvPicPr>
          <p:cNvPr id="3" name="Picture 2"/>
          <p:cNvPicPr/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145" y="2590800"/>
            <a:ext cx="5274310" cy="3384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968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240" y="304801"/>
            <a:ext cx="8382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3200" dirty="0">
                <a:solidFill>
                  <a:srgbClr val="00B050"/>
                </a:solidFill>
                <a:latin typeface="Algerian" pitchFamily="82" charset="0"/>
                <a:ea typeface="+mj-ea"/>
                <a:cs typeface="+mj-cs"/>
              </a:rPr>
              <a:t>Chapter 4</a:t>
            </a:r>
          </a:p>
          <a:p>
            <a:pPr algn="ctr">
              <a:spcBef>
                <a:spcPct val="0"/>
              </a:spcBef>
            </a:pPr>
            <a:r>
              <a:rPr lang="en-US" sz="3200" dirty="0">
                <a:solidFill>
                  <a:srgbClr val="00B050"/>
                </a:solidFill>
                <a:latin typeface="Algerian" pitchFamily="82" charset="0"/>
                <a:ea typeface="+mj-ea"/>
                <a:cs typeface="+mj-cs"/>
              </a:rPr>
              <a:t>File System Implementation </a:t>
            </a:r>
          </a:p>
        </p:txBody>
      </p:sp>
      <p:pic>
        <p:nvPicPr>
          <p:cNvPr id="3" name="Picture 2"/>
          <p:cNvPicPr/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262" y="2743200"/>
            <a:ext cx="4181475" cy="3647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968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20413" y="2743200"/>
            <a:ext cx="4572000" cy="1077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3200" dirty="0">
                <a:solidFill>
                  <a:srgbClr val="00B050"/>
                </a:solidFill>
                <a:latin typeface="Algerian" pitchFamily="82" charset="0"/>
                <a:ea typeface="+mj-ea"/>
                <a:cs typeface="+mj-cs"/>
              </a:rPr>
              <a:t>Chapter 5</a:t>
            </a:r>
          </a:p>
          <a:p>
            <a:pPr algn="ctr">
              <a:spcBef>
                <a:spcPct val="0"/>
              </a:spcBef>
            </a:pPr>
            <a:r>
              <a:rPr lang="en-US" sz="3200" dirty="0">
                <a:solidFill>
                  <a:srgbClr val="00B050"/>
                </a:solidFill>
                <a:latin typeface="Algerian" pitchFamily="82" charset="0"/>
                <a:ea typeface="+mj-ea"/>
                <a:cs typeface="+mj-cs"/>
              </a:rPr>
              <a:t> Process </a:t>
            </a:r>
          </a:p>
        </p:txBody>
      </p:sp>
    </p:spTree>
    <p:extLst>
      <p:ext uri="{BB962C8B-B14F-4D97-AF65-F5344CB8AC3E}">
        <p14:creationId xmlns:p14="http://schemas.microsoft.com/office/powerpoint/2010/main" val="305968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2895600"/>
            <a:ext cx="45720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3200" dirty="0">
                <a:solidFill>
                  <a:srgbClr val="00B050"/>
                </a:solidFill>
                <a:latin typeface="Algerian" pitchFamily="82" charset="0"/>
                <a:ea typeface="+mj-ea"/>
                <a:cs typeface="+mj-cs"/>
              </a:rPr>
              <a:t>Chapter 6</a:t>
            </a:r>
          </a:p>
          <a:p>
            <a:pPr algn="ctr">
              <a:spcBef>
                <a:spcPct val="0"/>
              </a:spcBef>
            </a:pPr>
            <a:r>
              <a:rPr lang="en-US" sz="3200" dirty="0">
                <a:solidFill>
                  <a:srgbClr val="00B050"/>
                </a:solidFill>
                <a:latin typeface="Algerian" pitchFamily="82" charset="0"/>
                <a:ea typeface="+mj-ea"/>
                <a:cs typeface="+mj-cs"/>
              </a:rPr>
              <a:t> Threads</a:t>
            </a:r>
          </a:p>
        </p:txBody>
      </p:sp>
    </p:spTree>
    <p:extLst>
      <p:ext uri="{BB962C8B-B14F-4D97-AF65-F5344CB8AC3E}">
        <p14:creationId xmlns:p14="http://schemas.microsoft.com/office/powerpoint/2010/main" val="305968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th\Desktop\dos09-boo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88" y="1395413"/>
            <a:ext cx="7335837" cy="406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36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685800"/>
            <a:ext cx="4572000" cy="1077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3200" dirty="0">
                <a:solidFill>
                  <a:srgbClr val="00B050"/>
                </a:solidFill>
                <a:latin typeface="Algerian" pitchFamily="82" charset="0"/>
                <a:ea typeface="+mj-ea"/>
                <a:cs typeface="+mj-cs"/>
              </a:rPr>
              <a:t>Chapter 7</a:t>
            </a:r>
          </a:p>
          <a:p>
            <a:pPr algn="ctr">
              <a:spcBef>
                <a:spcPct val="0"/>
              </a:spcBef>
            </a:pPr>
            <a:r>
              <a:rPr lang="en-US" sz="3200" dirty="0">
                <a:solidFill>
                  <a:srgbClr val="00B050"/>
                </a:solidFill>
                <a:latin typeface="Algerian" pitchFamily="82" charset="0"/>
                <a:ea typeface="+mj-ea"/>
                <a:cs typeface="+mj-cs"/>
              </a:rPr>
              <a:t>CPU scheduling</a:t>
            </a:r>
          </a:p>
        </p:txBody>
      </p:sp>
      <p:pic>
        <p:nvPicPr>
          <p:cNvPr id="3" name="Picture 2"/>
          <p:cNvPicPr/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245" y="2362200"/>
            <a:ext cx="5274310" cy="3251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968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2209800"/>
            <a:ext cx="4572000" cy="2062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3200" dirty="0">
                <a:solidFill>
                  <a:srgbClr val="00B050"/>
                </a:solidFill>
                <a:latin typeface="Algerian" pitchFamily="82" charset="0"/>
                <a:ea typeface="+mj-ea"/>
                <a:cs typeface="+mj-cs"/>
              </a:rPr>
              <a:t>Chapter 8</a:t>
            </a:r>
          </a:p>
          <a:p>
            <a:pPr algn="ctr">
              <a:spcBef>
                <a:spcPct val="0"/>
              </a:spcBef>
            </a:pPr>
            <a:r>
              <a:rPr lang="en-US" sz="3200" dirty="0">
                <a:solidFill>
                  <a:srgbClr val="00B050"/>
                </a:solidFill>
                <a:latin typeface="Algerian" pitchFamily="82" charset="0"/>
                <a:ea typeface="+mj-ea"/>
                <a:cs typeface="+mj-cs"/>
              </a:rPr>
              <a:t> Process Synchronization </a:t>
            </a:r>
          </a:p>
          <a:p>
            <a:pPr algn="ctr">
              <a:spcBef>
                <a:spcPct val="0"/>
              </a:spcBef>
            </a:pPr>
            <a:r>
              <a:rPr lang="en-US" sz="3200" dirty="0">
                <a:solidFill>
                  <a:srgbClr val="00B050"/>
                </a:solidFill>
                <a:latin typeface="Algerian" pitchFamily="82" charset="0"/>
                <a:ea typeface="+mj-ea"/>
                <a:cs typeface="+mj-c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5968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838200"/>
            <a:ext cx="4572000" cy="1077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3200" dirty="0">
                <a:solidFill>
                  <a:srgbClr val="00B050"/>
                </a:solidFill>
                <a:latin typeface="Algerian" pitchFamily="82" charset="0"/>
                <a:ea typeface="+mj-ea"/>
                <a:cs typeface="+mj-cs"/>
              </a:rPr>
              <a:t>Chapter 9</a:t>
            </a:r>
          </a:p>
          <a:p>
            <a:pPr algn="ctr">
              <a:spcBef>
                <a:spcPct val="0"/>
              </a:spcBef>
            </a:pPr>
            <a:r>
              <a:rPr lang="en-US" sz="3200" dirty="0">
                <a:solidFill>
                  <a:srgbClr val="00B050"/>
                </a:solidFill>
                <a:latin typeface="Algerian" pitchFamily="82" charset="0"/>
                <a:ea typeface="+mj-ea"/>
                <a:cs typeface="+mj-cs"/>
              </a:rPr>
              <a:t> Deadlocks </a:t>
            </a:r>
          </a:p>
        </p:txBody>
      </p:sp>
      <p:pic>
        <p:nvPicPr>
          <p:cNvPr id="3" name="Picture 2" descr="C:\Users\dell\Desktop\ezUG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660" y="2590800"/>
            <a:ext cx="4963160" cy="28479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5968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762000"/>
            <a:ext cx="4572000" cy="1077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3200" dirty="0">
                <a:solidFill>
                  <a:srgbClr val="00B050"/>
                </a:solidFill>
                <a:latin typeface="Algerian" pitchFamily="82" charset="0"/>
                <a:ea typeface="+mj-ea"/>
                <a:cs typeface="+mj-cs"/>
              </a:rPr>
              <a:t>Chapter 10</a:t>
            </a:r>
          </a:p>
          <a:p>
            <a:pPr algn="ctr">
              <a:spcBef>
                <a:spcPct val="0"/>
              </a:spcBef>
            </a:pPr>
            <a:r>
              <a:rPr lang="en-US" sz="3200" dirty="0">
                <a:solidFill>
                  <a:srgbClr val="00B050"/>
                </a:solidFill>
                <a:latin typeface="Algerian" pitchFamily="82" charset="0"/>
                <a:ea typeface="+mj-ea"/>
                <a:cs typeface="+mj-cs"/>
              </a:rPr>
              <a:t>Main Memory</a:t>
            </a:r>
          </a:p>
        </p:txBody>
      </p:sp>
      <p:pic>
        <p:nvPicPr>
          <p:cNvPr id="3" name="Picture 2"/>
          <p:cNvPicPr/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707" y="2362200"/>
            <a:ext cx="4426585" cy="3312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968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396" y="2514600"/>
            <a:ext cx="5038725" cy="36353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58240" y="762000"/>
            <a:ext cx="6858000" cy="13867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3200" dirty="0">
                <a:solidFill>
                  <a:srgbClr val="00B050"/>
                </a:solidFill>
                <a:latin typeface="Algerian" pitchFamily="82" charset="0"/>
                <a:ea typeface="+mj-ea"/>
                <a:cs typeface="+mj-cs"/>
              </a:rPr>
              <a:t>Chapter 11</a:t>
            </a:r>
          </a:p>
          <a:p>
            <a:pPr algn="ctr">
              <a:spcBef>
                <a:spcPct val="0"/>
              </a:spcBef>
            </a:pPr>
            <a:r>
              <a:rPr lang="en-US" sz="3200" dirty="0">
                <a:solidFill>
                  <a:srgbClr val="00B050"/>
                </a:solidFill>
                <a:latin typeface="Algerian" pitchFamily="82" charset="0"/>
                <a:ea typeface="+mj-ea"/>
                <a:cs typeface="+mj-cs"/>
              </a:rPr>
              <a:t> Mass-storage Structures </a:t>
            </a:r>
          </a:p>
        </p:txBody>
      </p:sp>
    </p:spTree>
    <p:extLst>
      <p:ext uri="{BB962C8B-B14F-4D97-AF65-F5344CB8AC3E}">
        <p14:creationId xmlns:p14="http://schemas.microsoft.com/office/powerpoint/2010/main" val="305968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3480" y="2743200"/>
            <a:ext cx="6858000" cy="13867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7200" dirty="0" smtClean="0">
                <a:solidFill>
                  <a:srgbClr val="00B050"/>
                </a:solidFill>
                <a:latin typeface="Algerian" pitchFamily="82" charset="0"/>
                <a:ea typeface="+mj-ea"/>
                <a:cs typeface="+mj-cs"/>
              </a:rPr>
              <a:t>THANK YOU</a:t>
            </a:r>
            <a:endParaRPr lang="en-US" sz="7200" dirty="0">
              <a:solidFill>
                <a:srgbClr val="00B050"/>
              </a:solidFill>
              <a:latin typeface="Algerian" pitchFamily="8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5968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th\Desktop\Image-2-5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657225"/>
            <a:ext cx="7410450" cy="554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39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th\Desktop\Image-3-9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657225"/>
            <a:ext cx="7410450" cy="554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79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rth\Desktop\Image-4-6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657225"/>
            <a:ext cx="7410450" cy="554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28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rth\Desktop\Image-5-7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657225"/>
            <a:ext cx="7410450" cy="554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45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rth\Desktop\Image-6-11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657225"/>
            <a:ext cx="7410450" cy="554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17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rth\Desktop\Image-7-5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657225"/>
            <a:ext cx="7410450" cy="554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22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rth\Desktop\Image-8-3-1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657225"/>
            <a:ext cx="7410450" cy="554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71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79</Words>
  <Application>Microsoft Office PowerPoint</Application>
  <PresentationFormat>On-screen Show (4:3)</PresentationFormat>
  <Paragraphs>34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rth</cp:lastModifiedBy>
  <cp:revision>19</cp:revision>
  <dcterms:created xsi:type="dcterms:W3CDTF">2006-08-16T00:00:00Z</dcterms:created>
  <dcterms:modified xsi:type="dcterms:W3CDTF">2019-10-19T18:08:11Z</dcterms:modified>
</cp:coreProperties>
</file>