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8" r:id="rId4"/>
    <p:sldId id="258" r:id="rId5"/>
    <p:sldId id="259" r:id="rId6"/>
    <p:sldId id="260" r:id="rId7"/>
    <p:sldId id="261" r:id="rId8"/>
    <p:sldId id="262" r:id="rId9"/>
    <p:sldId id="263" r:id="rId10"/>
    <p:sldId id="264" r:id="rId11"/>
    <p:sldId id="265" r:id="rId12"/>
    <p:sldId id="280" r:id="rId13"/>
    <p:sldId id="266" r:id="rId14"/>
    <p:sldId id="267" r:id="rId15"/>
    <p:sldId id="268" r:id="rId16"/>
    <p:sldId id="269" r:id="rId17"/>
    <p:sldId id="279" r:id="rId18"/>
    <p:sldId id="270" r:id="rId19"/>
    <p:sldId id="271" r:id="rId20"/>
    <p:sldId id="272" r:id="rId21"/>
    <p:sldId id="273" r:id="rId22"/>
    <p:sldId id="274" r:id="rId23"/>
    <p:sldId id="275" r:id="rId24"/>
    <p:sldId id="276" r:id="rId25"/>
    <p:sldId id="27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25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438400"/>
            <a:ext cx="9292652" cy="1470025"/>
          </a:xfrm>
        </p:spPr>
        <p:txBody>
          <a:bodyPr/>
          <a:lstStyle/>
          <a:p>
            <a:r>
              <a:rPr lang="en-US" dirty="0" smtClean="0">
                <a:solidFill>
                  <a:srgbClr val="00B050"/>
                </a:solidFill>
                <a:latin typeface="Algerian" pitchFamily="82" charset="0"/>
              </a:rPr>
              <a:t>Chapter 1   introduction</a:t>
            </a:r>
            <a:endParaRPr lang="ar-IQ" dirty="0">
              <a:solidFill>
                <a:srgbClr val="00B050"/>
              </a:solidFill>
              <a:latin typeface="Algerian" pitchFamily="82" charset="0"/>
            </a:endParaRPr>
          </a:p>
        </p:txBody>
      </p:sp>
      <p:sp>
        <p:nvSpPr>
          <p:cNvPr id="3" name="TextBox 2"/>
          <p:cNvSpPr txBox="1"/>
          <p:nvPr/>
        </p:nvSpPr>
        <p:spPr>
          <a:xfrm>
            <a:off x="2438400" y="533400"/>
            <a:ext cx="4267200" cy="1107996"/>
          </a:xfrm>
          <a:prstGeom prst="rect">
            <a:avLst/>
          </a:prstGeom>
          <a:noFill/>
        </p:spPr>
        <p:txBody>
          <a:bodyPr wrap="square" rtlCol="1">
            <a:spAutoFit/>
          </a:bodyPr>
          <a:lstStyle/>
          <a:p>
            <a:r>
              <a:rPr lang="en-US" sz="6600" b="1" dirty="0" smtClean="0">
                <a:solidFill>
                  <a:srgbClr val="00B0F0"/>
                </a:solidFill>
                <a:latin typeface="Freestyle Script" pitchFamily="66" charset="0"/>
                <a:cs typeface="+mj-cs"/>
              </a:rPr>
              <a:t>Operating Systems</a:t>
            </a:r>
            <a:endParaRPr lang="ar-IQ" sz="6600" b="1" dirty="0">
              <a:solidFill>
                <a:srgbClr val="00B0F0"/>
              </a:solidFill>
              <a:latin typeface="Freestyle Script" pitchFamily="66" charset="0"/>
              <a:cs typeface="+mj-cs"/>
            </a:endParaRPr>
          </a:p>
        </p:txBody>
      </p:sp>
      <p:sp>
        <p:nvSpPr>
          <p:cNvPr id="5" name="TextBox 4"/>
          <p:cNvSpPr txBox="1"/>
          <p:nvPr/>
        </p:nvSpPr>
        <p:spPr>
          <a:xfrm>
            <a:off x="609600" y="4648200"/>
            <a:ext cx="7924800" cy="646331"/>
          </a:xfrm>
          <a:prstGeom prst="rect">
            <a:avLst/>
          </a:prstGeom>
          <a:noFill/>
        </p:spPr>
        <p:txBody>
          <a:bodyPr wrap="square" rtlCol="1">
            <a:spAutoFit/>
          </a:bodyPr>
          <a:lstStyle/>
          <a:p>
            <a:pPr algn="ctr"/>
            <a:r>
              <a:rPr lang="en-US" sz="3600" b="1" dirty="0" smtClean="0">
                <a:latin typeface="Lucida Calligraphy" pitchFamily="66" charset="0"/>
              </a:rPr>
              <a:t>By</a:t>
            </a:r>
            <a:r>
              <a:rPr lang="en-US" sz="3600" b="1" smtClean="0">
                <a:latin typeface="Lucida Calligraphy" pitchFamily="66" charset="0"/>
              </a:rPr>
              <a:t>: Lecturer </a:t>
            </a:r>
            <a:r>
              <a:rPr lang="en-US" sz="3600" b="1" dirty="0" err="1" smtClean="0">
                <a:latin typeface="Lucida Calligraphy" pitchFamily="66" charset="0"/>
              </a:rPr>
              <a:t>Raoof</a:t>
            </a:r>
            <a:r>
              <a:rPr lang="en-US" sz="3600" b="1" dirty="0" smtClean="0">
                <a:latin typeface="Lucida Calligraphy" pitchFamily="66" charset="0"/>
              </a:rPr>
              <a:t> </a:t>
            </a:r>
            <a:r>
              <a:rPr lang="en-US" sz="3600" b="1" dirty="0" err="1" smtClean="0">
                <a:latin typeface="Lucida Calligraphy" pitchFamily="66" charset="0"/>
              </a:rPr>
              <a:t>Talal</a:t>
            </a:r>
            <a:endParaRPr lang="ar-IQ" sz="3600" b="1" dirty="0">
              <a:latin typeface="Lucida Calligraphy" pitchFamily="66" charset="0"/>
            </a:endParaRPr>
          </a:p>
        </p:txBody>
      </p:sp>
    </p:spTree>
    <p:extLst>
      <p:ext uri="{BB962C8B-B14F-4D97-AF65-F5344CB8AC3E}">
        <p14:creationId xmlns:p14="http://schemas.microsoft.com/office/powerpoint/2010/main" val="25691014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1371600" y="838200"/>
            <a:ext cx="4953000" cy="5257800"/>
          </a:xfrm>
          <a:prstGeom prst="rect">
            <a:avLst/>
          </a:prstGeom>
          <a:noFill/>
          <a:ln>
            <a:solidFill>
              <a:schemeClr val="tx1"/>
            </a:solidFill>
          </a:ln>
        </p:spPr>
      </p:pic>
    </p:spTree>
    <p:extLst>
      <p:ext uri="{BB962C8B-B14F-4D97-AF65-F5344CB8AC3E}">
        <p14:creationId xmlns:p14="http://schemas.microsoft.com/office/powerpoint/2010/main" val="3964254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781" y="533400"/>
            <a:ext cx="8458200" cy="5693866"/>
          </a:xfrm>
          <a:prstGeom prst="rect">
            <a:avLst/>
          </a:prstGeom>
        </p:spPr>
        <p:txBody>
          <a:bodyPr wrap="square">
            <a:spAutoFit/>
          </a:bodyPr>
          <a:lstStyle/>
          <a:p>
            <a:pPr algn="just"/>
            <a:r>
              <a:rPr lang="en-US" sz="2800" b="1" dirty="0">
                <a:solidFill>
                  <a:srgbClr val="00B050"/>
                </a:solidFill>
                <a:latin typeface="Times New Roman" panose="02020603050405020304" pitchFamily="18" charset="0"/>
                <a:cs typeface="Times New Roman" panose="02020603050405020304" pitchFamily="18" charset="0"/>
              </a:rPr>
              <a:t>Time sharing</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(or </a:t>
            </a:r>
            <a:r>
              <a:rPr lang="en-US" sz="2800" b="1" dirty="0">
                <a:solidFill>
                  <a:srgbClr val="00B050"/>
                </a:solidFill>
                <a:latin typeface="Times New Roman" panose="02020603050405020304" pitchFamily="18" charset="0"/>
                <a:cs typeface="Times New Roman" panose="02020603050405020304" pitchFamily="18" charset="0"/>
              </a:rPr>
              <a:t>multitasking</a:t>
            </a:r>
            <a:r>
              <a:rPr lang="en-US" sz="2800" dirty="0">
                <a:latin typeface="Times New Roman" panose="02020603050405020304" pitchFamily="18" charset="0"/>
                <a:cs typeface="Times New Roman" panose="02020603050405020304" pitchFamily="18" charset="0"/>
              </a:rPr>
              <a:t>) is a logical extension of multiprogramming. In time-sharing systems, the CPU executes multiple jobs by switching among them, but the switches occur so frequently that the users can interact with each program while it is running</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Time sharing requires an </a:t>
            </a:r>
            <a:r>
              <a:rPr lang="en-US" sz="2800" b="1" dirty="0">
                <a:solidFill>
                  <a:srgbClr val="00B050"/>
                </a:solidFill>
                <a:latin typeface="Times New Roman" panose="02020603050405020304" pitchFamily="18" charset="0"/>
                <a:cs typeface="Times New Roman" panose="02020603050405020304" pitchFamily="18" charset="0"/>
              </a:rPr>
              <a:t>interactive computer system</a:t>
            </a:r>
            <a:r>
              <a:rPr lang="en-US" sz="2800" dirty="0">
                <a:latin typeface="Times New Roman" panose="02020603050405020304" pitchFamily="18" charset="0"/>
                <a:cs typeface="Times New Roman" panose="02020603050405020304" pitchFamily="18" charset="0"/>
              </a:rPr>
              <a:t>, which provides direct communication between the user and the system. The user gives instructions to the operating system or to a program directly, using an input device such as a keyboard or a mouse, and waits for immediate results on an output device. Accordingly, the </a:t>
            </a:r>
            <a:r>
              <a:rPr lang="en-US" sz="2800" dirty="0">
                <a:solidFill>
                  <a:srgbClr val="00B050"/>
                </a:solidFill>
                <a:latin typeface="Times New Roman" panose="02020603050405020304" pitchFamily="18" charset="0"/>
                <a:cs typeface="Times New Roman" panose="02020603050405020304" pitchFamily="18" charset="0"/>
              </a:rPr>
              <a:t>response time </a:t>
            </a:r>
            <a:r>
              <a:rPr lang="en-US" sz="2800" dirty="0">
                <a:latin typeface="Times New Roman" panose="02020603050405020304" pitchFamily="18" charset="0"/>
                <a:cs typeface="Times New Roman" panose="02020603050405020304" pitchFamily="18" charset="0"/>
              </a:rPr>
              <a:t>should be </a:t>
            </a:r>
            <a:r>
              <a:rPr lang="en-US" sz="2800" dirty="0" smtClean="0">
                <a:solidFill>
                  <a:srgbClr val="00B050"/>
                </a:solidFill>
                <a:latin typeface="Times New Roman" panose="02020603050405020304" pitchFamily="18" charset="0"/>
                <a:cs typeface="Times New Roman" panose="02020603050405020304" pitchFamily="18" charset="0"/>
              </a:rPr>
              <a:t>short</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typically less than one second</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4254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798" y="1295400"/>
            <a:ext cx="7696201" cy="3539430"/>
          </a:xfrm>
          <a:prstGeom prst="rect">
            <a:avLst/>
          </a:prstGeom>
        </p:spPr>
        <p:txBody>
          <a:bodyPr wrap="square">
            <a:spAutoFit/>
          </a:bodyPr>
          <a:lstStyle/>
          <a:p>
            <a:pPr algn="just"/>
            <a:r>
              <a:rPr lang="en-US" sz="2800" dirty="0" smtClean="0">
                <a:latin typeface="Times New Roman" panose="02020603050405020304" pitchFamily="18" charset="0"/>
                <a:cs typeface="Times New Roman" panose="02020603050405020304" pitchFamily="18" charset="0"/>
              </a:rPr>
              <a:t>A </a:t>
            </a:r>
            <a:r>
              <a:rPr lang="en-US" sz="2800" dirty="0">
                <a:latin typeface="Times New Roman" panose="02020603050405020304" pitchFamily="18" charset="0"/>
                <a:cs typeface="Times New Roman" panose="02020603050405020304" pitchFamily="18" charset="0"/>
              </a:rPr>
              <a:t>time-shared operating system allows many users to share the computer simultaneously. Since each action or command in a time-shared system tends to be short, only a little CPU time is needed for each user. As the system switches </a:t>
            </a:r>
            <a:r>
              <a:rPr lang="en-US" sz="2800" dirty="0">
                <a:solidFill>
                  <a:srgbClr val="00B050"/>
                </a:solidFill>
                <a:latin typeface="Times New Roman" panose="02020603050405020304" pitchFamily="18" charset="0"/>
                <a:cs typeface="Times New Roman" panose="02020603050405020304" pitchFamily="18" charset="0"/>
              </a:rPr>
              <a:t>rapidly</a:t>
            </a:r>
            <a:r>
              <a:rPr lang="en-US" sz="2800" dirty="0">
                <a:latin typeface="Times New Roman" panose="02020603050405020304" pitchFamily="18" charset="0"/>
                <a:cs typeface="Times New Roman" panose="02020603050405020304" pitchFamily="18" charset="0"/>
              </a:rPr>
              <a:t> from one user to the next, each user is given the impression that the entire computer system is dedicated to his use, even though it is being shared among many users.</a:t>
            </a:r>
          </a:p>
        </p:txBody>
      </p:sp>
    </p:spTree>
    <p:extLst>
      <p:ext uri="{BB962C8B-B14F-4D97-AF65-F5344CB8AC3E}">
        <p14:creationId xmlns:p14="http://schemas.microsoft.com/office/powerpoint/2010/main" val="42206576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533400"/>
            <a:ext cx="8001000" cy="5693866"/>
          </a:xfrm>
          <a:prstGeom prst="rect">
            <a:avLst/>
          </a:prstGeom>
        </p:spPr>
        <p:txBody>
          <a:bodyPr wrap="square">
            <a:spAutoFit/>
          </a:bodyPr>
          <a:lstStyle/>
          <a:p>
            <a:pPr algn="just"/>
            <a:r>
              <a:rPr lang="en-US" sz="2800" dirty="0">
                <a:solidFill>
                  <a:srgbClr val="FF0000"/>
                </a:solidFill>
                <a:latin typeface="Times New Roman" panose="02020603050405020304" pitchFamily="18" charset="0"/>
                <a:cs typeface="Times New Roman" panose="02020603050405020304" pitchFamily="18" charset="0"/>
              </a:rPr>
              <a:t>1.6 Operating-System Operations</a:t>
            </a:r>
          </a:p>
          <a:p>
            <a:pPr algn="just"/>
            <a:r>
              <a:rPr lang="en-US" sz="2800" dirty="0">
                <a:latin typeface="Times New Roman" panose="02020603050405020304" pitchFamily="18" charset="0"/>
                <a:cs typeface="Times New Roman" panose="02020603050405020304" pitchFamily="18" charset="0"/>
              </a:rPr>
              <a:t> </a:t>
            </a:r>
          </a:p>
          <a:p>
            <a:pPr algn="just"/>
            <a:r>
              <a:rPr lang="en-US" sz="2800" dirty="0">
                <a:latin typeface="Times New Roman" panose="02020603050405020304" pitchFamily="18" charset="0"/>
                <a:cs typeface="Times New Roman" panose="02020603050405020304" pitchFamily="18" charset="0"/>
              </a:rPr>
              <a:t>Modern operating systems are </a:t>
            </a:r>
            <a:r>
              <a:rPr lang="en-US" sz="2800" dirty="0">
                <a:solidFill>
                  <a:srgbClr val="00B050"/>
                </a:solidFill>
                <a:latin typeface="Times New Roman" panose="02020603050405020304" pitchFamily="18" charset="0"/>
                <a:cs typeface="Times New Roman" panose="02020603050405020304" pitchFamily="18" charset="0"/>
              </a:rPr>
              <a:t>interrupt driven</a:t>
            </a:r>
            <a:r>
              <a:rPr lang="en-US" sz="2800" dirty="0">
                <a:latin typeface="Times New Roman" panose="02020603050405020304" pitchFamily="18" charset="0"/>
                <a:cs typeface="Times New Roman" panose="02020603050405020304" pitchFamily="18" charset="0"/>
              </a:rPr>
              <a:t>. If there are no processes to execute, no I/O devices to service, and no users to whom to respond, an operating system will sit quietly, waiting for something to happen. </a:t>
            </a:r>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Events </a:t>
            </a:r>
            <a:r>
              <a:rPr lang="en-US" sz="2800" dirty="0">
                <a:latin typeface="Times New Roman" panose="02020603050405020304" pitchFamily="18" charset="0"/>
                <a:cs typeface="Times New Roman" panose="02020603050405020304" pitchFamily="18" charset="0"/>
              </a:rPr>
              <a:t>are almost always signaled by the occurrence of an </a:t>
            </a:r>
            <a:r>
              <a:rPr lang="en-US" sz="2800" dirty="0">
                <a:solidFill>
                  <a:srgbClr val="00B050"/>
                </a:solidFill>
                <a:latin typeface="Times New Roman" panose="02020603050405020304" pitchFamily="18" charset="0"/>
                <a:cs typeface="Times New Roman" panose="02020603050405020304" pitchFamily="18" charset="0"/>
              </a:rPr>
              <a:t>interrupt</a:t>
            </a:r>
            <a:r>
              <a:rPr lang="en-US" sz="2800" dirty="0">
                <a:latin typeface="Times New Roman" panose="02020603050405020304" pitchFamily="18" charset="0"/>
                <a:cs typeface="Times New Roman" panose="02020603050405020304" pitchFamily="18" charset="0"/>
              </a:rPr>
              <a:t> or a </a:t>
            </a:r>
            <a:r>
              <a:rPr lang="en-US" sz="2800" b="1" dirty="0">
                <a:solidFill>
                  <a:srgbClr val="00B050"/>
                </a:solidFill>
                <a:latin typeface="Times New Roman" panose="02020603050405020304" pitchFamily="18" charset="0"/>
                <a:cs typeface="Times New Roman" panose="02020603050405020304" pitchFamily="18" charset="0"/>
              </a:rPr>
              <a:t>trap</a:t>
            </a:r>
            <a:r>
              <a:rPr lang="en-US" sz="2800" dirty="0">
                <a:latin typeface="Times New Roman" panose="02020603050405020304" pitchFamily="18" charset="0"/>
                <a:cs typeface="Times New Roman" panose="02020603050405020304" pitchFamily="18" charset="0"/>
              </a:rPr>
              <a:t>. </a:t>
            </a:r>
          </a:p>
          <a:p>
            <a:pPr algn="just"/>
            <a:r>
              <a:rPr lang="en-US" sz="2800" dirty="0">
                <a:latin typeface="Times New Roman" panose="02020603050405020304" pitchFamily="18" charset="0"/>
                <a:cs typeface="Times New Roman" panose="02020603050405020304" pitchFamily="18" charset="0"/>
              </a:rPr>
              <a:t>A </a:t>
            </a:r>
            <a:r>
              <a:rPr lang="en-US" sz="2800" b="1" dirty="0">
                <a:solidFill>
                  <a:srgbClr val="00B050"/>
                </a:solidFill>
                <a:latin typeface="Times New Roman" panose="02020603050405020304" pitchFamily="18" charset="0"/>
                <a:cs typeface="Times New Roman" panose="02020603050405020304" pitchFamily="18" charset="0"/>
              </a:rPr>
              <a:t>trap</a:t>
            </a:r>
            <a:r>
              <a:rPr lang="en-US" sz="2800" b="1" dirty="0">
                <a:latin typeface="Times New Roman" panose="02020603050405020304" pitchFamily="18" charset="0"/>
                <a:cs typeface="Times New Roman" panose="02020603050405020304" pitchFamily="18" charset="0"/>
              </a:rPr>
              <a:t> (or </a:t>
            </a:r>
            <a:r>
              <a:rPr lang="en-US" sz="2800" dirty="0">
                <a:latin typeface="Times New Roman" panose="02020603050405020304" pitchFamily="18" charset="0"/>
                <a:cs typeface="Times New Roman" panose="02020603050405020304" pitchFamily="18" charset="0"/>
              </a:rPr>
              <a:t>an </a:t>
            </a:r>
            <a:r>
              <a:rPr lang="en-US" sz="2800" b="1" dirty="0">
                <a:solidFill>
                  <a:srgbClr val="00B050"/>
                </a:solidFill>
                <a:latin typeface="Times New Roman" panose="02020603050405020304" pitchFamily="18" charset="0"/>
                <a:cs typeface="Times New Roman" panose="02020603050405020304" pitchFamily="18" charset="0"/>
              </a:rPr>
              <a:t>exception</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is a software-generated interrupt caused either by an error (for example, </a:t>
            </a:r>
            <a:r>
              <a:rPr lang="en-US" sz="2800" b="1" dirty="0">
                <a:solidFill>
                  <a:srgbClr val="00B050"/>
                </a:solidFill>
                <a:latin typeface="Times New Roman" panose="02020603050405020304" pitchFamily="18" charset="0"/>
                <a:cs typeface="Times New Roman" panose="02020603050405020304" pitchFamily="18" charset="0"/>
              </a:rPr>
              <a:t>division by zero</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or </a:t>
            </a:r>
            <a:r>
              <a:rPr lang="en-US" sz="2800" b="1" dirty="0">
                <a:solidFill>
                  <a:srgbClr val="00B050"/>
                </a:solidFill>
                <a:latin typeface="Times New Roman" panose="02020603050405020304" pitchFamily="18" charset="0"/>
                <a:cs typeface="Times New Roman" panose="02020603050405020304" pitchFamily="18" charset="0"/>
              </a:rPr>
              <a:t>invalid memory access</a:t>
            </a:r>
            <a:r>
              <a:rPr lang="en-US" sz="2800" dirty="0">
                <a:latin typeface="Times New Roman" panose="02020603050405020304" pitchFamily="18" charset="0"/>
                <a:cs typeface="Times New Roman" panose="02020603050405020304" pitchFamily="18" charset="0"/>
              </a:rPr>
              <a:t>) or by a specific request from a user program that an operating-system service be performed.</a:t>
            </a:r>
          </a:p>
        </p:txBody>
      </p:sp>
    </p:spTree>
    <p:extLst>
      <p:ext uri="{BB962C8B-B14F-4D97-AF65-F5344CB8AC3E}">
        <p14:creationId xmlns:p14="http://schemas.microsoft.com/office/powerpoint/2010/main" val="39642542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600200"/>
            <a:ext cx="7924800" cy="3108543"/>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More subtle errors can occur in a multiprogramming system, where one erroneous program might </a:t>
            </a:r>
            <a:r>
              <a:rPr lang="en-US" sz="2800" dirty="0">
                <a:solidFill>
                  <a:srgbClr val="00B050"/>
                </a:solidFill>
                <a:latin typeface="Times New Roman" panose="02020603050405020304" pitchFamily="18" charset="0"/>
                <a:cs typeface="Times New Roman" panose="02020603050405020304" pitchFamily="18" charset="0"/>
              </a:rPr>
              <a:t>modify</a:t>
            </a:r>
            <a:r>
              <a:rPr lang="en-US" sz="2800" dirty="0">
                <a:latin typeface="Times New Roman" panose="02020603050405020304" pitchFamily="18" charset="0"/>
                <a:cs typeface="Times New Roman" panose="02020603050405020304" pitchFamily="18" charset="0"/>
              </a:rPr>
              <a:t> </a:t>
            </a:r>
            <a:r>
              <a:rPr lang="en-US" sz="2800" dirty="0">
                <a:solidFill>
                  <a:srgbClr val="00B050"/>
                </a:solidFill>
                <a:latin typeface="Times New Roman" panose="02020603050405020304" pitchFamily="18" charset="0"/>
                <a:cs typeface="Times New Roman" panose="02020603050405020304" pitchFamily="18" charset="0"/>
              </a:rPr>
              <a:t>another program</a:t>
            </a:r>
            <a:r>
              <a:rPr lang="en-US" sz="2800" dirty="0">
                <a:latin typeface="Times New Roman" panose="02020603050405020304" pitchFamily="18" charset="0"/>
                <a:cs typeface="Times New Roman" panose="02020603050405020304" pitchFamily="18" charset="0"/>
              </a:rPr>
              <a:t>, </a:t>
            </a:r>
            <a:r>
              <a:rPr lang="en-US" sz="2800" dirty="0">
                <a:solidFill>
                  <a:srgbClr val="00B050"/>
                </a:solidFill>
                <a:latin typeface="Times New Roman" panose="02020603050405020304" pitchFamily="18" charset="0"/>
                <a:cs typeface="Times New Roman" panose="02020603050405020304" pitchFamily="18" charset="0"/>
              </a:rPr>
              <a:t>the</a:t>
            </a:r>
            <a:r>
              <a:rPr lang="en-US" sz="2800" dirty="0">
                <a:latin typeface="Times New Roman" panose="02020603050405020304" pitchFamily="18" charset="0"/>
                <a:cs typeface="Times New Roman" panose="02020603050405020304" pitchFamily="18" charset="0"/>
              </a:rPr>
              <a:t> </a:t>
            </a:r>
            <a:r>
              <a:rPr lang="en-US" sz="2800" dirty="0">
                <a:solidFill>
                  <a:srgbClr val="00B050"/>
                </a:solidFill>
                <a:latin typeface="Times New Roman" panose="02020603050405020304" pitchFamily="18" charset="0"/>
                <a:cs typeface="Times New Roman" panose="02020603050405020304" pitchFamily="18" charset="0"/>
              </a:rPr>
              <a:t>data</a:t>
            </a:r>
            <a:r>
              <a:rPr lang="en-US" sz="2800" dirty="0">
                <a:latin typeface="Times New Roman" panose="02020603050405020304" pitchFamily="18" charset="0"/>
                <a:cs typeface="Times New Roman" panose="02020603050405020304" pitchFamily="18" charset="0"/>
              </a:rPr>
              <a:t> of another program, or even the </a:t>
            </a:r>
            <a:r>
              <a:rPr lang="en-US" sz="2800" dirty="0">
                <a:solidFill>
                  <a:srgbClr val="00B050"/>
                </a:solidFill>
                <a:latin typeface="Times New Roman" panose="02020603050405020304" pitchFamily="18" charset="0"/>
                <a:cs typeface="Times New Roman" panose="02020603050405020304" pitchFamily="18" charset="0"/>
              </a:rPr>
              <a:t>operating system itself</a:t>
            </a:r>
            <a:r>
              <a:rPr lang="en-US" sz="2800" dirty="0">
                <a:latin typeface="Times New Roman" panose="02020603050405020304" pitchFamily="18" charset="0"/>
                <a:cs typeface="Times New Roman" panose="02020603050405020304" pitchFamily="18" charset="0"/>
              </a:rPr>
              <a:t>.</a:t>
            </a:r>
          </a:p>
          <a:p>
            <a:pPr algn="just"/>
            <a:r>
              <a:rPr lang="en-US" sz="2800" dirty="0">
                <a:latin typeface="Times New Roman" panose="02020603050405020304" pitchFamily="18" charset="0"/>
                <a:cs typeface="Times New Roman" panose="02020603050405020304" pitchFamily="18" charset="0"/>
              </a:rPr>
              <a:t>A properly designed operating system must ensure that an </a:t>
            </a:r>
            <a:r>
              <a:rPr lang="en-US" sz="2800" dirty="0">
                <a:solidFill>
                  <a:srgbClr val="00B050"/>
                </a:solidFill>
                <a:latin typeface="Times New Roman" panose="02020603050405020304" pitchFamily="18" charset="0"/>
                <a:cs typeface="Times New Roman" panose="02020603050405020304" pitchFamily="18" charset="0"/>
              </a:rPr>
              <a:t>incorrect</a:t>
            </a:r>
            <a:r>
              <a:rPr lang="en-US" sz="2800" dirty="0">
                <a:latin typeface="Times New Roman" panose="02020603050405020304" pitchFamily="18" charset="0"/>
                <a:cs typeface="Times New Roman" panose="02020603050405020304" pitchFamily="18" charset="0"/>
              </a:rPr>
              <a:t> (or malicious) program cannot cause other programs to execute incorrectly.</a:t>
            </a:r>
          </a:p>
        </p:txBody>
      </p:sp>
    </p:spTree>
    <p:extLst>
      <p:ext uri="{BB962C8B-B14F-4D97-AF65-F5344CB8AC3E}">
        <p14:creationId xmlns:p14="http://schemas.microsoft.com/office/powerpoint/2010/main" val="33991513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3518" y="228600"/>
            <a:ext cx="8305800" cy="5632311"/>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1.6.1 Dual-Mode Operation</a:t>
            </a:r>
          </a:p>
          <a:p>
            <a:pPr algn="just"/>
            <a:r>
              <a:rPr lang="en-US" sz="2400" dirty="0">
                <a:latin typeface="Times New Roman" panose="02020603050405020304" pitchFamily="18" charset="0"/>
                <a:cs typeface="Times New Roman" panose="02020603050405020304" pitchFamily="18" charset="0"/>
              </a:rPr>
              <a:t> </a:t>
            </a:r>
          </a:p>
          <a:p>
            <a:pPr algn="just"/>
            <a:r>
              <a:rPr lang="en-US" sz="2400" dirty="0">
                <a:latin typeface="Times New Roman" panose="02020603050405020304" pitchFamily="18" charset="0"/>
                <a:cs typeface="Times New Roman" panose="02020603050405020304" pitchFamily="18" charset="0"/>
              </a:rPr>
              <a:t>In order to ensure the proper execution of the operating system, we must be able to distinguish between the execution of </a:t>
            </a:r>
            <a:r>
              <a:rPr lang="en-US" sz="2400" b="1" dirty="0">
                <a:solidFill>
                  <a:srgbClr val="00B050"/>
                </a:solidFill>
                <a:latin typeface="Times New Roman" panose="02020603050405020304" pitchFamily="18" charset="0"/>
                <a:cs typeface="Times New Roman" panose="02020603050405020304" pitchFamily="18" charset="0"/>
              </a:rPr>
              <a:t>operating-system code</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and </a:t>
            </a:r>
            <a:r>
              <a:rPr lang="en-US" sz="2400" b="1" dirty="0">
                <a:solidFill>
                  <a:srgbClr val="00B050"/>
                </a:solidFill>
                <a:latin typeface="Times New Roman" panose="02020603050405020304" pitchFamily="18" charset="0"/>
                <a:cs typeface="Times New Roman" panose="02020603050405020304" pitchFamily="18" charset="0"/>
              </a:rPr>
              <a:t>user defined code</a:t>
            </a:r>
            <a:r>
              <a:rPr lang="en-US" sz="2400" dirty="0">
                <a:latin typeface="Times New Roman" panose="02020603050405020304" pitchFamily="18" charset="0"/>
                <a:cs typeface="Times New Roman" panose="02020603050405020304" pitchFamily="18" charset="0"/>
              </a:rPr>
              <a:t>. The approach taken by most computer systems is to provide hardware support that allows us to differentiate among various modes of execution</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At the very least, we need two separate </a:t>
            </a:r>
            <a:r>
              <a:rPr lang="en-US" sz="2400" b="1" dirty="0">
                <a:solidFill>
                  <a:srgbClr val="00B050"/>
                </a:solidFill>
                <a:latin typeface="Times New Roman" panose="02020603050405020304" pitchFamily="18" charset="0"/>
                <a:cs typeface="Times New Roman" panose="02020603050405020304" pitchFamily="18" charset="0"/>
              </a:rPr>
              <a:t>modes</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of operation: </a:t>
            </a:r>
            <a:r>
              <a:rPr lang="en-US" sz="2400" b="1" dirty="0">
                <a:solidFill>
                  <a:srgbClr val="00B050"/>
                </a:solidFill>
                <a:latin typeface="Times New Roman" panose="02020603050405020304" pitchFamily="18" charset="0"/>
                <a:cs typeface="Times New Roman" panose="02020603050405020304" pitchFamily="18" charset="0"/>
              </a:rPr>
              <a:t>user</a:t>
            </a:r>
            <a:r>
              <a:rPr lang="en-US" sz="2400" b="1" dirty="0">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mode</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and </a:t>
            </a:r>
            <a:r>
              <a:rPr lang="en-US" sz="2400" b="1" dirty="0">
                <a:solidFill>
                  <a:srgbClr val="00B050"/>
                </a:solidFill>
                <a:latin typeface="Times New Roman" panose="02020603050405020304" pitchFamily="18" charset="0"/>
                <a:cs typeface="Times New Roman" panose="02020603050405020304" pitchFamily="18" charset="0"/>
              </a:rPr>
              <a:t>kernel mode</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(also called </a:t>
            </a:r>
            <a:r>
              <a:rPr lang="en-US" sz="2400" b="1" dirty="0">
                <a:solidFill>
                  <a:srgbClr val="00B050"/>
                </a:solidFill>
                <a:latin typeface="Times New Roman" panose="02020603050405020304" pitchFamily="18" charset="0"/>
                <a:cs typeface="Times New Roman" panose="02020603050405020304" pitchFamily="18" charset="0"/>
              </a:rPr>
              <a:t>supervisor mode</a:t>
            </a:r>
            <a:r>
              <a:rPr lang="en-US" sz="2400" dirty="0">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system</a:t>
            </a:r>
            <a:r>
              <a:rPr lang="en-US" sz="2400" b="1" dirty="0">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mode</a:t>
            </a:r>
            <a:r>
              <a:rPr lang="en-US" sz="2400" dirty="0">
                <a:latin typeface="Times New Roman" panose="02020603050405020304" pitchFamily="18" charset="0"/>
                <a:cs typeface="Times New Roman" panose="02020603050405020304" pitchFamily="18" charset="0"/>
              </a:rPr>
              <a:t>, or </a:t>
            </a:r>
            <a:r>
              <a:rPr lang="en-US" sz="2400" b="1" dirty="0">
                <a:solidFill>
                  <a:srgbClr val="00B050"/>
                </a:solidFill>
                <a:latin typeface="Times New Roman" panose="02020603050405020304" pitchFamily="18" charset="0"/>
                <a:cs typeface="Times New Roman" panose="02020603050405020304" pitchFamily="18" charset="0"/>
              </a:rPr>
              <a:t>privileged</a:t>
            </a:r>
            <a:r>
              <a:rPr lang="en-US" sz="2400" b="1" dirty="0">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mode</a:t>
            </a:r>
            <a:r>
              <a:rPr lang="en-US" sz="2400" dirty="0">
                <a:latin typeface="Times New Roman" panose="02020603050405020304" pitchFamily="18" charset="0"/>
                <a:cs typeface="Times New Roman" panose="02020603050405020304" pitchFamily="18" charset="0"/>
              </a:rPr>
              <a:t>). A bit, called the </a:t>
            </a:r>
            <a:r>
              <a:rPr lang="en-US" sz="2400" b="1" dirty="0">
                <a:solidFill>
                  <a:srgbClr val="00B050"/>
                </a:solidFill>
                <a:latin typeface="Times New Roman" panose="02020603050405020304" pitchFamily="18" charset="0"/>
                <a:cs typeface="Times New Roman" panose="02020603050405020304" pitchFamily="18" charset="0"/>
              </a:rPr>
              <a:t>mode bit</a:t>
            </a:r>
            <a:r>
              <a:rPr lang="en-US" sz="2400" dirty="0">
                <a:latin typeface="Times New Roman" panose="02020603050405020304" pitchFamily="18" charset="0"/>
                <a:cs typeface="Times New Roman" panose="02020603050405020304" pitchFamily="18" charset="0"/>
              </a:rPr>
              <a:t>, is added to the hardware of the computer to indicate the current mode: </a:t>
            </a:r>
            <a:r>
              <a:rPr lang="en-US" sz="2400" b="1" dirty="0">
                <a:solidFill>
                  <a:srgbClr val="00B050"/>
                </a:solidFill>
                <a:latin typeface="Times New Roman" panose="02020603050405020304" pitchFamily="18" charset="0"/>
                <a:cs typeface="Times New Roman" panose="02020603050405020304" pitchFamily="18" charset="0"/>
              </a:rPr>
              <a:t>kernel (0) </a:t>
            </a:r>
            <a:r>
              <a:rPr lang="en-US" sz="2400" dirty="0">
                <a:latin typeface="Times New Roman" panose="02020603050405020304" pitchFamily="18" charset="0"/>
                <a:cs typeface="Times New Roman" panose="02020603050405020304" pitchFamily="18" charset="0"/>
              </a:rPr>
              <a:t>or </a:t>
            </a:r>
            <a:r>
              <a:rPr lang="en-US" sz="2400" b="1" dirty="0">
                <a:solidFill>
                  <a:srgbClr val="00B050"/>
                </a:solidFill>
                <a:latin typeface="Times New Roman" panose="02020603050405020304" pitchFamily="18" charset="0"/>
                <a:cs typeface="Times New Roman" panose="02020603050405020304" pitchFamily="18" charset="0"/>
              </a:rPr>
              <a:t>user (1)</a:t>
            </a:r>
            <a:r>
              <a:rPr lang="en-US" sz="2400" dirty="0">
                <a:latin typeface="Times New Roman" panose="02020603050405020304" pitchFamily="18" charset="0"/>
                <a:cs typeface="Times New Roman" panose="02020603050405020304" pitchFamily="18" charset="0"/>
              </a:rPr>
              <a:t>. With the mode bit, we are able to distinguish between a task that is executed on behalf of the operating system and one that is executed on behalf of the user. This is shown in (Figure 1.6). </a:t>
            </a:r>
          </a:p>
        </p:txBody>
      </p:sp>
    </p:spTree>
    <p:extLst>
      <p:ext uri="{BB962C8B-B14F-4D97-AF65-F5344CB8AC3E}">
        <p14:creationId xmlns:p14="http://schemas.microsoft.com/office/powerpoint/2010/main" val="20665382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984" y="2133600"/>
            <a:ext cx="8280816" cy="3108543"/>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At system boot time, the hardware </a:t>
            </a:r>
            <a:r>
              <a:rPr lang="en-US" sz="2800" dirty="0">
                <a:solidFill>
                  <a:srgbClr val="00B050"/>
                </a:solidFill>
                <a:latin typeface="Times New Roman" panose="02020603050405020304" pitchFamily="18" charset="0"/>
                <a:cs typeface="Times New Roman" panose="02020603050405020304" pitchFamily="18" charset="0"/>
              </a:rPr>
              <a:t>starts in kernel mode</a:t>
            </a:r>
            <a:r>
              <a:rPr lang="en-US" sz="2800" dirty="0">
                <a:latin typeface="Times New Roman" panose="02020603050405020304" pitchFamily="18" charset="0"/>
                <a:cs typeface="Times New Roman" panose="02020603050405020304" pitchFamily="18" charset="0"/>
              </a:rPr>
              <a:t>. The operating system is then loaded and starts user applications in user mode. Whenever a </a:t>
            </a:r>
            <a:r>
              <a:rPr lang="en-US" sz="2800" dirty="0">
                <a:solidFill>
                  <a:srgbClr val="00B050"/>
                </a:solidFill>
                <a:latin typeface="Times New Roman" panose="02020603050405020304" pitchFamily="18" charset="0"/>
                <a:cs typeface="Times New Roman" panose="02020603050405020304" pitchFamily="18" charset="0"/>
              </a:rPr>
              <a:t>trap</a:t>
            </a:r>
            <a:r>
              <a:rPr lang="en-US" sz="2800" dirty="0">
                <a:latin typeface="Times New Roman" panose="02020603050405020304" pitchFamily="18" charset="0"/>
                <a:cs typeface="Times New Roman" panose="02020603050405020304" pitchFamily="18" charset="0"/>
              </a:rPr>
              <a:t> or </a:t>
            </a:r>
            <a:r>
              <a:rPr lang="en-US" sz="2800" dirty="0">
                <a:solidFill>
                  <a:srgbClr val="00B050"/>
                </a:solidFill>
                <a:latin typeface="Times New Roman" panose="02020603050405020304" pitchFamily="18" charset="0"/>
                <a:cs typeface="Times New Roman" panose="02020603050405020304" pitchFamily="18" charset="0"/>
              </a:rPr>
              <a:t>interrupt</a:t>
            </a:r>
            <a:r>
              <a:rPr lang="en-US" sz="2800" dirty="0">
                <a:latin typeface="Times New Roman" panose="02020603050405020304" pitchFamily="18" charset="0"/>
                <a:cs typeface="Times New Roman" panose="02020603050405020304" pitchFamily="18" charset="0"/>
              </a:rPr>
              <a:t> occurs, the hardware switches </a:t>
            </a:r>
            <a:r>
              <a:rPr lang="en-US" sz="2800" dirty="0">
                <a:solidFill>
                  <a:srgbClr val="00B050"/>
                </a:solidFill>
                <a:latin typeface="Times New Roman" panose="02020603050405020304" pitchFamily="18" charset="0"/>
                <a:cs typeface="Times New Roman" panose="02020603050405020304" pitchFamily="18" charset="0"/>
              </a:rPr>
              <a:t>from user mode to kernel mode </a:t>
            </a:r>
            <a:r>
              <a:rPr lang="en-US" sz="2800" dirty="0">
                <a:latin typeface="Times New Roman" panose="02020603050405020304" pitchFamily="18" charset="0"/>
                <a:cs typeface="Times New Roman" panose="02020603050405020304" pitchFamily="18" charset="0"/>
              </a:rPr>
              <a:t>(that is, changes the state of the mode bit to 0). Thus, whenever the operating system gains control of the computer, it is in </a:t>
            </a:r>
            <a:r>
              <a:rPr lang="en-US" sz="2800" dirty="0">
                <a:solidFill>
                  <a:srgbClr val="00B050"/>
                </a:solidFill>
                <a:latin typeface="Times New Roman" panose="02020603050405020304" pitchFamily="18" charset="0"/>
                <a:cs typeface="Times New Roman" panose="02020603050405020304" pitchFamily="18" charset="0"/>
              </a:rPr>
              <a:t>kernel mode</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66538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6464" y="533400"/>
            <a:ext cx="8280816" cy="5693866"/>
          </a:xfrm>
          <a:prstGeom prst="rect">
            <a:avLst/>
          </a:prstGeom>
        </p:spPr>
        <p:txBody>
          <a:bodyPr wrap="square">
            <a:spAutoFit/>
          </a:bodyPr>
          <a:lstStyle/>
          <a:p>
            <a:pPr algn="just"/>
            <a:r>
              <a:rPr lang="en-US" sz="2800" dirty="0" smtClean="0">
                <a:latin typeface="Times New Roman" panose="02020603050405020304" pitchFamily="18" charset="0"/>
                <a:cs typeface="Times New Roman" panose="02020603050405020304" pitchFamily="18" charset="0"/>
              </a:rPr>
              <a:t>The dual mode of operation provides us with the means for </a:t>
            </a:r>
            <a:r>
              <a:rPr lang="en-US" sz="2800" dirty="0" smtClean="0">
                <a:solidFill>
                  <a:srgbClr val="00B050"/>
                </a:solidFill>
                <a:latin typeface="Times New Roman" panose="02020603050405020304" pitchFamily="18" charset="0"/>
                <a:cs typeface="Times New Roman" panose="02020603050405020304" pitchFamily="18" charset="0"/>
              </a:rPr>
              <a:t>protecting</a:t>
            </a:r>
            <a:r>
              <a:rPr lang="en-US" sz="2800" dirty="0" smtClean="0">
                <a:latin typeface="Times New Roman" panose="02020603050405020304" pitchFamily="18" charset="0"/>
                <a:cs typeface="Times New Roman" panose="02020603050405020304" pitchFamily="18" charset="0"/>
              </a:rPr>
              <a:t> the operating system from </a:t>
            </a:r>
            <a:r>
              <a:rPr lang="en-US" sz="2800" dirty="0" smtClean="0">
                <a:solidFill>
                  <a:srgbClr val="00B050"/>
                </a:solidFill>
                <a:latin typeface="Times New Roman" panose="02020603050405020304" pitchFamily="18" charset="0"/>
                <a:cs typeface="Times New Roman" panose="02020603050405020304" pitchFamily="18" charset="0"/>
              </a:rPr>
              <a:t>errant users </a:t>
            </a:r>
            <a:r>
              <a:rPr lang="en-US" sz="2800" dirty="0" smtClean="0">
                <a:latin typeface="Times New Roman" panose="02020603050405020304" pitchFamily="18" charset="0"/>
                <a:cs typeface="Times New Roman" panose="02020603050405020304" pitchFamily="18" charset="0"/>
              </a:rPr>
              <a:t>—and errant users from one another. We accomplish this protection by designating some of the machine instructions that may cause harm as </a:t>
            </a:r>
            <a:r>
              <a:rPr lang="en-US" sz="2800" b="1" dirty="0" smtClean="0">
                <a:solidFill>
                  <a:srgbClr val="00B050"/>
                </a:solidFill>
                <a:latin typeface="Times New Roman" panose="02020603050405020304" pitchFamily="18" charset="0"/>
                <a:cs typeface="Times New Roman" panose="02020603050405020304" pitchFamily="18" charset="0"/>
              </a:rPr>
              <a:t>privileged instructions</a:t>
            </a:r>
            <a:r>
              <a:rPr lang="en-US" sz="2800" dirty="0" smtClean="0">
                <a:latin typeface="Times New Roman" panose="02020603050405020304" pitchFamily="18" charset="0"/>
                <a:cs typeface="Times New Roman" panose="02020603050405020304" pitchFamily="18" charset="0"/>
              </a:rPr>
              <a:t>. The hardware allows privileged instructions to be executed </a:t>
            </a:r>
            <a:r>
              <a:rPr lang="en-US" sz="2800" dirty="0" smtClean="0">
                <a:solidFill>
                  <a:srgbClr val="00B050"/>
                </a:solidFill>
                <a:latin typeface="Times New Roman" panose="02020603050405020304" pitchFamily="18" charset="0"/>
                <a:cs typeface="Times New Roman" panose="02020603050405020304" pitchFamily="18" charset="0"/>
              </a:rPr>
              <a:t>only in kernel mode</a:t>
            </a:r>
            <a:r>
              <a:rPr lang="en-US" sz="2800" dirty="0" smtClean="0">
                <a:latin typeface="Times New Roman" panose="02020603050405020304" pitchFamily="18" charset="0"/>
                <a:cs typeface="Times New Roman" panose="02020603050405020304" pitchFamily="18" charset="0"/>
              </a:rPr>
              <a:t>. If an attempt is made to execute a privileged instruction in user mode, the hardware does not execute the instruction but rather treats it as </a:t>
            </a:r>
            <a:r>
              <a:rPr lang="en-US" sz="2800" dirty="0" smtClean="0">
                <a:solidFill>
                  <a:srgbClr val="00B050"/>
                </a:solidFill>
                <a:latin typeface="Times New Roman" panose="02020603050405020304" pitchFamily="18" charset="0"/>
                <a:cs typeface="Times New Roman" panose="02020603050405020304" pitchFamily="18" charset="0"/>
              </a:rPr>
              <a:t>illegal</a:t>
            </a:r>
            <a:r>
              <a:rPr lang="en-US" sz="2800" dirty="0" smtClean="0">
                <a:latin typeface="Times New Roman" panose="02020603050405020304" pitchFamily="18" charset="0"/>
                <a:cs typeface="Times New Roman" panose="02020603050405020304" pitchFamily="18" charset="0"/>
              </a:rPr>
              <a:t> and traps it to the operating system. Some examples of a privileged instruction include </a:t>
            </a:r>
            <a:r>
              <a:rPr lang="en-US" sz="2800" b="1" dirty="0" smtClean="0">
                <a:solidFill>
                  <a:srgbClr val="00B050"/>
                </a:solidFill>
                <a:latin typeface="Times New Roman" panose="02020603050405020304" pitchFamily="18" charset="0"/>
                <a:cs typeface="Times New Roman" panose="02020603050405020304" pitchFamily="18" charset="0"/>
              </a:rPr>
              <a:t>I/O control</a:t>
            </a:r>
            <a:r>
              <a:rPr lang="en-US" sz="2800" dirty="0" smtClean="0">
                <a:latin typeface="Times New Roman" panose="02020603050405020304" pitchFamily="18" charset="0"/>
                <a:cs typeface="Times New Roman" panose="02020603050405020304" pitchFamily="18" charset="0"/>
              </a:rPr>
              <a:t>, </a:t>
            </a:r>
            <a:r>
              <a:rPr lang="en-US" sz="2800" b="1" dirty="0" smtClean="0">
                <a:solidFill>
                  <a:srgbClr val="00B050"/>
                </a:solidFill>
                <a:latin typeface="Times New Roman" panose="02020603050405020304" pitchFamily="18" charset="0"/>
                <a:cs typeface="Times New Roman" panose="02020603050405020304" pitchFamily="18" charset="0"/>
              </a:rPr>
              <a:t>timer management</a:t>
            </a:r>
            <a:r>
              <a:rPr lang="en-US" sz="2800" dirty="0" smtClean="0">
                <a:latin typeface="Times New Roman" panose="02020603050405020304" pitchFamily="18" charset="0"/>
                <a:cs typeface="Times New Roman" panose="02020603050405020304" pitchFamily="18" charset="0"/>
              </a:rPr>
              <a:t>, and </a:t>
            </a:r>
            <a:r>
              <a:rPr lang="en-US" sz="2800" b="1" dirty="0" smtClean="0">
                <a:solidFill>
                  <a:srgbClr val="00B050"/>
                </a:solidFill>
                <a:latin typeface="Times New Roman" panose="02020603050405020304" pitchFamily="18" charset="0"/>
                <a:cs typeface="Times New Roman" panose="02020603050405020304" pitchFamily="18" charset="0"/>
              </a:rPr>
              <a:t>interrupt management</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7407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533400" y="914400"/>
            <a:ext cx="8229600" cy="4571999"/>
          </a:xfrm>
          <a:prstGeom prst="rect">
            <a:avLst/>
          </a:prstGeom>
          <a:noFill/>
          <a:ln>
            <a:noFill/>
          </a:ln>
        </p:spPr>
      </p:pic>
    </p:spTree>
    <p:extLst>
      <p:ext uri="{BB962C8B-B14F-4D97-AF65-F5344CB8AC3E}">
        <p14:creationId xmlns:p14="http://schemas.microsoft.com/office/powerpoint/2010/main" val="20665382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4708" y="457200"/>
            <a:ext cx="8229600" cy="5693866"/>
          </a:xfrm>
          <a:prstGeom prst="rect">
            <a:avLst/>
          </a:prstGeom>
        </p:spPr>
        <p:txBody>
          <a:bodyPr wrap="square">
            <a:spAutoFit/>
          </a:bodyPr>
          <a:lstStyle/>
          <a:p>
            <a:pPr algn="just"/>
            <a:r>
              <a:rPr lang="en-US" sz="2800" dirty="0">
                <a:solidFill>
                  <a:srgbClr val="FF0000"/>
                </a:solidFill>
                <a:latin typeface="Times New Roman" panose="02020603050405020304" pitchFamily="18" charset="0"/>
                <a:cs typeface="Times New Roman" panose="02020603050405020304" pitchFamily="18" charset="0"/>
              </a:rPr>
              <a:t>1.6.2 Timer</a:t>
            </a:r>
          </a:p>
          <a:p>
            <a:pPr algn="just"/>
            <a:r>
              <a:rPr lang="en-US" sz="2800" dirty="0">
                <a:latin typeface="Times New Roman" panose="02020603050405020304" pitchFamily="18" charset="0"/>
                <a:cs typeface="Times New Roman" panose="02020603050405020304" pitchFamily="18" charset="0"/>
              </a:rPr>
              <a:t> </a:t>
            </a:r>
          </a:p>
          <a:p>
            <a:pPr algn="just"/>
            <a:r>
              <a:rPr lang="en-US" sz="2800" dirty="0">
                <a:latin typeface="Times New Roman" panose="02020603050405020304" pitchFamily="18" charset="0"/>
                <a:cs typeface="Times New Roman" panose="02020603050405020304" pitchFamily="18" charset="0"/>
              </a:rPr>
              <a:t>We must ensure that the operating system maintains control over the CPU. We must prevent a user program from getting stuck in an </a:t>
            </a:r>
            <a:r>
              <a:rPr lang="en-US" sz="2800" dirty="0">
                <a:solidFill>
                  <a:srgbClr val="00B050"/>
                </a:solidFill>
                <a:latin typeface="Times New Roman" panose="02020603050405020304" pitchFamily="18" charset="0"/>
                <a:cs typeface="Times New Roman" panose="02020603050405020304" pitchFamily="18" charset="0"/>
              </a:rPr>
              <a:t>infinite loop </a:t>
            </a:r>
            <a:r>
              <a:rPr lang="en-US" sz="2800" dirty="0">
                <a:latin typeface="Times New Roman" panose="02020603050405020304" pitchFamily="18" charset="0"/>
                <a:cs typeface="Times New Roman" panose="02020603050405020304" pitchFamily="18" charset="0"/>
              </a:rPr>
              <a:t>or not </a:t>
            </a:r>
            <a:r>
              <a:rPr lang="en-US" sz="2800" dirty="0">
                <a:solidFill>
                  <a:srgbClr val="00B050"/>
                </a:solidFill>
                <a:latin typeface="Times New Roman" panose="02020603050405020304" pitchFamily="18" charset="0"/>
                <a:cs typeface="Times New Roman" panose="02020603050405020304" pitchFamily="18" charset="0"/>
              </a:rPr>
              <a:t>calling system services </a:t>
            </a:r>
            <a:r>
              <a:rPr lang="en-US" sz="2800" dirty="0">
                <a:latin typeface="Times New Roman" panose="02020603050405020304" pitchFamily="18" charset="0"/>
                <a:cs typeface="Times New Roman" panose="02020603050405020304" pitchFamily="18" charset="0"/>
              </a:rPr>
              <a:t>and never returning control to the operating system</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To accomplish this goal, we can use a </a:t>
            </a:r>
            <a:r>
              <a:rPr lang="en-US" sz="2800" b="1" dirty="0">
                <a:solidFill>
                  <a:srgbClr val="00B050"/>
                </a:solidFill>
                <a:latin typeface="Times New Roman" panose="02020603050405020304" pitchFamily="18" charset="0"/>
                <a:cs typeface="Times New Roman" panose="02020603050405020304" pitchFamily="18" charset="0"/>
              </a:rPr>
              <a:t>timer</a:t>
            </a:r>
            <a:r>
              <a:rPr lang="en-US" sz="2800" dirty="0">
                <a:latin typeface="Times New Roman" panose="02020603050405020304" pitchFamily="18" charset="0"/>
                <a:cs typeface="Times New Roman" panose="02020603050405020304" pitchFamily="18" charset="0"/>
              </a:rPr>
              <a:t>. A timer can be set to interrupt the computer after a specified period. The period may be fixed (for example, 1/60 second) or variable (for example, from 1 millisecond to 1 second). A </a:t>
            </a:r>
            <a:r>
              <a:rPr lang="en-US" sz="2800" b="1" dirty="0">
                <a:solidFill>
                  <a:srgbClr val="00B050"/>
                </a:solidFill>
                <a:latin typeface="Times New Roman" panose="02020603050405020304" pitchFamily="18" charset="0"/>
                <a:cs typeface="Times New Roman" panose="02020603050405020304" pitchFamily="18" charset="0"/>
              </a:rPr>
              <a:t>variable timer</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is generally implemented by a </a:t>
            </a:r>
            <a:r>
              <a:rPr lang="en-US" sz="2800" dirty="0">
                <a:solidFill>
                  <a:srgbClr val="00B050"/>
                </a:solidFill>
                <a:latin typeface="Times New Roman" panose="02020603050405020304" pitchFamily="18" charset="0"/>
                <a:cs typeface="Times New Roman" panose="02020603050405020304" pitchFamily="18" charset="0"/>
              </a:rPr>
              <a:t>fixed-rate clock </a:t>
            </a:r>
            <a:r>
              <a:rPr lang="en-US" sz="2800" dirty="0">
                <a:latin typeface="Times New Roman" panose="02020603050405020304" pitchFamily="18" charset="0"/>
                <a:cs typeface="Times New Roman" panose="02020603050405020304" pitchFamily="18" charset="0"/>
              </a:rPr>
              <a:t>and a </a:t>
            </a:r>
            <a:r>
              <a:rPr lang="en-US" sz="2800" dirty="0">
                <a:solidFill>
                  <a:srgbClr val="00B050"/>
                </a:solidFill>
                <a:latin typeface="Times New Roman" panose="02020603050405020304" pitchFamily="18" charset="0"/>
                <a:cs typeface="Times New Roman" panose="02020603050405020304" pitchFamily="18" charset="0"/>
              </a:rPr>
              <a:t>counter</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542232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381000"/>
            <a:ext cx="7924800" cy="5693866"/>
          </a:xfrm>
          <a:prstGeom prst="rect">
            <a:avLst/>
          </a:prstGeom>
        </p:spPr>
        <p:txBody>
          <a:bodyPr wrap="square">
            <a:spAutoFit/>
          </a:bodyPr>
          <a:lstStyle/>
          <a:p>
            <a:pPr algn="just"/>
            <a:r>
              <a:rPr lang="en-US" sz="2800" b="1" dirty="0">
                <a:solidFill>
                  <a:srgbClr val="FF0000"/>
                </a:solidFill>
                <a:latin typeface="Times New Roman" panose="02020603050405020304" pitchFamily="18" charset="0"/>
                <a:cs typeface="Times New Roman" panose="02020603050405020304" pitchFamily="18" charset="0"/>
              </a:rPr>
              <a:t>1.4 Computer-System </a:t>
            </a:r>
            <a:r>
              <a:rPr lang="en-US" sz="2800" b="1" dirty="0" smtClean="0">
                <a:solidFill>
                  <a:srgbClr val="FF0000"/>
                </a:solidFill>
                <a:latin typeface="Times New Roman" panose="02020603050405020304" pitchFamily="18" charset="0"/>
                <a:cs typeface="Times New Roman" panose="02020603050405020304" pitchFamily="18" charset="0"/>
              </a:rPr>
              <a:t>Architecture</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A computer system may be organized in a number of different ways, which we can categorize roughly </a:t>
            </a:r>
            <a:r>
              <a:rPr lang="en-US" sz="2800" dirty="0">
                <a:solidFill>
                  <a:srgbClr val="00B050"/>
                </a:solidFill>
                <a:latin typeface="Times New Roman" panose="02020603050405020304" pitchFamily="18" charset="0"/>
                <a:cs typeface="Times New Roman" panose="02020603050405020304" pitchFamily="18" charset="0"/>
              </a:rPr>
              <a:t>according to the number of general-purpose processors</a:t>
            </a:r>
            <a:r>
              <a:rPr lang="en-US" sz="2800" dirty="0">
                <a:latin typeface="Times New Roman" panose="02020603050405020304" pitchFamily="18" charset="0"/>
                <a:cs typeface="Times New Roman" panose="02020603050405020304" pitchFamily="18" charset="0"/>
              </a:rPr>
              <a:t> used</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b="1" dirty="0">
                <a:solidFill>
                  <a:srgbClr val="FF0000"/>
                </a:solidFill>
                <a:latin typeface="Times New Roman" panose="02020603050405020304" pitchFamily="18" charset="0"/>
                <a:cs typeface="Times New Roman" panose="02020603050405020304" pitchFamily="18" charset="0"/>
              </a:rPr>
              <a:t>1.4.1 Single-Processor </a:t>
            </a:r>
            <a:r>
              <a:rPr lang="en-US" sz="2800" b="1" dirty="0" smtClean="0">
                <a:solidFill>
                  <a:srgbClr val="FF0000"/>
                </a:solidFill>
                <a:latin typeface="Times New Roman" panose="02020603050405020304" pitchFamily="18" charset="0"/>
                <a:cs typeface="Times New Roman" panose="02020603050405020304" pitchFamily="18" charset="0"/>
              </a:rPr>
              <a:t>Systems</a:t>
            </a:r>
            <a:r>
              <a:rPr lang="en-US" sz="2800" b="1" dirty="0">
                <a:solidFill>
                  <a:srgbClr val="FF0000"/>
                </a:solidFill>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Most systems vise a single processor. The variety of single-processor systems may be surprising, however, since these systems range from PDAs through mainframes. On a single-processor system, </a:t>
            </a:r>
            <a:r>
              <a:rPr lang="en-US" sz="2800" dirty="0">
                <a:solidFill>
                  <a:srgbClr val="00B050"/>
                </a:solidFill>
                <a:latin typeface="Times New Roman" panose="02020603050405020304" pitchFamily="18" charset="0"/>
                <a:cs typeface="Times New Roman" panose="02020603050405020304" pitchFamily="18" charset="0"/>
              </a:rPr>
              <a:t>there is one main CPU capable of executing a general-purpose instruction set</a:t>
            </a:r>
            <a:r>
              <a:rPr lang="en-US" sz="2800" dirty="0">
                <a:latin typeface="Times New Roman" panose="02020603050405020304" pitchFamily="18" charset="0"/>
                <a:cs typeface="Times New Roman" panose="02020603050405020304" pitchFamily="18" charset="0"/>
              </a:rPr>
              <a:t>, including instructions from user processes. </a:t>
            </a:r>
            <a:endParaRPr lang="en-US"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19808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915" y="533400"/>
            <a:ext cx="7848600" cy="5262979"/>
          </a:xfrm>
          <a:prstGeom prst="rect">
            <a:avLst/>
          </a:prstGeom>
        </p:spPr>
        <p:txBody>
          <a:bodyPr wrap="square">
            <a:spAutoFit/>
          </a:bodyPr>
          <a:lstStyle/>
          <a:p>
            <a:pPr algn="just"/>
            <a:r>
              <a:rPr lang="en-US" sz="2800" dirty="0">
                <a:solidFill>
                  <a:srgbClr val="FF0000"/>
                </a:solidFill>
                <a:latin typeface="Times New Roman" panose="02020603050405020304" pitchFamily="18" charset="0"/>
                <a:cs typeface="Times New Roman" panose="02020603050405020304" pitchFamily="18" charset="0"/>
              </a:rPr>
              <a:t>1.7 Computing </a:t>
            </a:r>
            <a:r>
              <a:rPr lang="en-US" sz="2800" dirty="0" smtClean="0">
                <a:solidFill>
                  <a:srgbClr val="FF0000"/>
                </a:solidFill>
                <a:latin typeface="Times New Roman" panose="02020603050405020304" pitchFamily="18" charset="0"/>
                <a:cs typeface="Times New Roman" panose="02020603050405020304" pitchFamily="18" charset="0"/>
              </a:rPr>
              <a:t>Environments</a:t>
            </a:r>
            <a:endParaRPr lang="en-US" sz="2800" dirty="0">
              <a:solidFill>
                <a:srgbClr val="FF0000"/>
              </a:solidFill>
              <a:latin typeface="Times New Roman" panose="02020603050405020304" pitchFamily="18" charset="0"/>
              <a:cs typeface="Times New Roman" panose="02020603050405020304" pitchFamily="18" charset="0"/>
            </a:endParaRPr>
          </a:p>
          <a:p>
            <a:pPr algn="just"/>
            <a:r>
              <a:rPr lang="en-US" sz="2800" dirty="0">
                <a:solidFill>
                  <a:srgbClr val="FF0000"/>
                </a:solidFill>
                <a:latin typeface="Times New Roman" panose="02020603050405020304" pitchFamily="18" charset="0"/>
                <a:cs typeface="Times New Roman" panose="02020603050405020304" pitchFamily="18" charset="0"/>
              </a:rPr>
              <a:t>1.7.1 Traditional Computing</a:t>
            </a:r>
          </a:p>
          <a:p>
            <a:pPr algn="just"/>
            <a:r>
              <a:rPr lang="en-US" sz="2800" dirty="0">
                <a:latin typeface="Times New Roman" panose="02020603050405020304" pitchFamily="18" charset="0"/>
                <a:cs typeface="Times New Roman" panose="02020603050405020304" pitchFamily="18" charset="0"/>
              </a:rPr>
              <a:t> </a:t>
            </a:r>
          </a:p>
          <a:p>
            <a:pPr algn="just"/>
            <a:r>
              <a:rPr lang="en-US" sz="2800" dirty="0">
                <a:latin typeface="Times New Roman" panose="02020603050405020304" pitchFamily="18" charset="0"/>
                <a:cs typeface="Times New Roman" panose="02020603050405020304" pitchFamily="18" charset="0"/>
              </a:rPr>
              <a:t>Just a few years ago, At home, most users had a single computer with a slow modem connection to the office, the Internet, or both. </a:t>
            </a:r>
          </a:p>
          <a:p>
            <a:pPr algn="just"/>
            <a:r>
              <a:rPr lang="en-US" sz="2800" dirty="0">
                <a:latin typeface="Times New Roman" panose="02020603050405020304" pitchFamily="18" charset="0"/>
                <a:cs typeface="Times New Roman" panose="02020603050405020304" pitchFamily="18" charset="0"/>
              </a:rPr>
              <a:t>Today, network-connection speeds once available only at great cost are relatively inexpensive, giving home users more access to more data. These </a:t>
            </a:r>
            <a:r>
              <a:rPr lang="en-US" sz="2800" dirty="0">
                <a:solidFill>
                  <a:srgbClr val="00B050"/>
                </a:solidFill>
                <a:latin typeface="Times New Roman" panose="02020603050405020304" pitchFamily="18" charset="0"/>
                <a:cs typeface="Times New Roman" panose="02020603050405020304" pitchFamily="18" charset="0"/>
              </a:rPr>
              <a:t>fast data connections </a:t>
            </a:r>
            <a:r>
              <a:rPr lang="en-US" sz="2800" dirty="0">
                <a:latin typeface="Times New Roman" panose="02020603050405020304" pitchFamily="18" charset="0"/>
                <a:cs typeface="Times New Roman" panose="02020603050405020304" pitchFamily="18" charset="0"/>
              </a:rPr>
              <a:t>are allowing home computers to serve up web pages and to run networks that include printers, client PCs, and servers.</a:t>
            </a:r>
          </a:p>
        </p:txBody>
      </p:sp>
    </p:spTree>
    <p:extLst>
      <p:ext uri="{BB962C8B-B14F-4D97-AF65-F5344CB8AC3E}">
        <p14:creationId xmlns:p14="http://schemas.microsoft.com/office/powerpoint/2010/main" val="854223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33400"/>
            <a:ext cx="8077200" cy="5262979"/>
          </a:xfrm>
          <a:prstGeom prst="rect">
            <a:avLst/>
          </a:prstGeom>
        </p:spPr>
        <p:txBody>
          <a:bodyPr wrap="square">
            <a:spAutoFit/>
          </a:bodyPr>
          <a:lstStyle/>
          <a:p>
            <a:pPr algn="just"/>
            <a:r>
              <a:rPr lang="en-US" sz="2400" dirty="0">
                <a:solidFill>
                  <a:srgbClr val="FF0000"/>
                </a:solidFill>
                <a:latin typeface="Times New Roman" panose="02020603050405020304" pitchFamily="18" charset="0"/>
                <a:cs typeface="Times New Roman" panose="02020603050405020304" pitchFamily="18" charset="0"/>
              </a:rPr>
              <a:t>1.7.2 Client-Server Computing</a:t>
            </a:r>
          </a:p>
          <a:p>
            <a:pPr algn="just"/>
            <a:r>
              <a:rPr lang="en-US" sz="2400" dirty="0">
                <a:latin typeface="Times New Roman" panose="02020603050405020304" pitchFamily="18" charset="0"/>
                <a:cs typeface="Times New Roman" panose="02020603050405020304" pitchFamily="18" charset="0"/>
              </a:rPr>
              <a:t> </a:t>
            </a:r>
          </a:p>
          <a:p>
            <a:pPr algn="just"/>
            <a:r>
              <a:rPr lang="en-US" sz="2400" dirty="0">
                <a:latin typeface="Times New Roman" panose="02020603050405020304" pitchFamily="18" charset="0"/>
                <a:cs typeface="Times New Roman" panose="02020603050405020304" pitchFamily="18" charset="0"/>
              </a:rPr>
              <a:t>As PCs have become faster, more powerful, and cheaper, designers have shifted away from centralized system architecture. Terminals connected to centralized systems are now being supplanted by PCs. Correspondingly; user interface functionality once handled directly by the centralized systems is increasingly being handled by the PCs. As a result, many of today's systems act as </a:t>
            </a:r>
            <a:r>
              <a:rPr lang="en-US" sz="2400" b="1" dirty="0">
                <a:solidFill>
                  <a:srgbClr val="00B050"/>
                </a:solidFill>
                <a:latin typeface="Times New Roman" panose="02020603050405020304" pitchFamily="18" charset="0"/>
                <a:cs typeface="Times New Roman" panose="02020603050405020304" pitchFamily="18" charset="0"/>
              </a:rPr>
              <a:t>server systems</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to satisfy requests generated by </a:t>
            </a:r>
            <a:r>
              <a:rPr lang="en-US" sz="2400" b="1" dirty="0">
                <a:solidFill>
                  <a:srgbClr val="00B050"/>
                </a:solidFill>
                <a:latin typeface="Times New Roman" panose="02020603050405020304" pitchFamily="18" charset="0"/>
                <a:cs typeface="Times New Roman" panose="02020603050405020304" pitchFamily="18" charset="0"/>
              </a:rPr>
              <a:t>client systems</a:t>
            </a:r>
            <a:r>
              <a:rPr lang="en-US" sz="2400" dirty="0">
                <a:latin typeface="Times New Roman" panose="02020603050405020304" pitchFamily="18" charset="0"/>
                <a:cs typeface="Times New Roman" panose="02020603050405020304" pitchFamily="18" charset="0"/>
              </a:rPr>
              <a:t>. This form of specialized distributed system, called </a:t>
            </a:r>
            <a:r>
              <a:rPr lang="en-US" sz="2400" b="1" dirty="0">
                <a:solidFill>
                  <a:srgbClr val="00B050"/>
                </a:solidFill>
                <a:latin typeface="Times New Roman" panose="02020603050405020304" pitchFamily="18" charset="0"/>
                <a:cs typeface="Times New Roman" panose="02020603050405020304" pitchFamily="18" charset="0"/>
              </a:rPr>
              <a:t>client-server</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system, has the general structure as in (Figure 1.7.)</a:t>
            </a:r>
          </a:p>
          <a:p>
            <a:pPr algn="just"/>
            <a:r>
              <a:rPr lang="en-US" sz="2400" dirty="0">
                <a:latin typeface="Times New Roman" panose="02020603050405020304" pitchFamily="18" charset="0"/>
                <a:cs typeface="Times New Roman" panose="02020603050405020304" pitchFamily="18" charset="0"/>
              </a:rPr>
              <a:t>Server systems can be broadly categorized as </a:t>
            </a:r>
            <a:r>
              <a:rPr lang="en-US" sz="2400" b="1" dirty="0">
                <a:solidFill>
                  <a:srgbClr val="00B050"/>
                </a:solidFill>
                <a:latin typeface="Times New Roman" panose="02020603050405020304" pitchFamily="18" charset="0"/>
                <a:cs typeface="Times New Roman" panose="02020603050405020304" pitchFamily="18" charset="0"/>
              </a:rPr>
              <a:t>compute servers</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and </a:t>
            </a:r>
            <a:r>
              <a:rPr lang="en-US" sz="2400" b="1" dirty="0">
                <a:solidFill>
                  <a:srgbClr val="00B050"/>
                </a:solidFill>
                <a:latin typeface="Times New Roman" panose="02020603050405020304" pitchFamily="18" charset="0"/>
                <a:cs typeface="Times New Roman" panose="02020603050405020304" pitchFamily="18" charset="0"/>
              </a:rPr>
              <a:t>file servers</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667239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4840" y="381000"/>
            <a:ext cx="7848600" cy="6124754"/>
          </a:xfrm>
          <a:prstGeom prst="rect">
            <a:avLst/>
          </a:prstGeom>
        </p:spPr>
        <p:txBody>
          <a:bodyPr wrap="square">
            <a:spAutoFit/>
          </a:bodyPr>
          <a:lstStyle/>
          <a:p>
            <a:pPr lvl="0" algn="just"/>
            <a:r>
              <a:rPr lang="en-US" sz="2800" dirty="0">
                <a:latin typeface="Times New Roman" panose="02020603050405020304" pitchFamily="18" charset="0"/>
                <a:cs typeface="Times New Roman" panose="02020603050405020304" pitchFamily="18" charset="0"/>
              </a:rPr>
              <a:t>The </a:t>
            </a:r>
            <a:r>
              <a:rPr lang="en-US" sz="2800" b="1" dirty="0">
                <a:solidFill>
                  <a:srgbClr val="00B050"/>
                </a:solidFill>
                <a:latin typeface="Times New Roman" panose="02020603050405020304" pitchFamily="18" charset="0"/>
                <a:cs typeface="Times New Roman" panose="02020603050405020304" pitchFamily="18" charset="0"/>
              </a:rPr>
              <a:t>compute-server system </a:t>
            </a:r>
            <a:r>
              <a:rPr lang="en-US" sz="2800" dirty="0">
                <a:latin typeface="Times New Roman" panose="02020603050405020304" pitchFamily="18" charset="0"/>
                <a:cs typeface="Times New Roman" panose="02020603050405020304" pitchFamily="18" charset="0"/>
              </a:rPr>
              <a:t>provides an interface to which a client can send a request to </a:t>
            </a:r>
            <a:r>
              <a:rPr lang="en-US" sz="2800" dirty="0">
                <a:solidFill>
                  <a:srgbClr val="00B050"/>
                </a:solidFill>
                <a:latin typeface="Times New Roman" panose="02020603050405020304" pitchFamily="18" charset="0"/>
                <a:cs typeface="Times New Roman" panose="02020603050405020304" pitchFamily="18" charset="0"/>
              </a:rPr>
              <a:t>perform</a:t>
            </a:r>
            <a:r>
              <a:rPr lang="en-US" sz="2800" dirty="0">
                <a:latin typeface="Times New Roman" panose="02020603050405020304" pitchFamily="18" charset="0"/>
                <a:cs typeface="Times New Roman" panose="02020603050405020304" pitchFamily="18" charset="0"/>
              </a:rPr>
              <a:t> </a:t>
            </a:r>
            <a:r>
              <a:rPr lang="en-US" sz="2800" dirty="0">
                <a:solidFill>
                  <a:srgbClr val="00B050"/>
                </a:solidFill>
                <a:latin typeface="Times New Roman" panose="02020603050405020304" pitchFamily="18" charset="0"/>
                <a:cs typeface="Times New Roman" panose="02020603050405020304" pitchFamily="18" charset="0"/>
              </a:rPr>
              <a:t>an action </a:t>
            </a:r>
            <a:r>
              <a:rPr lang="en-US" sz="2800" dirty="0">
                <a:latin typeface="Times New Roman" panose="02020603050405020304" pitchFamily="18" charset="0"/>
                <a:cs typeface="Times New Roman" panose="02020603050405020304" pitchFamily="18" charset="0"/>
              </a:rPr>
              <a:t>(for example, read data); in response, the server executes the action and sends back results to the client. A server running a database that responds to client requests for data is an example of such a system</a:t>
            </a:r>
            <a:r>
              <a:rPr lang="en-US" sz="2800" dirty="0" smtClean="0">
                <a:latin typeface="Times New Roman" panose="02020603050405020304" pitchFamily="18" charset="0"/>
                <a:cs typeface="Times New Roman" panose="02020603050405020304" pitchFamily="18" charset="0"/>
              </a:rPr>
              <a:t>.</a:t>
            </a:r>
          </a:p>
          <a:p>
            <a:pPr lvl="0" algn="just"/>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The </a:t>
            </a:r>
            <a:r>
              <a:rPr lang="en-US" sz="2800" b="1" dirty="0">
                <a:solidFill>
                  <a:srgbClr val="00B050"/>
                </a:solidFill>
                <a:latin typeface="Times New Roman" panose="02020603050405020304" pitchFamily="18" charset="0"/>
                <a:cs typeface="Times New Roman" panose="02020603050405020304" pitchFamily="18" charset="0"/>
              </a:rPr>
              <a:t>file-server system</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provides a file-system interface where </a:t>
            </a:r>
            <a:r>
              <a:rPr lang="en-US" sz="2800" dirty="0">
                <a:solidFill>
                  <a:srgbClr val="00B050"/>
                </a:solidFill>
                <a:latin typeface="Times New Roman" panose="02020603050405020304" pitchFamily="18" charset="0"/>
                <a:cs typeface="Times New Roman" panose="02020603050405020304" pitchFamily="18" charset="0"/>
              </a:rPr>
              <a:t>clients can create, update, read, and delete files</a:t>
            </a:r>
            <a:r>
              <a:rPr lang="en-US" sz="2800" dirty="0">
                <a:latin typeface="Times New Roman" panose="02020603050405020304" pitchFamily="18" charset="0"/>
                <a:cs typeface="Times New Roman" panose="02020603050405020304" pitchFamily="18" charset="0"/>
              </a:rPr>
              <a:t>. An example of such a system is a web server that delivers files to clients running web browsers.</a:t>
            </a:r>
          </a:p>
          <a:p>
            <a:pPr lvl="0" algn="just"/>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67239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457200" y="1295400"/>
            <a:ext cx="8229600" cy="4114800"/>
          </a:xfrm>
          <a:prstGeom prst="rect">
            <a:avLst/>
          </a:prstGeom>
          <a:noFill/>
          <a:ln>
            <a:noFill/>
          </a:ln>
        </p:spPr>
      </p:pic>
    </p:spTree>
    <p:extLst>
      <p:ext uri="{BB962C8B-B14F-4D97-AF65-F5344CB8AC3E}">
        <p14:creationId xmlns:p14="http://schemas.microsoft.com/office/powerpoint/2010/main" val="19667239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219200"/>
            <a:ext cx="7620000" cy="3970318"/>
          </a:xfrm>
          <a:prstGeom prst="rect">
            <a:avLst/>
          </a:prstGeom>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1.7.3 Peer-to-Peer Computing</a:t>
            </a:r>
          </a:p>
          <a:p>
            <a:r>
              <a:rPr lang="en-US" sz="2800" dirty="0">
                <a:latin typeface="Times New Roman" panose="02020603050405020304" pitchFamily="18" charset="0"/>
                <a:cs typeface="Times New Roman" panose="02020603050405020304" pitchFamily="18" charset="0"/>
              </a:rPr>
              <a:t> </a:t>
            </a:r>
          </a:p>
          <a:p>
            <a:pPr algn="just"/>
            <a:r>
              <a:rPr lang="en-US" sz="2800" dirty="0">
                <a:latin typeface="Times New Roman" panose="02020603050405020304" pitchFamily="18" charset="0"/>
                <a:cs typeface="Times New Roman" panose="02020603050405020304" pitchFamily="18" charset="0"/>
              </a:rPr>
              <a:t>Another structure for a distributed system is the peer-to-peer (P2P) system model. In this model, </a:t>
            </a:r>
            <a:r>
              <a:rPr lang="en-US" sz="2800" dirty="0">
                <a:solidFill>
                  <a:srgbClr val="00B050"/>
                </a:solidFill>
                <a:latin typeface="Times New Roman" panose="02020603050405020304" pitchFamily="18" charset="0"/>
                <a:cs typeface="Times New Roman" panose="02020603050405020304" pitchFamily="18" charset="0"/>
              </a:rPr>
              <a:t>clients and servers are not distinguished </a:t>
            </a:r>
            <a:r>
              <a:rPr lang="en-US" sz="2800" dirty="0">
                <a:latin typeface="Times New Roman" panose="02020603050405020304" pitchFamily="18" charset="0"/>
                <a:cs typeface="Times New Roman" panose="02020603050405020304" pitchFamily="18" charset="0"/>
              </a:rPr>
              <a:t>from one another; instead, all nodes within the system are considered </a:t>
            </a:r>
            <a:r>
              <a:rPr lang="en-US" sz="2800" dirty="0">
                <a:solidFill>
                  <a:srgbClr val="00B050"/>
                </a:solidFill>
                <a:latin typeface="Times New Roman" panose="02020603050405020304" pitchFamily="18" charset="0"/>
                <a:cs typeface="Times New Roman" panose="02020603050405020304" pitchFamily="18" charset="0"/>
              </a:rPr>
              <a:t>peers</a:t>
            </a:r>
            <a:r>
              <a:rPr lang="en-US" sz="2800" dirty="0">
                <a:latin typeface="Times New Roman" panose="02020603050405020304" pitchFamily="18" charset="0"/>
                <a:cs typeface="Times New Roman" panose="02020603050405020304" pitchFamily="18" charset="0"/>
              </a:rPr>
              <a:t>, and each may act as either a client or a server, depending on whether it is requesting or providing a service. </a:t>
            </a:r>
          </a:p>
        </p:txBody>
      </p:sp>
    </p:spTree>
    <p:extLst>
      <p:ext uri="{BB962C8B-B14F-4D97-AF65-F5344CB8AC3E}">
        <p14:creationId xmlns:p14="http://schemas.microsoft.com/office/powerpoint/2010/main" val="17997663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0" y="457200"/>
            <a:ext cx="7467600" cy="5693866"/>
          </a:xfrm>
          <a:prstGeom prst="rect">
            <a:avLst/>
          </a:prstGeom>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1.7.4 Web-Based Computing</a:t>
            </a:r>
          </a:p>
          <a:p>
            <a:r>
              <a:rPr lang="en-US" sz="2800" dirty="0">
                <a:latin typeface="Times New Roman" panose="02020603050405020304" pitchFamily="18" charset="0"/>
                <a:cs typeface="Times New Roman" panose="02020603050405020304" pitchFamily="18" charset="0"/>
              </a:rPr>
              <a:t> </a:t>
            </a:r>
          </a:p>
          <a:p>
            <a:pPr algn="just"/>
            <a:r>
              <a:rPr lang="en-US" sz="2800" dirty="0">
                <a:latin typeface="Times New Roman" panose="02020603050405020304" pitchFamily="18" charset="0"/>
                <a:cs typeface="Times New Roman" panose="02020603050405020304" pitchFamily="18" charset="0"/>
              </a:rPr>
              <a:t>The Web has become ubiquitous, leading to more access by a wider variety of devices than was dreamt of a few years ago. PCs are still the most prevalent access devices, with </a:t>
            </a:r>
            <a:r>
              <a:rPr lang="en-US" sz="2800" dirty="0">
                <a:solidFill>
                  <a:srgbClr val="00B050"/>
                </a:solidFill>
                <a:latin typeface="Times New Roman" panose="02020603050405020304" pitchFamily="18" charset="0"/>
                <a:cs typeface="Times New Roman" panose="02020603050405020304" pitchFamily="18" charset="0"/>
              </a:rPr>
              <a:t>workstations</a:t>
            </a:r>
            <a:r>
              <a:rPr lang="en-US" sz="2800" dirty="0">
                <a:latin typeface="Times New Roman" panose="02020603050405020304" pitchFamily="18" charset="0"/>
                <a:cs typeface="Times New Roman" panose="02020603050405020304" pitchFamily="18" charset="0"/>
              </a:rPr>
              <a:t>, </a:t>
            </a:r>
            <a:r>
              <a:rPr lang="en-US" sz="2800" dirty="0">
                <a:solidFill>
                  <a:srgbClr val="00B050"/>
                </a:solidFill>
                <a:latin typeface="Times New Roman" panose="02020603050405020304" pitchFamily="18" charset="0"/>
                <a:cs typeface="Times New Roman" panose="02020603050405020304" pitchFamily="18" charset="0"/>
              </a:rPr>
              <a:t>handheld PDAs</a:t>
            </a:r>
            <a:r>
              <a:rPr lang="en-US" sz="2800" dirty="0">
                <a:latin typeface="Times New Roman" panose="02020603050405020304" pitchFamily="18" charset="0"/>
                <a:cs typeface="Times New Roman" panose="02020603050405020304" pitchFamily="18" charset="0"/>
              </a:rPr>
              <a:t>, and even </a:t>
            </a:r>
            <a:r>
              <a:rPr lang="en-US" sz="2800" dirty="0">
                <a:solidFill>
                  <a:srgbClr val="00B050"/>
                </a:solidFill>
                <a:latin typeface="Times New Roman" panose="02020603050405020304" pitchFamily="18" charset="0"/>
                <a:cs typeface="Times New Roman" panose="02020603050405020304" pitchFamily="18" charset="0"/>
              </a:rPr>
              <a:t>cell phones </a:t>
            </a:r>
            <a:r>
              <a:rPr lang="en-US" sz="2800" dirty="0">
                <a:latin typeface="Times New Roman" panose="02020603050405020304" pitchFamily="18" charset="0"/>
                <a:cs typeface="Times New Roman" panose="02020603050405020304" pitchFamily="18" charset="0"/>
              </a:rPr>
              <a:t>also providing access.</a:t>
            </a:r>
          </a:p>
          <a:p>
            <a:pPr algn="just"/>
            <a:r>
              <a:rPr lang="en-US" sz="2800" dirty="0">
                <a:latin typeface="Times New Roman" panose="02020603050405020304" pitchFamily="18" charset="0"/>
                <a:cs typeface="Times New Roman" panose="02020603050405020304" pitchFamily="18" charset="0"/>
              </a:rPr>
              <a:t>Web computing has increased the emphasis on </a:t>
            </a:r>
            <a:r>
              <a:rPr lang="en-US" sz="2800" dirty="0">
                <a:solidFill>
                  <a:srgbClr val="00B050"/>
                </a:solidFill>
                <a:latin typeface="Times New Roman" panose="02020603050405020304" pitchFamily="18" charset="0"/>
                <a:cs typeface="Times New Roman" panose="02020603050405020304" pitchFamily="18" charset="0"/>
              </a:rPr>
              <a:t>networking</a:t>
            </a:r>
            <a:r>
              <a:rPr lang="en-US" sz="2800" dirty="0">
                <a:latin typeface="Times New Roman" panose="02020603050405020304" pitchFamily="18" charset="0"/>
                <a:cs typeface="Times New Roman" panose="02020603050405020304" pitchFamily="18" charset="0"/>
              </a:rPr>
              <a:t>. Devices that were not previously networked now include wired or wireless access. Devices that were networked now have faster network connectivity.</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22854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609600"/>
            <a:ext cx="8077200" cy="5693866"/>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Almost all systems have other </a:t>
            </a:r>
            <a:r>
              <a:rPr lang="en-US" sz="2800" b="1" dirty="0">
                <a:solidFill>
                  <a:srgbClr val="00B050"/>
                </a:solidFill>
                <a:latin typeface="Times New Roman" panose="02020603050405020304" pitchFamily="18" charset="0"/>
                <a:cs typeface="Times New Roman" panose="02020603050405020304" pitchFamily="18" charset="0"/>
              </a:rPr>
              <a:t>special-purpose processors</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as well. </a:t>
            </a:r>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They </a:t>
            </a:r>
            <a:r>
              <a:rPr lang="en-US" sz="2800" dirty="0">
                <a:latin typeface="Times New Roman" panose="02020603050405020304" pitchFamily="18" charset="0"/>
                <a:cs typeface="Times New Roman" panose="02020603050405020304" pitchFamily="18" charset="0"/>
              </a:rPr>
              <a:t>may come in the form of device-specific processors, such as </a:t>
            </a:r>
            <a:r>
              <a:rPr lang="en-US" sz="2800" dirty="0">
                <a:solidFill>
                  <a:srgbClr val="00B050"/>
                </a:solidFill>
                <a:latin typeface="Times New Roman" panose="02020603050405020304" pitchFamily="18" charset="0"/>
                <a:cs typeface="Times New Roman" panose="02020603050405020304" pitchFamily="18" charset="0"/>
              </a:rPr>
              <a:t>disk</a:t>
            </a:r>
            <a:r>
              <a:rPr lang="en-US" sz="2800" dirty="0">
                <a:latin typeface="Times New Roman" panose="02020603050405020304" pitchFamily="18" charset="0"/>
                <a:cs typeface="Times New Roman" panose="02020603050405020304" pitchFamily="18" charset="0"/>
              </a:rPr>
              <a:t>, </a:t>
            </a:r>
            <a:r>
              <a:rPr lang="en-US" sz="2800" dirty="0">
                <a:solidFill>
                  <a:srgbClr val="00B050"/>
                </a:solidFill>
                <a:latin typeface="Times New Roman" panose="02020603050405020304" pitchFamily="18" charset="0"/>
                <a:cs typeface="Times New Roman" panose="02020603050405020304" pitchFamily="18" charset="0"/>
              </a:rPr>
              <a:t>keyboard</a:t>
            </a:r>
            <a:r>
              <a:rPr lang="en-US" sz="2800" dirty="0">
                <a:latin typeface="Times New Roman" panose="02020603050405020304" pitchFamily="18" charset="0"/>
                <a:cs typeface="Times New Roman" panose="02020603050405020304" pitchFamily="18" charset="0"/>
              </a:rPr>
              <a:t>, and </a:t>
            </a:r>
            <a:r>
              <a:rPr lang="en-US" sz="2800" dirty="0">
                <a:solidFill>
                  <a:srgbClr val="00B050"/>
                </a:solidFill>
                <a:latin typeface="Times New Roman" panose="02020603050405020304" pitchFamily="18" charset="0"/>
                <a:cs typeface="Times New Roman" panose="02020603050405020304" pitchFamily="18" charset="0"/>
              </a:rPr>
              <a:t>graphics controllers</a:t>
            </a:r>
            <a:r>
              <a:rPr lang="en-US" sz="2800" dirty="0">
                <a:latin typeface="Times New Roman" panose="02020603050405020304" pitchFamily="18" charset="0"/>
                <a:cs typeface="Times New Roman" panose="02020603050405020304" pitchFamily="18" charset="0"/>
              </a:rPr>
              <a:t>; or, on mainframes, they may come in the form of more general-purpose processors, such as </a:t>
            </a:r>
            <a:r>
              <a:rPr lang="en-US" sz="2800" dirty="0">
                <a:solidFill>
                  <a:srgbClr val="00B050"/>
                </a:solidFill>
                <a:latin typeface="Times New Roman" panose="02020603050405020304" pitchFamily="18" charset="0"/>
                <a:cs typeface="Times New Roman" panose="02020603050405020304" pitchFamily="18" charset="0"/>
              </a:rPr>
              <a:t>I/O</a:t>
            </a:r>
            <a:r>
              <a:rPr lang="en-US" sz="2800" dirty="0">
                <a:latin typeface="Times New Roman" panose="02020603050405020304" pitchFamily="18" charset="0"/>
                <a:cs typeface="Times New Roman" panose="02020603050405020304" pitchFamily="18" charset="0"/>
              </a:rPr>
              <a:t> </a:t>
            </a:r>
            <a:r>
              <a:rPr lang="en-US" sz="2800" dirty="0">
                <a:solidFill>
                  <a:srgbClr val="00B050"/>
                </a:solidFill>
                <a:latin typeface="Times New Roman" panose="02020603050405020304" pitchFamily="18" charset="0"/>
                <a:cs typeface="Times New Roman" panose="02020603050405020304" pitchFamily="18" charset="0"/>
              </a:rPr>
              <a:t>processors</a:t>
            </a:r>
            <a:r>
              <a:rPr lang="en-US" sz="2800" dirty="0">
                <a:latin typeface="Times New Roman" panose="02020603050405020304" pitchFamily="18" charset="0"/>
                <a:cs typeface="Times New Roman" panose="02020603050405020304" pitchFamily="18" charset="0"/>
              </a:rPr>
              <a:t> that move data rapidly among the components of the system</a:t>
            </a:r>
            <a:r>
              <a:rPr lang="en-US" sz="2800" dirty="0" smtClean="0">
                <a:latin typeface="Times New Roman" panose="02020603050405020304" pitchFamily="18" charset="0"/>
                <a:cs typeface="Times New Roman" panose="02020603050405020304" pitchFamily="18" charset="0"/>
              </a:rPr>
              <a:t>.</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use of special-purpose microprocessors is common and does not turn a single-processor system into a multiprocessor. </a:t>
            </a:r>
            <a:r>
              <a:rPr lang="en-US" sz="2800" b="1" dirty="0">
                <a:solidFill>
                  <a:srgbClr val="00B050"/>
                </a:solidFill>
                <a:latin typeface="Times New Roman" panose="02020603050405020304" pitchFamily="18" charset="0"/>
                <a:cs typeface="Times New Roman" panose="02020603050405020304" pitchFamily="18" charset="0"/>
              </a:rPr>
              <a:t>If there is only one general-purpose CPU, then the system is a single-processor system.</a:t>
            </a:r>
          </a:p>
        </p:txBody>
      </p:sp>
    </p:spTree>
    <p:extLst>
      <p:ext uri="{BB962C8B-B14F-4D97-AF65-F5344CB8AC3E}">
        <p14:creationId xmlns:p14="http://schemas.microsoft.com/office/powerpoint/2010/main" val="28380630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4839" y="914400"/>
            <a:ext cx="7848601" cy="4401205"/>
          </a:xfrm>
          <a:prstGeom prst="rect">
            <a:avLst/>
          </a:prstGeom>
        </p:spPr>
        <p:txBody>
          <a:bodyPr wrap="square">
            <a:spAutoFit/>
          </a:bodyPr>
          <a:lstStyle/>
          <a:p>
            <a:pPr algn="just"/>
            <a:r>
              <a:rPr lang="en-US" sz="2800" b="1" dirty="0">
                <a:solidFill>
                  <a:srgbClr val="FF0000"/>
                </a:solidFill>
                <a:latin typeface="Times New Roman" panose="02020603050405020304" pitchFamily="18" charset="0"/>
                <a:cs typeface="Times New Roman" panose="02020603050405020304" pitchFamily="18" charset="0"/>
              </a:rPr>
              <a:t>1.4.2 Multiprocessor Systems</a:t>
            </a:r>
          </a:p>
          <a:p>
            <a:pPr algn="just"/>
            <a:r>
              <a:rPr lang="en-US" sz="2800" dirty="0">
                <a:latin typeface="Times New Roman" panose="02020603050405020304" pitchFamily="18" charset="0"/>
                <a:cs typeface="Times New Roman" panose="02020603050405020304" pitchFamily="18" charset="0"/>
              </a:rPr>
              <a:t> </a:t>
            </a:r>
          </a:p>
          <a:p>
            <a:pPr algn="just"/>
            <a:r>
              <a:rPr lang="en-US" sz="2800" dirty="0">
                <a:latin typeface="Times New Roman" panose="02020603050405020304" pitchFamily="18" charset="0"/>
                <a:cs typeface="Times New Roman" panose="02020603050405020304" pitchFamily="18" charset="0"/>
              </a:rPr>
              <a:t>Although single-processor systems are most common, </a:t>
            </a:r>
            <a:r>
              <a:rPr lang="en-US" sz="2800" b="1" dirty="0">
                <a:solidFill>
                  <a:srgbClr val="00B050"/>
                </a:solidFill>
                <a:latin typeface="Times New Roman" panose="02020603050405020304" pitchFamily="18" charset="0"/>
                <a:cs typeface="Times New Roman" panose="02020603050405020304" pitchFamily="18" charset="0"/>
              </a:rPr>
              <a:t>multiprocessor systems</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(also known as </a:t>
            </a:r>
            <a:r>
              <a:rPr lang="en-US" sz="2800" b="1" dirty="0">
                <a:solidFill>
                  <a:srgbClr val="00B050"/>
                </a:solidFill>
                <a:latin typeface="Times New Roman" panose="02020603050405020304" pitchFamily="18" charset="0"/>
                <a:cs typeface="Times New Roman" panose="02020603050405020304" pitchFamily="18" charset="0"/>
              </a:rPr>
              <a:t>parallel systems</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or </a:t>
            </a:r>
            <a:r>
              <a:rPr lang="en-US" sz="2800" b="1" dirty="0">
                <a:solidFill>
                  <a:srgbClr val="00B050"/>
                </a:solidFill>
                <a:latin typeface="Times New Roman" panose="02020603050405020304" pitchFamily="18" charset="0"/>
                <a:cs typeface="Times New Roman" panose="02020603050405020304" pitchFamily="18" charset="0"/>
              </a:rPr>
              <a:t>tightly coupled systems</a:t>
            </a:r>
            <a:r>
              <a:rPr lang="en-US" sz="2800" dirty="0">
                <a:latin typeface="Times New Roman" panose="02020603050405020304" pitchFamily="18" charset="0"/>
                <a:cs typeface="Times New Roman" panose="02020603050405020304" pitchFamily="18" charset="0"/>
              </a:rPr>
              <a:t>) are growing in importance. Such systems have </a:t>
            </a:r>
            <a:r>
              <a:rPr lang="en-US" sz="2800" dirty="0">
                <a:solidFill>
                  <a:srgbClr val="00B050"/>
                </a:solidFill>
                <a:latin typeface="Times New Roman" panose="02020603050405020304" pitchFamily="18" charset="0"/>
                <a:cs typeface="Times New Roman" panose="02020603050405020304" pitchFamily="18" charset="0"/>
              </a:rPr>
              <a:t>two or more processors </a:t>
            </a:r>
            <a:r>
              <a:rPr lang="en-US" sz="2800" dirty="0">
                <a:latin typeface="Times New Roman" panose="02020603050405020304" pitchFamily="18" charset="0"/>
                <a:cs typeface="Times New Roman" panose="02020603050405020304" pitchFamily="18" charset="0"/>
              </a:rPr>
              <a:t>in close communication, sharing the computer bus and sometimes the clock, memory, and peripheral devices. Multiprocessor systems have three main advantages:</a:t>
            </a:r>
          </a:p>
        </p:txBody>
      </p:sp>
    </p:spTree>
    <p:extLst>
      <p:ext uri="{BB962C8B-B14F-4D97-AF65-F5344CB8AC3E}">
        <p14:creationId xmlns:p14="http://schemas.microsoft.com/office/powerpoint/2010/main" val="1572370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4662" y="685800"/>
            <a:ext cx="8077200" cy="5632311"/>
          </a:xfrm>
          <a:prstGeom prst="rect">
            <a:avLst/>
          </a:prstGeom>
        </p:spPr>
        <p:txBody>
          <a:bodyPr wrap="square">
            <a:spAutoFit/>
          </a:bodyPr>
          <a:lstStyle/>
          <a:p>
            <a:pPr marL="457200" lvl="0" indent="-457200" algn="just">
              <a:buAutoNum type="arabicPeriod"/>
            </a:pPr>
            <a:r>
              <a:rPr lang="en-US" sz="2400" b="1" dirty="0" smtClean="0">
                <a:solidFill>
                  <a:srgbClr val="FF0000"/>
                </a:solidFill>
                <a:latin typeface="Times New Roman" panose="02020603050405020304" pitchFamily="18" charset="0"/>
                <a:cs typeface="Times New Roman" panose="02020603050405020304" pitchFamily="18" charset="0"/>
              </a:rPr>
              <a:t>Increased </a:t>
            </a:r>
            <a:r>
              <a:rPr lang="en-US" sz="2400" b="1" dirty="0">
                <a:solidFill>
                  <a:srgbClr val="FF0000"/>
                </a:solidFill>
                <a:latin typeface="Times New Roman" panose="02020603050405020304" pitchFamily="18" charset="0"/>
                <a:cs typeface="Times New Roman" panose="02020603050405020304" pitchFamily="18" charset="0"/>
              </a:rPr>
              <a:t>throughput:  </a:t>
            </a:r>
            <a:r>
              <a:rPr lang="en-US" sz="2400" dirty="0">
                <a:latin typeface="Times New Roman" panose="02020603050405020304" pitchFamily="18" charset="0"/>
                <a:cs typeface="Times New Roman" panose="02020603050405020304" pitchFamily="18" charset="0"/>
              </a:rPr>
              <a:t>By increasing the number of processors, we expect to get </a:t>
            </a:r>
            <a:r>
              <a:rPr lang="en-US" sz="2400" dirty="0">
                <a:solidFill>
                  <a:srgbClr val="00B050"/>
                </a:solidFill>
                <a:latin typeface="Times New Roman" panose="02020603050405020304" pitchFamily="18" charset="0"/>
                <a:cs typeface="Times New Roman" panose="02020603050405020304" pitchFamily="18" charset="0"/>
              </a:rPr>
              <a:t>more work done in less time</a:t>
            </a:r>
            <a:r>
              <a:rPr lang="en-US" sz="2400" dirty="0">
                <a:latin typeface="Times New Roman" panose="02020603050405020304" pitchFamily="18" charset="0"/>
                <a:cs typeface="Times New Roman" panose="02020603050405020304" pitchFamily="18" charset="0"/>
              </a:rPr>
              <a:t>. The speed-up ratio with </a:t>
            </a:r>
            <a:r>
              <a:rPr lang="en-US" sz="2400" i="1" dirty="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processors is not </a:t>
            </a:r>
            <a:r>
              <a:rPr lang="en-US" sz="2400" i="1" dirty="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however; rather, it is less than N. </a:t>
            </a:r>
            <a:endParaRPr lang="en-US" sz="2400" dirty="0" smtClean="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US" sz="2400" b="1" dirty="0" smtClean="0">
                <a:solidFill>
                  <a:srgbClr val="FF0000"/>
                </a:solidFill>
                <a:latin typeface="Times New Roman" panose="02020603050405020304" pitchFamily="18" charset="0"/>
                <a:cs typeface="Times New Roman" panose="02020603050405020304" pitchFamily="18" charset="0"/>
              </a:rPr>
              <a:t>Economy </a:t>
            </a:r>
            <a:r>
              <a:rPr lang="en-US" sz="2400" b="1" dirty="0">
                <a:solidFill>
                  <a:srgbClr val="FF0000"/>
                </a:solidFill>
                <a:latin typeface="Times New Roman" panose="02020603050405020304" pitchFamily="18" charset="0"/>
                <a:cs typeface="Times New Roman" panose="02020603050405020304" pitchFamily="18" charset="0"/>
              </a:rPr>
              <a:t>of scale</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Multiprocessor systems can cost less than equivalent multiple single processor systems, because they </a:t>
            </a:r>
            <a:r>
              <a:rPr lang="en-US" sz="2400" dirty="0">
                <a:solidFill>
                  <a:srgbClr val="00B050"/>
                </a:solidFill>
                <a:latin typeface="Times New Roman" panose="02020603050405020304" pitchFamily="18" charset="0"/>
                <a:cs typeface="Times New Roman" panose="02020603050405020304" pitchFamily="18" charset="0"/>
              </a:rPr>
              <a:t>can share peripherals, mass storage, and power supplies.</a:t>
            </a:r>
            <a:r>
              <a:rPr lang="en-US" sz="2400" dirty="0">
                <a:latin typeface="Times New Roman" panose="02020603050405020304" pitchFamily="18" charset="0"/>
                <a:cs typeface="Times New Roman" panose="02020603050405020304" pitchFamily="18" charset="0"/>
              </a:rPr>
              <a:t> If several programs operate on the same set of data, it is cheaper to store those data on one disk and to have all the processors share </a:t>
            </a:r>
            <a:r>
              <a:rPr lang="en-US" sz="2400" dirty="0" smtClean="0">
                <a:latin typeface="Times New Roman" panose="02020603050405020304" pitchFamily="18" charset="0"/>
                <a:cs typeface="Times New Roman" panose="02020603050405020304" pitchFamily="18" charset="0"/>
              </a:rPr>
              <a:t>them than </a:t>
            </a:r>
            <a:r>
              <a:rPr lang="en-US" sz="2400" dirty="0">
                <a:latin typeface="Times New Roman" panose="02020603050405020304" pitchFamily="18" charset="0"/>
                <a:cs typeface="Times New Roman" panose="02020603050405020304" pitchFamily="18" charset="0"/>
              </a:rPr>
              <a:t>to have many computers with local disks and many copies of the data</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US" sz="2400" b="1" dirty="0" smtClean="0">
                <a:solidFill>
                  <a:srgbClr val="FF0000"/>
                </a:solidFill>
                <a:latin typeface="Times New Roman" panose="02020603050405020304" pitchFamily="18" charset="0"/>
                <a:cs typeface="Times New Roman" panose="02020603050405020304" pitchFamily="18" charset="0"/>
              </a:rPr>
              <a:t>Increased </a:t>
            </a:r>
            <a:r>
              <a:rPr lang="en-US" sz="2400" b="1" dirty="0">
                <a:solidFill>
                  <a:srgbClr val="FF0000"/>
                </a:solidFill>
                <a:latin typeface="Times New Roman" panose="02020603050405020304" pitchFamily="18" charset="0"/>
                <a:cs typeface="Times New Roman" panose="02020603050405020304" pitchFamily="18" charset="0"/>
              </a:rPr>
              <a:t>reliability:</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If functions can be distributed properly among several processors, then the </a:t>
            </a:r>
            <a:r>
              <a:rPr lang="en-US" sz="2400" dirty="0">
                <a:solidFill>
                  <a:srgbClr val="00B050"/>
                </a:solidFill>
                <a:latin typeface="Times New Roman" panose="02020603050405020304" pitchFamily="18" charset="0"/>
                <a:cs typeface="Times New Roman" panose="02020603050405020304" pitchFamily="18" charset="0"/>
              </a:rPr>
              <a:t>failure of one processor will not halt the system</a:t>
            </a:r>
            <a:r>
              <a:rPr lang="en-US" sz="2400" dirty="0">
                <a:latin typeface="Times New Roman" panose="02020603050405020304" pitchFamily="18" charset="0"/>
                <a:cs typeface="Times New Roman" panose="02020603050405020304" pitchFamily="18" charset="0"/>
              </a:rPr>
              <a:t>, only slow it down. </a:t>
            </a:r>
          </a:p>
          <a:p>
            <a:pPr lvl="0" algn="just"/>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35899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62000"/>
            <a:ext cx="8001000" cy="4893647"/>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The multiple-processor systems in use today are of </a:t>
            </a:r>
            <a:r>
              <a:rPr lang="en-US" sz="2400" dirty="0">
                <a:solidFill>
                  <a:srgbClr val="00B050"/>
                </a:solidFill>
                <a:latin typeface="Times New Roman" panose="02020603050405020304" pitchFamily="18" charset="0"/>
                <a:cs typeface="Times New Roman" panose="02020603050405020304" pitchFamily="18" charset="0"/>
              </a:rPr>
              <a:t>two types</a:t>
            </a:r>
            <a:r>
              <a:rPr lang="en-US" sz="2400" dirty="0">
                <a:latin typeface="Times New Roman" panose="02020603050405020304" pitchFamily="18" charset="0"/>
                <a:cs typeface="Times New Roman" panose="02020603050405020304" pitchFamily="18" charset="0"/>
              </a:rPr>
              <a:t>. Some systems use </a:t>
            </a:r>
            <a:r>
              <a:rPr lang="en-US" sz="2400" b="1" dirty="0">
                <a:solidFill>
                  <a:srgbClr val="00B050"/>
                </a:solidFill>
                <a:latin typeface="Times New Roman" panose="02020603050405020304" pitchFamily="18" charset="0"/>
                <a:cs typeface="Times New Roman" panose="02020603050405020304" pitchFamily="18" charset="0"/>
              </a:rPr>
              <a:t>asymmetric multiprocessing</a:t>
            </a:r>
            <a:r>
              <a:rPr lang="en-US" sz="2400" dirty="0">
                <a:latin typeface="Times New Roman" panose="02020603050405020304" pitchFamily="18" charset="0"/>
                <a:cs typeface="Times New Roman" panose="02020603050405020304" pitchFamily="18" charset="0"/>
              </a:rPr>
              <a:t>, in which each processor is assigned a specific task. A master processor controls the system; the other processors either look to the master for instruction or have predefined tasks. This scheme defines </a:t>
            </a:r>
            <a:r>
              <a:rPr lang="en-US" sz="2400" b="1" dirty="0">
                <a:solidFill>
                  <a:srgbClr val="00B050"/>
                </a:solidFill>
                <a:latin typeface="Times New Roman" panose="02020603050405020304" pitchFamily="18" charset="0"/>
                <a:cs typeface="Times New Roman" panose="02020603050405020304" pitchFamily="18" charset="0"/>
              </a:rPr>
              <a:t>a master-slave</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relationship. The master processor schedules and allocates work to the slave processors. </a:t>
            </a:r>
            <a:endParaRPr lang="en-US" sz="2400" dirty="0" smtClean="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most common systems use </a:t>
            </a:r>
            <a:r>
              <a:rPr lang="en-US" sz="2400" b="1" dirty="0">
                <a:solidFill>
                  <a:srgbClr val="00B050"/>
                </a:solidFill>
                <a:latin typeface="Times New Roman" panose="02020603050405020304" pitchFamily="18" charset="0"/>
                <a:cs typeface="Times New Roman" panose="02020603050405020304" pitchFamily="18" charset="0"/>
              </a:rPr>
              <a:t>symmetric multiprocessing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en-US" sz="2400" b="1" dirty="0">
                <a:solidFill>
                  <a:srgbClr val="00B050"/>
                </a:solidFill>
                <a:latin typeface="Times New Roman" panose="02020603050405020304" pitchFamily="18" charset="0"/>
                <a:cs typeface="Times New Roman" panose="02020603050405020304" pitchFamily="18" charset="0"/>
              </a:rPr>
              <a:t>SMP</a:t>
            </a:r>
            <a:r>
              <a:rPr lang="en-US" sz="2400" dirty="0">
                <a:latin typeface="Times New Roman" panose="02020603050405020304" pitchFamily="18" charset="0"/>
                <a:cs typeface="Times New Roman" panose="02020603050405020304" pitchFamily="18" charset="0"/>
              </a:rPr>
              <a:t>), in which each processor performs all tasks within the operating system. SMP means that all processors are </a:t>
            </a:r>
            <a:r>
              <a:rPr lang="en-US" sz="2400" dirty="0">
                <a:solidFill>
                  <a:srgbClr val="00B050"/>
                </a:solidFill>
                <a:latin typeface="Times New Roman" panose="02020603050405020304" pitchFamily="18" charset="0"/>
                <a:cs typeface="Times New Roman" panose="02020603050405020304" pitchFamily="18" charset="0"/>
              </a:rPr>
              <a:t>peers</a:t>
            </a:r>
            <a:r>
              <a:rPr lang="en-US" sz="2400" dirty="0">
                <a:latin typeface="Times New Roman" panose="02020603050405020304" pitchFamily="18" charset="0"/>
                <a:cs typeface="Times New Roman" panose="02020603050405020304" pitchFamily="18" charset="0"/>
              </a:rPr>
              <a:t>; </a:t>
            </a:r>
            <a:r>
              <a:rPr lang="en-US" sz="2400" dirty="0">
                <a:solidFill>
                  <a:srgbClr val="00B050"/>
                </a:solidFill>
                <a:latin typeface="Times New Roman" panose="02020603050405020304" pitchFamily="18" charset="0"/>
                <a:cs typeface="Times New Roman" panose="02020603050405020304" pitchFamily="18" charset="0"/>
              </a:rPr>
              <a:t>no master-slave relationship </a:t>
            </a:r>
            <a:r>
              <a:rPr lang="en-US" sz="2400" dirty="0">
                <a:latin typeface="Times New Roman" panose="02020603050405020304" pitchFamily="18" charset="0"/>
                <a:cs typeface="Times New Roman" panose="02020603050405020304" pitchFamily="18" charset="0"/>
              </a:rPr>
              <a:t>exists between processors. </a:t>
            </a:r>
            <a:endParaRPr lang="en-US"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Figure 1.4) illustrates a typical SMP architecture. </a:t>
            </a:r>
          </a:p>
        </p:txBody>
      </p:sp>
    </p:spTree>
    <p:extLst>
      <p:ext uri="{BB962C8B-B14F-4D97-AF65-F5344CB8AC3E}">
        <p14:creationId xmlns:p14="http://schemas.microsoft.com/office/powerpoint/2010/main" val="39642542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th\Desktop\Untitl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475" y="1809750"/>
            <a:ext cx="6621463"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2542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7003" y="609600"/>
            <a:ext cx="7772400" cy="5262979"/>
          </a:xfrm>
          <a:prstGeom prst="rect">
            <a:avLst/>
          </a:prstGeom>
        </p:spPr>
        <p:txBody>
          <a:bodyPr wrap="square">
            <a:spAutoFit/>
          </a:bodyPr>
          <a:lstStyle/>
          <a:p>
            <a:pPr algn="just"/>
            <a:r>
              <a:rPr lang="en-US" sz="2400" b="1" dirty="0">
                <a:solidFill>
                  <a:srgbClr val="FF0000"/>
                </a:solidFill>
                <a:latin typeface="Times New Roman" panose="02020603050405020304" pitchFamily="18" charset="0"/>
                <a:cs typeface="Times New Roman" panose="02020603050405020304" pitchFamily="18" charset="0"/>
              </a:rPr>
              <a:t>1.5 Operating-System Structure</a:t>
            </a:r>
          </a:p>
          <a:p>
            <a:pPr algn="just"/>
            <a:r>
              <a:rPr lang="en-US" sz="2400" dirty="0">
                <a:latin typeface="Times New Roman" panose="02020603050405020304" pitchFamily="18" charset="0"/>
                <a:cs typeface="Times New Roman" panose="02020603050405020304" pitchFamily="18" charset="0"/>
              </a:rPr>
              <a:t> </a:t>
            </a:r>
          </a:p>
          <a:p>
            <a:pPr algn="just"/>
            <a:r>
              <a:rPr lang="en-US" sz="2400" dirty="0">
                <a:latin typeface="Times New Roman" panose="02020603050405020304" pitchFamily="18" charset="0"/>
                <a:cs typeface="Times New Roman" panose="02020603050405020304" pitchFamily="18" charset="0"/>
              </a:rPr>
              <a:t>One of the most important aspects of operating systems is the ability to </a:t>
            </a:r>
            <a:r>
              <a:rPr lang="en-US" sz="2400" dirty="0">
                <a:solidFill>
                  <a:srgbClr val="00B050"/>
                </a:solidFill>
                <a:latin typeface="Times New Roman" panose="02020603050405020304" pitchFamily="18" charset="0"/>
                <a:cs typeface="Times New Roman" panose="02020603050405020304" pitchFamily="18" charset="0"/>
              </a:rPr>
              <a:t>multi program</a:t>
            </a:r>
            <a:r>
              <a:rPr lang="en-US" sz="2400" dirty="0">
                <a:latin typeface="Times New Roman" panose="02020603050405020304" pitchFamily="18" charset="0"/>
                <a:cs typeface="Times New Roman" panose="02020603050405020304" pitchFamily="18" charset="0"/>
              </a:rPr>
              <a:t>. A single user cannot, in general, keep either the CPU or the I/O devices busy at all times. </a:t>
            </a:r>
            <a:r>
              <a:rPr lang="en-US" sz="2400" b="1" dirty="0">
                <a:solidFill>
                  <a:srgbClr val="00B050"/>
                </a:solidFill>
                <a:latin typeface="Times New Roman" panose="02020603050405020304" pitchFamily="18" charset="0"/>
                <a:cs typeface="Times New Roman" panose="02020603050405020304" pitchFamily="18" charset="0"/>
              </a:rPr>
              <a:t>Multiprogramming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increases </a:t>
            </a:r>
            <a:r>
              <a:rPr lang="en-US" sz="2400" dirty="0">
                <a:solidFill>
                  <a:srgbClr val="00B050"/>
                </a:solidFill>
                <a:latin typeface="Times New Roman" panose="02020603050405020304" pitchFamily="18" charset="0"/>
                <a:cs typeface="Times New Roman" panose="02020603050405020304" pitchFamily="18" charset="0"/>
              </a:rPr>
              <a:t>CPU utilization </a:t>
            </a:r>
            <a:r>
              <a:rPr lang="en-US" sz="2400" dirty="0">
                <a:latin typeface="Times New Roman" panose="02020603050405020304" pitchFamily="18" charset="0"/>
                <a:cs typeface="Times New Roman" panose="02020603050405020304" pitchFamily="18" charset="0"/>
              </a:rPr>
              <a:t>by organizing jobs (code and data) so that the CPU always has one to execute.</a:t>
            </a:r>
          </a:p>
          <a:p>
            <a:pPr algn="just"/>
            <a:r>
              <a:rPr lang="en-US" sz="2400" dirty="0">
                <a:latin typeface="Times New Roman" panose="02020603050405020304" pitchFamily="18" charset="0"/>
                <a:cs typeface="Times New Roman" panose="02020603050405020304" pitchFamily="18" charset="0"/>
              </a:rPr>
              <a:t>The idea is as follows: The operating system keeps several </a:t>
            </a:r>
            <a:r>
              <a:rPr lang="en-US" sz="2400" dirty="0">
                <a:solidFill>
                  <a:srgbClr val="00B050"/>
                </a:solidFill>
                <a:latin typeface="Times New Roman" panose="02020603050405020304" pitchFamily="18" charset="0"/>
                <a:cs typeface="Times New Roman" panose="02020603050405020304" pitchFamily="18" charset="0"/>
              </a:rPr>
              <a:t>jobs in memory </a:t>
            </a:r>
            <a:r>
              <a:rPr lang="en-US" sz="2400" dirty="0">
                <a:latin typeface="Times New Roman" panose="02020603050405020304" pitchFamily="18" charset="0"/>
                <a:cs typeface="Times New Roman" panose="02020603050405020304" pitchFamily="18" charset="0"/>
              </a:rPr>
              <a:t>simultaneously (Figure 1.5). This set of jobs can be a subset of the jobs kept in the </a:t>
            </a:r>
            <a:r>
              <a:rPr lang="en-US" sz="2400" dirty="0">
                <a:solidFill>
                  <a:srgbClr val="00B050"/>
                </a:solidFill>
                <a:latin typeface="Times New Roman" panose="02020603050405020304" pitchFamily="18" charset="0"/>
                <a:cs typeface="Times New Roman" panose="02020603050405020304" pitchFamily="18" charset="0"/>
              </a:rPr>
              <a:t>job </a:t>
            </a:r>
            <a:r>
              <a:rPr lang="en-US" sz="2400" dirty="0" smtClean="0">
                <a:solidFill>
                  <a:srgbClr val="00B050"/>
                </a:solidFill>
                <a:latin typeface="Times New Roman" panose="02020603050405020304" pitchFamily="18" charset="0"/>
                <a:cs typeface="Times New Roman" panose="02020603050405020304" pitchFamily="18" charset="0"/>
              </a:rPr>
              <a:t>pool </a:t>
            </a:r>
            <a:r>
              <a:rPr lang="en-US"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which contains all jobs that enter the system—. The operating system picks and begins to execute one of the jobs in memory. </a:t>
            </a:r>
          </a:p>
        </p:txBody>
      </p:sp>
    </p:spTree>
    <p:extLst>
      <p:ext uri="{BB962C8B-B14F-4D97-AF65-F5344CB8AC3E}">
        <p14:creationId xmlns:p14="http://schemas.microsoft.com/office/powerpoint/2010/main" val="39642542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523999"/>
            <a:ext cx="7467600" cy="3108543"/>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In a </a:t>
            </a:r>
            <a:r>
              <a:rPr lang="en-US" sz="2800" b="1" dirty="0">
                <a:solidFill>
                  <a:srgbClr val="00B050"/>
                </a:solidFill>
                <a:latin typeface="Times New Roman" panose="02020603050405020304" pitchFamily="18" charset="0"/>
                <a:cs typeface="Times New Roman" panose="02020603050405020304" pitchFamily="18" charset="0"/>
              </a:rPr>
              <a:t>non </a:t>
            </a:r>
            <a:r>
              <a:rPr lang="en-US" sz="2800" b="1" dirty="0" err="1">
                <a:solidFill>
                  <a:srgbClr val="00B050"/>
                </a:solidFill>
                <a:latin typeface="Times New Roman" panose="02020603050405020304" pitchFamily="18" charset="0"/>
                <a:cs typeface="Times New Roman" panose="02020603050405020304" pitchFamily="18" charset="0"/>
              </a:rPr>
              <a:t>multiprogrammed</a:t>
            </a:r>
            <a:r>
              <a:rPr lang="en-US" sz="2800" dirty="0">
                <a:solidFill>
                  <a:srgbClr val="00B050"/>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system, the CPU would sit idle. In a </a:t>
            </a:r>
            <a:r>
              <a:rPr lang="en-US" sz="2800" dirty="0" err="1">
                <a:latin typeface="Times New Roman" panose="02020603050405020304" pitchFamily="18" charset="0"/>
                <a:cs typeface="Times New Roman" panose="02020603050405020304" pitchFamily="18" charset="0"/>
              </a:rPr>
              <a:t>multiprogrammed</a:t>
            </a:r>
            <a:r>
              <a:rPr lang="en-US" sz="2800" dirty="0">
                <a:latin typeface="Times New Roman" panose="02020603050405020304" pitchFamily="18" charset="0"/>
                <a:cs typeface="Times New Roman" panose="02020603050405020304" pitchFamily="18" charset="0"/>
              </a:rPr>
              <a:t> system, the operating system simply </a:t>
            </a:r>
            <a:r>
              <a:rPr lang="en-US" sz="2800" dirty="0">
                <a:solidFill>
                  <a:srgbClr val="00B050"/>
                </a:solidFill>
                <a:latin typeface="Times New Roman" panose="02020603050405020304" pitchFamily="18" charset="0"/>
                <a:cs typeface="Times New Roman" panose="02020603050405020304" pitchFamily="18" charset="0"/>
              </a:rPr>
              <a:t>switches to</a:t>
            </a:r>
            <a:r>
              <a:rPr lang="en-US" sz="2800" dirty="0">
                <a:latin typeface="Times New Roman" panose="02020603050405020304" pitchFamily="18" charset="0"/>
                <a:cs typeface="Times New Roman" panose="02020603050405020304" pitchFamily="18" charset="0"/>
              </a:rPr>
              <a:t>, and executes, </a:t>
            </a:r>
            <a:r>
              <a:rPr lang="en-US" sz="2800" dirty="0">
                <a:solidFill>
                  <a:srgbClr val="00B050"/>
                </a:solidFill>
                <a:latin typeface="Times New Roman" panose="02020603050405020304" pitchFamily="18" charset="0"/>
                <a:cs typeface="Times New Roman" panose="02020603050405020304" pitchFamily="18" charset="0"/>
              </a:rPr>
              <a:t>another job</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When </a:t>
            </a:r>
            <a:r>
              <a:rPr lang="en-US" sz="2800" dirty="0">
                <a:latin typeface="Times New Roman" panose="02020603050405020304" pitchFamily="18" charset="0"/>
                <a:cs typeface="Times New Roman" panose="02020603050405020304" pitchFamily="18" charset="0"/>
              </a:rPr>
              <a:t>that job needs to wait, the CPU is switched to another job, and so on. As long as at least one job needs to execute, </a:t>
            </a:r>
            <a:r>
              <a:rPr lang="en-US" sz="2800" dirty="0">
                <a:solidFill>
                  <a:srgbClr val="00B050"/>
                </a:solidFill>
                <a:latin typeface="Times New Roman" panose="02020603050405020304" pitchFamily="18" charset="0"/>
                <a:cs typeface="Times New Roman" panose="02020603050405020304" pitchFamily="18" charset="0"/>
              </a:rPr>
              <a:t>the CPU is never idle</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642542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TotalTime>
  <Words>1025</Words>
  <Application>Microsoft Office PowerPoint</Application>
  <PresentationFormat>On-screen Show (4:3)</PresentationFormat>
  <Paragraphs>66</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Chapter 1   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introduction</dc:title>
  <dc:creator>dell</dc:creator>
  <cp:lastModifiedBy>rth</cp:lastModifiedBy>
  <cp:revision>49</cp:revision>
  <dcterms:created xsi:type="dcterms:W3CDTF">2006-08-16T00:00:00Z</dcterms:created>
  <dcterms:modified xsi:type="dcterms:W3CDTF">2019-10-26T19:18:06Z</dcterms:modified>
</cp:coreProperties>
</file>