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8" r:id="rId1"/>
  </p:sldMasterIdLst>
  <p:notesMasterIdLst>
    <p:notesMasterId r:id="rId26"/>
  </p:notesMasterIdLst>
  <p:sldIdLst>
    <p:sldId id="257" r:id="rId2"/>
    <p:sldId id="258" r:id="rId3"/>
    <p:sldId id="259" r:id="rId4"/>
    <p:sldId id="287" r:id="rId5"/>
    <p:sldId id="286" r:id="rId6"/>
    <p:sldId id="288" r:id="rId7"/>
    <p:sldId id="296" r:id="rId8"/>
    <p:sldId id="297" r:id="rId9"/>
    <p:sldId id="298" r:id="rId10"/>
    <p:sldId id="325" r:id="rId11"/>
    <p:sldId id="291" r:id="rId12"/>
    <p:sldId id="308" r:id="rId13"/>
    <p:sldId id="309" r:id="rId14"/>
    <p:sldId id="310" r:id="rId15"/>
    <p:sldId id="311" r:id="rId16"/>
    <p:sldId id="312" r:id="rId17"/>
    <p:sldId id="292" r:id="rId18"/>
    <p:sldId id="316" r:id="rId19"/>
    <p:sldId id="317" r:id="rId20"/>
    <p:sldId id="318" r:id="rId21"/>
    <p:sldId id="293" r:id="rId22"/>
    <p:sldId id="319" r:id="rId23"/>
    <p:sldId id="320" r:id="rId24"/>
    <p:sldId id="32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d"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94671" autoAdjust="0"/>
  </p:normalViewPr>
  <p:slideViewPr>
    <p:cSldViewPr>
      <p:cViewPr>
        <p:scale>
          <a:sx n="70" d="100"/>
          <a:sy n="70" d="100"/>
        </p:scale>
        <p:origin x="-132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11-04T14:30:26.562" idx="1">
    <p:pos x="-304" y="167"/>
    <p:text>الحل لهذه الامثلة موجود في  ملف الاكسيل بأسم 
Hardy Cross Method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3CF2CA-EB8A-43FA-8D42-361147E3CA2F}" type="datetimeFigureOut">
              <a:rPr lang="en-US" smtClean="0"/>
              <a:t>10/18/2019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85C773-6269-48AC-9786-FB2BC5041D5C}" type="slidenum">
              <a:rPr lang="en-US" smtClean="0"/>
              <a:t>‹#›</a:t>
            </a:fld>
            <a:endParaRPr lang="en-US"/>
          </a:p>
        </p:txBody>
      </p:sp>
    </p:spTree>
    <p:extLst>
      <p:ext uri="{BB962C8B-B14F-4D97-AF65-F5344CB8AC3E}">
        <p14:creationId xmlns:p14="http://schemas.microsoft.com/office/powerpoint/2010/main" val="2420596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38B60DFD-EEB9-4461-A577-FA45A3DE89D7}" type="datetime1">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66F6B-A100-44F9-978D-83E6BE3F04E7}" type="slidenum">
              <a:rPr lang="en-US" smtClean="0"/>
              <a:t>‹#›</a:t>
            </a:fld>
            <a:endParaRPr lang="en-US"/>
          </a:p>
        </p:txBody>
      </p:sp>
    </p:spTree>
    <p:extLst>
      <p:ext uri="{BB962C8B-B14F-4D97-AF65-F5344CB8AC3E}">
        <p14:creationId xmlns:p14="http://schemas.microsoft.com/office/powerpoint/2010/main" val="1876942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567DCA1-F5F7-465D-A021-8B0C42B15C1F}" type="datetime1">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66F6B-A100-44F9-978D-83E6BE3F04E7}" type="slidenum">
              <a:rPr lang="en-US" smtClean="0"/>
              <a:t>‹#›</a:t>
            </a:fld>
            <a:endParaRPr lang="en-US"/>
          </a:p>
        </p:txBody>
      </p:sp>
    </p:spTree>
    <p:extLst>
      <p:ext uri="{BB962C8B-B14F-4D97-AF65-F5344CB8AC3E}">
        <p14:creationId xmlns:p14="http://schemas.microsoft.com/office/powerpoint/2010/main" val="3139974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87DB6218-CE59-4446-907F-82EB4FE1F1C7}" type="datetime1">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66F6B-A100-44F9-978D-83E6BE3F04E7}" type="slidenum">
              <a:rPr lang="en-US" smtClean="0"/>
              <a:t>‹#›</a:t>
            </a:fld>
            <a:endParaRPr lang="en-US"/>
          </a:p>
        </p:txBody>
      </p:sp>
    </p:spTree>
    <p:extLst>
      <p:ext uri="{BB962C8B-B14F-4D97-AF65-F5344CB8AC3E}">
        <p14:creationId xmlns:p14="http://schemas.microsoft.com/office/powerpoint/2010/main" val="775813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E9E27ED-A30B-4AA6-B12B-A500E1ACE39C}" type="datetime1">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66F6B-A100-44F9-978D-83E6BE3F04E7}" type="slidenum">
              <a:rPr lang="en-US" smtClean="0"/>
              <a:t>‹#›</a:t>
            </a:fld>
            <a:endParaRPr lang="en-US"/>
          </a:p>
        </p:txBody>
      </p:sp>
    </p:spTree>
    <p:extLst>
      <p:ext uri="{BB962C8B-B14F-4D97-AF65-F5344CB8AC3E}">
        <p14:creationId xmlns:p14="http://schemas.microsoft.com/office/powerpoint/2010/main" val="1323967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7757BE-55AB-4A19-B398-362014120147}" type="datetime1">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66F6B-A100-44F9-978D-83E6BE3F04E7}" type="slidenum">
              <a:rPr lang="en-US" smtClean="0"/>
              <a:t>‹#›</a:t>
            </a:fld>
            <a:endParaRPr lang="en-US"/>
          </a:p>
        </p:txBody>
      </p:sp>
    </p:spTree>
    <p:extLst>
      <p:ext uri="{BB962C8B-B14F-4D97-AF65-F5344CB8AC3E}">
        <p14:creationId xmlns:p14="http://schemas.microsoft.com/office/powerpoint/2010/main" val="54661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5EC0E90A-BD45-4694-8C97-BB4147F2158A}" type="datetime1">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66F6B-A100-44F9-978D-83E6BE3F04E7}" type="slidenum">
              <a:rPr lang="en-US" smtClean="0"/>
              <a:t>‹#›</a:t>
            </a:fld>
            <a:endParaRPr lang="en-US"/>
          </a:p>
        </p:txBody>
      </p:sp>
    </p:spTree>
    <p:extLst>
      <p:ext uri="{BB962C8B-B14F-4D97-AF65-F5344CB8AC3E}">
        <p14:creationId xmlns:p14="http://schemas.microsoft.com/office/powerpoint/2010/main" val="1702212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4096D4B2-E8CC-43F4-9D6E-E9C8F2F56C40}" type="datetime1">
              <a:rPr lang="en-US" smtClean="0"/>
              <a:t>10/18/2019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666F6B-A100-44F9-978D-83E6BE3F04E7}" type="slidenum">
              <a:rPr lang="en-US" smtClean="0"/>
              <a:t>‹#›</a:t>
            </a:fld>
            <a:endParaRPr lang="en-US"/>
          </a:p>
        </p:txBody>
      </p:sp>
    </p:spTree>
    <p:extLst>
      <p:ext uri="{BB962C8B-B14F-4D97-AF65-F5344CB8AC3E}">
        <p14:creationId xmlns:p14="http://schemas.microsoft.com/office/powerpoint/2010/main" val="272432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C36A0418-29DD-41DB-A9D8-BB0D7F5F75A3}" type="datetime1">
              <a:rPr lang="en-US" smtClean="0"/>
              <a:t>10/18/2019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666F6B-A100-44F9-978D-83E6BE3F04E7}" type="slidenum">
              <a:rPr lang="en-US" smtClean="0"/>
              <a:t>‹#›</a:t>
            </a:fld>
            <a:endParaRPr lang="en-US"/>
          </a:p>
        </p:txBody>
      </p:sp>
    </p:spTree>
    <p:extLst>
      <p:ext uri="{BB962C8B-B14F-4D97-AF65-F5344CB8AC3E}">
        <p14:creationId xmlns:p14="http://schemas.microsoft.com/office/powerpoint/2010/main" val="214044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A0E5E-07DE-4FB8-B2C2-9AB29EF59B7F}" type="datetime1">
              <a:rPr lang="en-US" smtClean="0"/>
              <a:t>10/18/2019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666F6B-A100-44F9-978D-83E6BE3F04E7}" type="slidenum">
              <a:rPr lang="en-US" smtClean="0"/>
              <a:t>‹#›</a:t>
            </a:fld>
            <a:endParaRPr lang="en-US"/>
          </a:p>
        </p:txBody>
      </p:sp>
    </p:spTree>
    <p:extLst>
      <p:ext uri="{BB962C8B-B14F-4D97-AF65-F5344CB8AC3E}">
        <p14:creationId xmlns:p14="http://schemas.microsoft.com/office/powerpoint/2010/main" val="579017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1B417-386E-42DC-AFB0-3FCD73D4EB38}" type="datetime1">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66F6B-A100-44F9-978D-83E6BE3F04E7}" type="slidenum">
              <a:rPr lang="en-US" smtClean="0"/>
              <a:t>‹#›</a:t>
            </a:fld>
            <a:endParaRPr lang="en-US"/>
          </a:p>
        </p:txBody>
      </p:sp>
    </p:spTree>
    <p:extLst>
      <p:ext uri="{BB962C8B-B14F-4D97-AF65-F5344CB8AC3E}">
        <p14:creationId xmlns:p14="http://schemas.microsoft.com/office/powerpoint/2010/main" val="590938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1ED5E7-0D6E-464C-B465-C7BA23C305CB}" type="datetime1">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66F6B-A100-44F9-978D-83E6BE3F04E7}" type="slidenum">
              <a:rPr lang="en-US" smtClean="0"/>
              <a:t>‹#›</a:t>
            </a:fld>
            <a:endParaRPr lang="en-US"/>
          </a:p>
        </p:txBody>
      </p:sp>
    </p:spTree>
    <p:extLst>
      <p:ext uri="{BB962C8B-B14F-4D97-AF65-F5344CB8AC3E}">
        <p14:creationId xmlns:p14="http://schemas.microsoft.com/office/powerpoint/2010/main" val="162912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EC03E78-FFE1-4485-8F5D-EDCE05CB78DC}" type="datetime1">
              <a:rPr lang="en-US" smtClean="0"/>
              <a:t>10/18/2019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A666F6B-A100-44F9-978D-83E6BE3F04E7}" type="slidenum">
              <a:rPr lang="en-US" smtClean="0"/>
              <a:t>‹#›</a:t>
            </a:fld>
            <a:endParaRPr lang="en-US"/>
          </a:p>
        </p:txBody>
      </p:sp>
    </p:spTree>
    <p:extLst>
      <p:ext uri="{BB962C8B-B14F-4D97-AF65-F5344CB8AC3E}">
        <p14:creationId xmlns:p14="http://schemas.microsoft.com/office/powerpoint/2010/main" val="755280055"/>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ardy%20cross%20method-%20Standard%20%20%20Program-%20Promlems%20&amp;%20examples.xlsx" TargetMode="Externa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package" Target="../embeddings/Microsoft_Excel_Worksheet4.xlsx"/><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0.png"/><Relationship Id="rId7" Type="http://schemas.openxmlformats.org/officeDocument/2006/relationships/image" Target="../media/image8.emf"/><Relationship Id="rId2" Type="http://schemas.openxmlformats.org/officeDocument/2006/relationships/image" Target="../media/image190.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0.png"/><Relationship Id="rId4" Type="http://schemas.openxmlformats.org/officeDocument/2006/relationships/image" Target="../media/image240.png"/><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hyperlink" Target="Hardy%20cross%20method-%20Standard%20%20%20Program-%20Promlems%20&amp;%20examples.xlsx" TargetMode="Externa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package" Target="../embeddings/Microsoft_Excel_Worksheet5.xlsx"/></Relationships>
</file>

<file path=ppt/slides/_rels/slide13.xml.rels><?xml version="1.0" encoding="UTF-8" standalone="yes"?>
<Relationships xmlns="http://schemas.openxmlformats.org/package/2006/relationships"><Relationship Id="rId3" Type="http://schemas.openxmlformats.org/officeDocument/2006/relationships/hyperlink" Target="Hardy%20cross%20method-%20Standard%20%20%20Program-%20Promlems%20&amp;%20examples.xlsx" TargetMode="Externa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package" Target="../embeddings/Microsoft_Excel_Worksheet6.xlsx"/></Relationships>
</file>

<file path=ppt/slides/_rels/slide14.xml.rels><?xml version="1.0" encoding="UTF-8" standalone="yes"?>
<Relationships xmlns="http://schemas.openxmlformats.org/package/2006/relationships"><Relationship Id="rId3" Type="http://schemas.openxmlformats.org/officeDocument/2006/relationships/hyperlink" Target="Hardy%20cross%20method-%20Standard%20%20%20Program-%20Promlems%20&amp;%20examples.xlsx" TargetMode="Externa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package" Target="../embeddings/Microsoft_Excel_Worksheet7.xlsx"/></Relationships>
</file>

<file path=ppt/slides/_rels/slide15.xml.rels><?xml version="1.0" encoding="UTF-8" standalone="yes"?>
<Relationships xmlns="http://schemas.openxmlformats.org/package/2006/relationships"><Relationship Id="rId3" Type="http://schemas.openxmlformats.org/officeDocument/2006/relationships/hyperlink" Target="Hardy%20cross%20method-%20Standard%20%20%20Program-%20Promlems%20&amp;%20examples.xlsx" TargetMode="Externa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package" Target="../embeddings/Microsoft_Excel_Worksheet8.xlsx"/></Relationships>
</file>

<file path=ppt/slides/_rels/slide16.xml.rels><?xml version="1.0" encoding="UTF-8" standalone="yes"?>
<Relationships xmlns="http://schemas.openxmlformats.org/package/2006/relationships"><Relationship Id="rId3" Type="http://schemas.openxmlformats.org/officeDocument/2006/relationships/hyperlink" Target="Hardy%20cross%20method-%20Standard%20%20%20Program-%20Promlems%20&amp;%20examples.xlsx" TargetMode="Externa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package" Target="../embeddings/Microsoft_Excel_Worksheet9.xlsx"/></Relationships>
</file>

<file path=ppt/slides/_rels/slide17.xml.rels><?xml version="1.0" encoding="UTF-8" standalone="yes"?>
<Relationships xmlns="http://schemas.openxmlformats.org/package/2006/relationships"><Relationship Id="rId8" Type="http://schemas.openxmlformats.org/officeDocument/2006/relationships/image" Target="../media/image380.png"/><Relationship Id="rId3" Type="http://schemas.openxmlformats.org/officeDocument/2006/relationships/image" Target="../media/image34.png"/><Relationship Id="rId7" Type="http://schemas.openxmlformats.org/officeDocument/2006/relationships/image" Target="../media/image370.png"/><Relationship Id="rId2" Type="http://schemas.openxmlformats.org/officeDocument/2006/relationships/image" Target="../media/image4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hyperlink" Target="Hardy%20cross%20method-%20Standard%20%20%20Program-%20Promlems%20&amp;%20examples.xlsx" TargetMode="Externa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6.emf"/><Relationship Id="rId4" Type="http://schemas.openxmlformats.org/officeDocument/2006/relationships/package" Target="../embeddings/Microsoft_Excel_Worksheet10.xlsx"/></Relationships>
</file>

<file path=ppt/slides/_rels/slide19.xml.rels><?xml version="1.0" encoding="UTF-8" standalone="yes"?>
<Relationships xmlns="http://schemas.openxmlformats.org/package/2006/relationships"><Relationship Id="rId3" Type="http://schemas.openxmlformats.org/officeDocument/2006/relationships/hyperlink" Target="Hardy%20cross%20method-%20Standard%20%20%20Program-%20Promlems%20&amp;%20examples.xlsx" TargetMode="Externa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7.emf"/><Relationship Id="rId4" Type="http://schemas.openxmlformats.org/officeDocument/2006/relationships/package" Target="../embeddings/Microsoft_Excel_Worksheet11.xlsx"/></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ardy%20cross%20method-%20Standard%20%20%20Program-%20Promlems%20&amp;%20examples.xlsx" TargetMode="Externa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8.emf"/><Relationship Id="rId4" Type="http://schemas.openxmlformats.org/officeDocument/2006/relationships/package" Target="../embeddings/Microsoft_Excel_Worksheet12.xlsx"/></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20.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30.png"/><Relationship Id="rId5" Type="http://schemas.openxmlformats.org/officeDocument/2006/relationships/image" Target="../media/image19.png"/><Relationship Id="rId4" Type="http://schemas.openxmlformats.org/officeDocument/2006/relationships/image" Target="../media/image420.png"/></Relationships>
</file>

<file path=ppt/slides/_rels/slide22.xml.rels><?xml version="1.0" encoding="UTF-8" standalone="yes"?>
<Relationships xmlns="http://schemas.openxmlformats.org/package/2006/relationships"><Relationship Id="rId3" Type="http://schemas.openxmlformats.org/officeDocument/2006/relationships/hyperlink" Target="Hardy%20cross%20method-%20Standard%20%20%20Program-%20Promlems%20&amp;%20examples.xlsx" TargetMode="Externa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1.emf"/><Relationship Id="rId4" Type="http://schemas.openxmlformats.org/officeDocument/2006/relationships/package" Target="../embeddings/Microsoft_Excel_Worksheet13.xlsx"/></Relationships>
</file>

<file path=ppt/slides/_rels/slide23.xml.rels><?xml version="1.0" encoding="UTF-8" standalone="yes"?>
<Relationships xmlns="http://schemas.openxmlformats.org/package/2006/relationships"><Relationship Id="rId3" Type="http://schemas.openxmlformats.org/officeDocument/2006/relationships/hyperlink" Target="Hardy%20cross%20method-%20Standard%20%20%20Program-%20Promlems%20&amp;%20examples.xlsx" TargetMode="Externa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2.emf"/><Relationship Id="rId4" Type="http://schemas.openxmlformats.org/officeDocument/2006/relationships/package" Target="../embeddings/Microsoft_Excel_Worksheet14.xlsx"/></Relationships>
</file>

<file path=ppt/slides/_rels/slide24.xml.rels><?xml version="1.0" encoding="UTF-8" standalone="yes"?>
<Relationships xmlns="http://schemas.openxmlformats.org/package/2006/relationships"><Relationship Id="rId3" Type="http://schemas.openxmlformats.org/officeDocument/2006/relationships/hyperlink" Target="Hardy%20cross%20method-%20Standard%20%20%20Program-%20Promlems%20&amp;%20examples.xlsx" TargetMode="Externa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53.png"/><Relationship Id="rId5" Type="http://schemas.openxmlformats.org/officeDocument/2006/relationships/image" Target="../media/image23.emf"/><Relationship Id="rId4" Type="http://schemas.openxmlformats.org/officeDocument/2006/relationships/package" Target="../embeddings/Microsoft_Excel_Worksheet15.xlsx"/></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ardy%20cross%20method-%20Standard%20%20%20Program-%20Promlems%20&amp;%20examples.xlsx"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hyperlink" Target="Hardy%20cross%20method-%20Standard%20%20%20Program-%20Promlems%20&amp;%20examples.xlsx"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package" Target="../embeddings/Microsoft_Excel_Worksheet2.xlsx"/><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hyperlink" Target="Hardy%20cross%20method-%20Standard%20%20%20Program-%20Promlems%20&amp;%20examples.xlsx" TargetMode="Externa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package" Target="../embeddings/Microsoft_Excel_Worksheet3.xlsx"/><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27781"/>
            <a:ext cx="9144000" cy="1508105"/>
          </a:xfrm>
          <a:prstGeom prst="rect">
            <a:avLst/>
          </a:prstGeom>
          <a:noFill/>
        </p:spPr>
        <p:txBody>
          <a:bodyPr wrap="square" rtlCol="0">
            <a:spAutoFit/>
          </a:bodyPr>
          <a:lstStyle/>
          <a:p>
            <a:r>
              <a:rPr lang="en-US" sz="2400" b="1" u="sng" dirty="0" smtClean="0">
                <a:latin typeface="Times New Roman" pitchFamily="18" charset="0"/>
                <a:cs typeface="Times New Roman" pitchFamily="18" charset="0"/>
              </a:rPr>
              <a:t>Pipe Network Analysis</a:t>
            </a:r>
          </a:p>
          <a:p>
            <a:endParaRPr lang="en-US" sz="800" b="1" dirty="0" smtClean="0">
              <a:latin typeface="Times New Roman" pitchFamily="18" charset="0"/>
              <a:cs typeface="Times New Roman" pitchFamily="18" charset="0"/>
            </a:endParaRPr>
          </a:p>
          <a:p>
            <a:pPr algn="just"/>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 pipe network is analyzed for the determination of the nodal pressure heads and the link discharges. The network is analyzed for the worst combination of discharge withdrawals that may result in low pressure heads in some areas. </a:t>
            </a:r>
            <a:endParaRPr lang="en-US" sz="2000" dirty="0">
              <a:latin typeface="Times New Roman" pitchFamily="18" charset="0"/>
              <a:cs typeface="Times New Roman" pitchFamily="18" charset="0"/>
            </a:endParaRPr>
          </a:p>
        </p:txBody>
      </p:sp>
      <p:sp>
        <p:nvSpPr>
          <p:cNvPr id="4" name="TextBox 3"/>
          <p:cNvSpPr txBox="1"/>
          <p:nvPr/>
        </p:nvSpPr>
        <p:spPr>
          <a:xfrm>
            <a:off x="0" y="1592193"/>
            <a:ext cx="5152644" cy="2000548"/>
          </a:xfrm>
          <a:prstGeom prst="rect">
            <a:avLst/>
          </a:prstGeom>
          <a:noFill/>
          <a:ln>
            <a:solidFill>
              <a:schemeClr val="tx1"/>
            </a:solidFill>
          </a:ln>
        </p:spPr>
        <p:txBody>
          <a:bodyPr wrap="square" rtlCol="0">
            <a:spAutoFit/>
          </a:bodyPr>
          <a:lstStyle/>
          <a:p>
            <a:r>
              <a:rPr lang="en-US" sz="2400" b="1" u="sng" dirty="0" smtClean="0">
                <a:latin typeface="Times New Roman" pitchFamily="18" charset="0"/>
                <a:cs typeface="Times New Roman" pitchFamily="18" charset="0"/>
              </a:rPr>
              <a:t>Pipe Network Geometry</a:t>
            </a:r>
          </a:p>
          <a:p>
            <a:pPr algn="just"/>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water distribution networks have mainly the following three types of configurations:</a:t>
            </a:r>
          </a:p>
          <a:p>
            <a:pPr algn="just"/>
            <a:r>
              <a:rPr lang="en-US" sz="2000" b="1" dirty="0" smtClean="0">
                <a:latin typeface="Times New Roman" pitchFamily="18" charset="0"/>
                <a:cs typeface="Times New Roman" pitchFamily="18" charset="0"/>
              </a:rPr>
              <a:t>1-branched or tree-like configuration</a:t>
            </a:r>
          </a:p>
          <a:p>
            <a:pPr algn="just"/>
            <a:r>
              <a:rPr lang="en-US" sz="2000" b="1" dirty="0" smtClean="0">
                <a:latin typeface="Times New Roman" pitchFamily="18" charset="0"/>
                <a:cs typeface="Times New Roman" pitchFamily="18" charset="0"/>
              </a:rPr>
              <a:t>2- looped configuration</a:t>
            </a:r>
          </a:p>
          <a:p>
            <a:pPr algn="just"/>
            <a:r>
              <a:rPr lang="en-US" sz="2000" b="1" dirty="0" smtClean="0">
                <a:latin typeface="Times New Roman" pitchFamily="18" charset="0"/>
                <a:cs typeface="Times New Roman" pitchFamily="18" charset="0"/>
              </a:rPr>
              <a:t>3- branched and looped configuration</a:t>
            </a:r>
            <a:endParaRPr lang="en-US" sz="2000" b="1" dirty="0">
              <a:latin typeface="Times New Roman" pitchFamily="18" charset="0"/>
              <a:cs typeface="Times New Roman" pitchFamily="18" charset="0"/>
            </a:endParaRPr>
          </a:p>
        </p:txBody>
      </p:sp>
      <p:pic>
        <p:nvPicPr>
          <p:cNvPr id="3" name="Picture 2"/>
          <p:cNvPicPr>
            <a:picLocks noChangeAspect="1"/>
          </p:cNvPicPr>
          <p:nvPr/>
        </p:nvPicPr>
        <p:blipFill>
          <a:blip r:embed="rId2">
            <a:grayscl/>
            <a:lum bright="-20000" contrast="40000"/>
          </a:blip>
          <a:stretch>
            <a:fillRect/>
          </a:stretch>
        </p:blipFill>
        <p:spPr>
          <a:xfrm>
            <a:off x="5152643" y="1608042"/>
            <a:ext cx="3873355" cy="5061489"/>
          </a:xfrm>
          <a:prstGeom prst="rect">
            <a:avLst/>
          </a:prstGeom>
          <a:noFill/>
        </p:spPr>
      </p:pic>
      <p:sp>
        <p:nvSpPr>
          <p:cNvPr id="34" name="TextBox 33"/>
          <p:cNvSpPr txBox="1"/>
          <p:nvPr/>
        </p:nvSpPr>
        <p:spPr>
          <a:xfrm>
            <a:off x="-36512" y="3653730"/>
            <a:ext cx="5189156" cy="3231654"/>
          </a:xfrm>
          <a:prstGeom prst="rect">
            <a:avLst/>
          </a:prstGeom>
          <a:noFill/>
        </p:spPr>
        <p:txBody>
          <a:bodyPr wrap="square" rtlCol="0">
            <a:spAutoFit/>
          </a:bodyPr>
          <a:lstStyle/>
          <a:p>
            <a:r>
              <a:rPr lang="en-US" sz="2400" b="1" u="sng" dirty="0" smtClean="0">
                <a:latin typeface="Times New Roman" pitchFamily="18" charset="0"/>
                <a:cs typeface="Times New Roman" pitchFamily="18" charset="0"/>
              </a:rPr>
              <a:t>Analysis of Looped Networks</a:t>
            </a:r>
          </a:p>
          <a:p>
            <a:r>
              <a:rPr lang="en-US" sz="2000" dirty="0" smtClean="0">
                <a:latin typeface="Times New Roman" pitchFamily="18" charset="0"/>
                <a:cs typeface="Times New Roman" pitchFamily="18" charset="0"/>
              </a:rPr>
              <a:t>   Analysis of a looped network consists of the determination of pipe discharges and the nodal heads. The following laws are used:</a:t>
            </a:r>
          </a:p>
          <a:p>
            <a:r>
              <a:rPr lang="en-US" sz="2000" b="1" dirty="0" smtClean="0">
                <a:latin typeface="Times New Roman" pitchFamily="18" charset="0"/>
                <a:cs typeface="Times New Roman" pitchFamily="18" charset="0"/>
              </a:rPr>
              <a:t>1- the algebraic sum of inflow and outflow discharges at node is zero.</a:t>
            </a:r>
          </a:p>
          <a:p>
            <a:r>
              <a:rPr lang="en-US" sz="2000" b="1" dirty="0" smtClean="0">
                <a:latin typeface="Times New Roman" pitchFamily="18" charset="0"/>
                <a:cs typeface="Times New Roman" pitchFamily="18" charset="0"/>
              </a:rPr>
              <a:t>2- the algebraic sum of the head loss around a loop is zero</a:t>
            </a:r>
            <a:r>
              <a:rPr lang="en-US" sz="2000" b="1" dirty="0" smtClean="0">
                <a:ln>
                  <a:solidFill>
                    <a:schemeClr val="tx1"/>
                  </a:solidFill>
                </a:ln>
                <a:latin typeface="Times New Roman" pitchFamily="18" charset="0"/>
                <a:cs typeface="Times New Roman" pitchFamily="18" charset="0"/>
              </a:rPr>
              <a:t>.</a:t>
            </a:r>
          </a:p>
          <a:p>
            <a:r>
              <a:rPr lang="en-US" sz="2000" dirty="0" smtClean="0">
                <a:latin typeface="Times New Roman" pitchFamily="18" charset="0"/>
                <a:cs typeface="Times New Roman" pitchFamily="18" charset="0"/>
              </a:rPr>
              <a:t>The most commonly used looped network analysis methods are:</a:t>
            </a:r>
            <a:endParaRPr lang="en-US" sz="20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0A666F6B-A100-44F9-978D-83E6BE3F04E7}" type="slidenum">
              <a:rPr lang="en-US" smtClean="0"/>
              <a:t>1</a:t>
            </a:fld>
            <a:endParaRPr lang="en-US"/>
          </a:p>
        </p:txBody>
      </p:sp>
    </p:spTree>
    <p:extLst>
      <p:ext uri="{BB962C8B-B14F-4D97-AF65-F5344CB8AC3E}">
        <p14:creationId xmlns:p14="http://schemas.microsoft.com/office/powerpoint/2010/main" val="140259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2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666F6B-A100-44F9-978D-83E6BE3F04E7}" type="slidenum">
              <a:rPr lang="en-US" smtClean="0"/>
              <a:t>10</a:t>
            </a:fld>
            <a:endParaRPr lang="en-US"/>
          </a:p>
        </p:txBody>
      </p:sp>
      <p:graphicFrame>
        <p:nvGraphicFramePr>
          <p:cNvPr id="3" name="Object 2">
            <a:hlinkClick r:id="rId3" action="ppaction://hlinkfile"/>
          </p:cNvPr>
          <p:cNvGraphicFramePr>
            <a:graphicFrameLocks noChangeAspect="1"/>
          </p:cNvGraphicFramePr>
          <p:nvPr>
            <p:extLst>
              <p:ext uri="{D42A27DB-BD31-4B8C-83A1-F6EECF244321}">
                <p14:modId xmlns:p14="http://schemas.microsoft.com/office/powerpoint/2010/main" val="3847815621"/>
              </p:ext>
            </p:extLst>
          </p:nvPr>
        </p:nvGraphicFramePr>
        <p:xfrm>
          <a:off x="1692275" y="530225"/>
          <a:ext cx="5472013" cy="5851525"/>
        </p:xfrm>
        <a:graphic>
          <a:graphicData uri="http://schemas.openxmlformats.org/presentationml/2006/ole">
            <mc:AlternateContent xmlns:mc="http://schemas.openxmlformats.org/markup-compatibility/2006">
              <mc:Choice xmlns:v="urn:schemas-microsoft-com:vml" Requires="v">
                <p:oleObj spid="_x0000_s31749" name="Worksheet" r:id="rId5" imgW="6248321" imgH="8982040" progId="Excel.Sheet.12">
                  <p:embed/>
                </p:oleObj>
              </mc:Choice>
              <mc:Fallback>
                <p:oleObj name="Worksheet" r:id="rId5" imgW="6248321" imgH="8982040" progId="Excel.Sheet.12">
                  <p:embed/>
                  <p:pic>
                    <p:nvPicPr>
                      <p:cNvPr id="0" name="Object 1"/>
                      <p:cNvPicPr>
                        <a:picLocks noChangeAspect="1" noChangeArrowheads="1"/>
                      </p:cNvPicPr>
                      <p:nvPr/>
                    </p:nvPicPr>
                    <p:blipFill>
                      <a:blip r:embed="rId6"/>
                      <a:srcRect/>
                      <a:stretch>
                        <a:fillRect/>
                      </a:stretch>
                    </p:blipFill>
                    <p:spPr bwMode="auto">
                      <a:xfrm>
                        <a:off x="1692275" y="530225"/>
                        <a:ext cx="5472013" cy="58515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88445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8600" y="119826"/>
            <a:ext cx="9118317" cy="830997"/>
          </a:xfrm>
          <a:prstGeom prst="rect">
            <a:avLst/>
          </a:prstGeom>
          <a:noFill/>
        </p:spPr>
        <p:txBody>
          <a:bodyPr wrap="square">
            <a:spAutoFit/>
          </a:bodyPr>
          <a:lstStyle/>
          <a:p>
            <a:pPr algn="just"/>
            <a:r>
              <a:rPr lang="en-US" sz="1600" b="1" i="1" dirty="0">
                <a:latin typeface="AdvOT9d60b855.B"/>
              </a:rPr>
              <a:t>Example </a:t>
            </a:r>
            <a:r>
              <a:rPr lang="en-US" sz="1600" b="1" i="1" dirty="0" smtClean="0">
                <a:latin typeface="AdvOT9d60b855.B"/>
              </a:rPr>
              <a:t>2: for the piping system shown below, determine the flow distribution and </a:t>
            </a:r>
            <a:r>
              <a:rPr lang="en-US" sz="1600" b="1" i="1" dirty="0" err="1" smtClean="0">
                <a:latin typeface="AdvOT9d60b855.B"/>
              </a:rPr>
              <a:t>piezometric</a:t>
            </a:r>
            <a:r>
              <a:rPr lang="en-US" sz="1600" b="1" i="1" dirty="0" smtClean="0">
                <a:latin typeface="AdvOT9d60b855.B"/>
              </a:rPr>
              <a:t> heads at the junctions using Hardy Cross method,  the pump head equation is            </a:t>
            </a:r>
            <a:r>
              <a:rPr lang="en-US" sz="1600" b="1" i="1" dirty="0" err="1" smtClean="0">
                <a:latin typeface="AdvOT9d60b855.B"/>
              </a:rPr>
              <a:t>Hp</a:t>
            </a:r>
            <a:r>
              <a:rPr lang="en-US" sz="1600" b="1" i="1" dirty="0" smtClean="0">
                <a:latin typeface="AdvOT9d60b855.B"/>
              </a:rPr>
              <a:t> = 250 – 0.4 Q – 0.1 Q </a:t>
            </a:r>
            <a:r>
              <a:rPr lang="en-US" sz="1600" b="1" i="1" baseline="30000" dirty="0" smtClean="0">
                <a:latin typeface="AdvOT9d60b855.B"/>
              </a:rPr>
              <a:t>2</a:t>
            </a:r>
            <a:endParaRPr lang="ar-IQ" sz="1600" b="1" i="1" baseline="30000" dirty="0">
              <a:latin typeface="AdvOT9d60b855.B"/>
            </a:endParaRPr>
          </a:p>
        </p:txBody>
      </p:sp>
      <p:sp>
        <p:nvSpPr>
          <p:cNvPr id="6" name="Rectangle 5"/>
          <p:cNvSpPr/>
          <p:nvPr/>
        </p:nvSpPr>
        <p:spPr>
          <a:xfrm>
            <a:off x="251519" y="1187460"/>
            <a:ext cx="1395903" cy="369332"/>
          </a:xfrm>
          <a:prstGeom prst="rect">
            <a:avLst/>
          </a:prstGeom>
          <a:noFill/>
        </p:spPr>
        <p:txBody>
          <a:bodyPr wrap="square">
            <a:spAutoFit/>
          </a:bodyPr>
          <a:lstStyle/>
          <a:p>
            <a:pPr algn="ctr"/>
            <a:r>
              <a:rPr lang="en-US" b="1" i="1" u="sng" dirty="0" smtClean="0">
                <a:latin typeface="AdvOT9d60b855.B"/>
              </a:rPr>
              <a:t>Solution</a:t>
            </a:r>
            <a:endParaRPr lang="ar-IQ" b="1" i="1" u="sng" dirty="0"/>
          </a:p>
        </p:txBody>
      </p:sp>
      <mc:AlternateContent xmlns:mc="http://schemas.openxmlformats.org/markup-compatibility/2006" xmlns:a14="http://schemas.microsoft.com/office/drawing/2010/main">
        <mc:Choice Requires="a14">
          <p:sp>
            <p:nvSpPr>
              <p:cNvPr id="8" name="TextBox 7"/>
              <p:cNvSpPr txBox="1"/>
              <p:nvPr/>
            </p:nvSpPr>
            <p:spPr>
              <a:xfrm>
                <a:off x="0" y="1700808"/>
                <a:ext cx="5148064" cy="2779415"/>
              </a:xfrm>
              <a:prstGeom prst="rect">
                <a:avLst/>
              </a:prstGeom>
              <a:noFill/>
            </p:spPr>
            <p:txBody>
              <a:bodyPr wrap="square" rtlCol="0">
                <a:spAutoFit/>
              </a:bodyPr>
              <a:lstStyle/>
              <a:p>
                <a:pPr algn="ctr"/>
                <a14:m>
                  <m:oMath xmlns:m="http://schemas.openxmlformats.org/officeDocument/2006/math">
                    <m:r>
                      <a:rPr lang="en-US" b="1" i="1" smtClean="0">
                        <a:solidFill>
                          <a:schemeClr val="tx1"/>
                        </a:solidFill>
                        <a:latin typeface="Cambria Math"/>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a:solidFill>
                              <a:schemeClr val="tx1"/>
                            </a:solidFill>
                            <a:latin typeface="Cambria Math"/>
                            <a:ea typeface="Cambria Math"/>
                            <a:cs typeface="Times New Roman" pitchFamily="18" charset="0"/>
                          </a:rPr>
                          <m:t>𝒌</m:t>
                        </m:r>
                      </m:sub>
                    </m:sSub>
                    <m:r>
                      <a:rPr lang="en-US" b="1" i="1" smtClean="0">
                        <a:solidFill>
                          <a:schemeClr val="tx1"/>
                        </a:solidFill>
                        <a:latin typeface="Cambria Math"/>
                        <a:ea typeface="Cambria Math"/>
                        <a:cs typeface="Times New Roman" pitchFamily="18" charset="0"/>
                      </a:rPr>
                      <m:t>=</m:t>
                    </m:r>
                    <m:r>
                      <a:rPr lang="en-US" b="1" i="1" smtClean="0">
                        <a:solidFill>
                          <a:schemeClr val="tx1"/>
                        </a:solidFill>
                        <a:latin typeface="Cambria Math" panose="02040503050406030204" pitchFamily="18" charset="0"/>
                        <a:ea typeface="Cambria Math"/>
                        <a:cs typeface="Times New Roman" pitchFamily="18" charset="0"/>
                      </a:rPr>
                      <m:t>−</m:t>
                    </m:r>
                    <m:f>
                      <m:fPr>
                        <m:ctrlPr>
                          <a:rPr lang="en-US" b="1" i="1" smtClean="0">
                            <a:solidFill>
                              <a:schemeClr val="tx1"/>
                            </a:solidFill>
                            <a:latin typeface="Cambria Math"/>
                            <a:ea typeface="Cambria Math"/>
                            <a:cs typeface="Times New Roman" pitchFamily="18" charset="0"/>
                          </a:rPr>
                        </m:ctrlPr>
                      </m:fPr>
                      <m:num>
                        <m:nary>
                          <m:naryPr>
                            <m:chr m:val="∑"/>
                            <m:subHide m:val="on"/>
                            <m:supHide m:val="on"/>
                            <m:ctrlPr>
                              <a:rPr lang="en-US" b="1" i="1">
                                <a:solidFill>
                                  <a:schemeClr val="tx1"/>
                                </a:solidFill>
                                <a:latin typeface="Cambria Math"/>
                                <a:cs typeface="Times New Roman" pitchFamily="18" charset="0"/>
                              </a:rPr>
                            </m:ctrlPr>
                          </m:naryPr>
                          <m:sub/>
                          <m:sup/>
                          <m:e>
                            <m:r>
                              <a:rPr lang="en-US" b="1" i="1">
                                <a:solidFill>
                                  <a:schemeClr val="tx1"/>
                                </a:solidFill>
                                <a:latin typeface="Cambria Math" panose="02040503050406030204" pitchFamily="18" charset="0"/>
                                <a:cs typeface="Times New Roman" pitchFamily="18" charset="0"/>
                              </a:rPr>
                              <m:t>± </m:t>
                            </m:r>
                            <m:d>
                              <m:dPr>
                                <m:begChr m:val="["/>
                                <m:endChr m:val="]"/>
                                <m:ctrlPr>
                                  <a:rPr lang="en-US" b="1" i="1">
                                    <a:solidFill>
                                      <a:schemeClr val="tx1"/>
                                    </a:solidFill>
                                    <a:latin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𝒌</m:t>
                                        </m:r>
                                      </m:e>
                                      <m:sub>
                                        <m:r>
                                          <a:rPr lang="en-US" b="1" i="1">
                                            <a:solidFill>
                                              <a:schemeClr val="tx1"/>
                                            </a:solidFill>
                                            <a:latin typeface="Cambria Math"/>
                                            <a:ea typeface="Cambria Math"/>
                                            <a:cs typeface="Times New Roman" pitchFamily="18" charset="0"/>
                                          </a:rPr>
                                          <m:t>𝒊</m:t>
                                        </m:r>
                                      </m:sub>
                                    </m:sSub>
                                    <m:r>
                                      <a:rPr lang="en-US" b="1" i="1">
                                        <a:solidFill>
                                          <a:schemeClr val="tx1"/>
                                        </a:solidFill>
                                        <a:latin typeface="Cambria Math"/>
                                        <a:ea typeface="Cambria Math"/>
                                        <a:cs typeface="Times New Roman" pitchFamily="18" charset="0"/>
                                      </a:rPr>
                                      <m:t>𝑸</m:t>
                                    </m:r>
                                  </m:e>
                                  <m:sub>
                                    <m:r>
                                      <a:rPr lang="en-US" b="1" i="1">
                                        <a:solidFill>
                                          <a:schemeClr val="tx1"/>
                                        </a:solidFill>
                                        <a:latin typeface="Cambria Math"/>
                                        <a:ea typeface="Cambria Math"/>
                                        <a:cs typeface="Times New Roman" pitchFamily="18" charset="0"/>
                                      </a:rPr>
                                      <m:t>𝒊</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a:solidFill>
                                              <a:schemeClr val="tx1"/>
                                            </a:solidFill>
                                            <a:latin typeface="Cambria Math"/>
                                            <a:ea typeface="Cambria Math"/>
                                            <a:cs typeface="Times New Roman" pitchFamily="18" charset="0"/>
                                          </a:rPr>
                                          <m:t>𝒊</m:t>
                                        </m:r>
                                      </m:sub>
                                    </m:sSub>
                                  </m:e>
                                </m:d>
                                <m:r>
                                  <a:rPr lang="en-US" b="1" i="1">
                                    <a:solidFill>
                                      <a:schemeClr val="tx1"/>
                                    </a:solidFill>
                                    <a:latin typeface="Cambria Math" panose="02040503050406030204" pitchFamily="18" charset="0"/>
                                    <a:cs typeface="Times New Roman" pitchFamily="18" charset="0"/>
                                  </a:rPr>
                                  <m:t>−</m:t>
                                </m:r>
                                <m:sSub>
                                  <m:sSubPr>
                                    <m:ctrlPr>
                                      <a:rPr lang="en-US" b="1" i="1">
                                        <a:solidFill>
                                          <a:schemeClr val="tx1"/>
                                        </a:solidFill>
                                        <a:latin typeface="Cambria Math"/>
                                        <a:cs typeface="Times New Roman" pitchFamily="18" charset="0"/>
                                      </a:rPr>
                                    </m:ctrlPr>
                                  </m:sSubPr>
                                  <m:e>
                                    <m:r>
                                      <a:rPr lang="en-US" b="1" i="1">
                                        <a:solidFill>
                                          <a:schemeClr val="tx1"/>
                                        </a:solidFill>
                                        <a:latin typeface="Cambria Math" panose="02040503050406030204" pitchFamily="18" charset="0"/>
                                        <a:cs typeface="Times New Roman" pitchFamily="18" charset="0"/>
                                      </a:rPr>
                                      <m:t>𝑯𝒑</m:t>
                                    </m:r>
                                  </m:e>
                                  <m:sub>
                                    <m:r>
                                      <a:rPr lang="en-US" b="1" i="1">
                                        <a:solidFill>
                                          <a:schemeClr val="tx1"/>
                                        </a:solidFill>
                                        <a:latin typeface="Cambria Math" panose="02040503050406030204" pitchFamily="18" charset="0"/>
                                        <a:cs typeface="Times New Roman" pitchFamily="18" charset="0"/>
                                      </a:rPr>
                                      <m:t>𝒊</m:t>
                                    </m:r>
                                  </m:sub>
                                </m:sSub>
                              </m:e>
                            </m:d>
                            <m:r>
                              <a:rPr lang="en-US" b="1" i="1" smtClean="0">
                                <a:solidFill>
                                  <a:schemeClr val="tx1"/>
                                </a:solidFill>
                                <a:latin typeface="Cambria Math" panose="02040503050406030204" pitchFamily="18" charset="0"/>
                                <a:cs typeface="Times New Roman" pitchFamily="18" charset="0"/>
                              </a:rPr>
                              <m:t>+</m:t>
                            </m:r>
                            <m:r>
                              <a:rPr lang="en-US" b="1" i="1">
                                <a:solidFill>
                                  <a:schemeClr val="tx1"/>
                                </a:solidFill>
                                <a:latin typeface="Cambria Math" panose="02040503050406030204" pitchFamily="18" charset="0"/>
                                <a:ea typeface="Cambria Math" panose="02040503050406030204" pitchFamily="18" charset="0"/>
                                <a:cs typeface="Times New Roman" pitchFamily="18" charset="0"/>
                              </a:rPr>
                              <m:t>∆</m:t>
                            </m:r>
                            <m:r>
                              <a:rPr lang="en-US" b="1" i="1">
                                <a:solidFill>
                                  <a:schemeClr val="tx1"/>
                                </a:solidFill>
                                <a:latin typeface="Cambria Math" panose="02040503050406030204" pitchFamily="18" charset="0"/>
                                <a:ea typeface="Cambria Math" panose="02040503050406030204" pitchFamily="18" charset="0"/>
                                <a:cs typeface="Times New Roman" pitchFamily="18" charset="0"/>
                              </a:rPr>
                              <m:t>𝑯</m:t>
                            </m:r>
                          </m:e>
                        </m:nary>
                      </m:num>
                      <m:den>
                        <m:r>
                          <a:rPr lang="en-US" b="1" i="1">
                            <a:solidFill>
                              <a:schemeClr val="tx1"/>
                            </a:solidFill>
                            <a:latin typeface="Cambria Math"/>
                            <a:ea typeface="Cambria Math"/>
                            <a:cs typeface="Times New Roman" pitchFamily="18" charset="0"/>
                          </a:rPr>
                          <m:t>𝟐</m:t>
                        </m:r>
                        <m:nary>
                          <m:naryPr>
                            <m:chr m:val="∑"/>
                            <m:subHide m:val="on"/>
                            <m:supHide m:val="on"/>
                            <m:ctrlPr>
                              <a:rPr lang="en-US" b="1" i="1">
                                <a:solidFill>
                                  <a:schemeClr val="tx1"/>
                                </a:solidFill>
                                <a:latin typeface="Cambria Math"/>
                                <a:ea typeface="Cambria Math"/>
                                <a:cs typeface="Times New Roman" pitchFamily="18" charset="0"/>
                              </a:rPr>
                            </m:ctrlPr>
                          </m:naryPr>
                          <m:sub/>
                          <m:sup/>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𝒌</m:t>
                                </m:r>
                              </m:e>
                              <m:sub>
                                <m:r>
                                  <a:rPr lang="en-US" b="1" i="1">
                                    <a:solidFill>
                                      <a:schemeClr val="tx1"/>
                                    </a:solidFill>
                                    <a:latin typeface="Cambria Math"/>
                                    <a:ea typeface="Cambria Math"/>
                                    <a:cs typeface="Times New Roman" pitchFamily="18" charset="0"/>
                                  </a:rPr>
                                  <m:t>𝒊</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a:solidFill>
                                          <a:schemeClr val="tx1"/>
                                        </a:solidFill>
                                        <a:latin typeface="Cambria Math"/>
                                        <a:ea typeface="Cambria Math"/>
                                        <a:cs typeface="Times New Roman" pitchFamily="18" charset="0"/>
                                      </a:rPr>
                                      <m:t>𝒊</m:t>
                                    </m:r>
                                  </m:sub>
                                </m:sSub>
                              </m:e>
                            </m:d>
                          </m:e>
                        </m:nary>
                        <m:r>
                          <a:rPr lang="en-US" b="1" i="1" smtClean="0">
                            <a:solidFill>
                              <a:schemeClr val="tx1"/>
                            </a:solidFill>
                            <a:latin typeface="Cambria Math" panose="02040503050406030204" pitchFamily="18" charset="0"/>
                            <a:ea typeface="Cambria Math"/>
                            <a:cs typeface="Times New Roman" pitchFamily="18" charset="0"/>
                          </a:rPr>
                          <m:t> − </m:t>
                        </m:r>
                        <m:f>
                          <m:fPr>
                            <m:ctrlPr>
                              <a:rPr lang="en-US" b="1" i="1" smtClean="0">
                                <a:solidFill>
                                  <a:schemeClr val="tx1"/>
                                </a:solidFill>
                                <a:latin typeface="Cambria Math"/>
                                <a:ea typeface="Cambria Math"/>
                                <a:cs typeface="Times New Roman" pitchFamily="18" charset="0"/>
                              </a:rPr>
                            </m:ctrlPr>
                          </m:fPr>
                          <m:num>
                            <m:r>
                              <a:rPr lang="en-US" b="1" i="1" smtClean="0">
                                <a:solidFill>
                                  <a:schemeClr val="tx1"/>
                                </a:solidFill>
                                <a:latin typeface="Cambria Math" panose="02040503050406030204" pitchFamily="18" charset="0"/>
                                <a:ea typeface="Cambria Math"/>
                                <a:cs typeface="Times New Roman" pitchFamily="18" charset="0"/>
                              </a:rPr>
                              <m:t>𝒅</m:t>
                            </m:r>
                            <m:sSub>
                              <m:sSubPr>
                                <m:ctrlPr>
                                  <a:rPr lang="en-US" b="1" i="1">
                                    <a:solidFill>
                                      <a:schemeClr val="tx1"/>
                                    </a:solidFill>
                                    <a:latin typeface="Cambria Math"/>
                                    <a:cs typeface="Times New Roman" pitchFamily="18" charset="0"/>
                                  </a:rPr>
                                </m:ctrlPr>
                              </m:sSubPr>
                              <m:e>
                                <m:r>
                                  <a:rPr lang="en-US" b="1" i="1">
                                    <a:solidFill>
                                      <a:schemeClr val="tx1"/>
                                    </a:solidFill>
                                    <a:latin typeface="Cambria Math" panose="02040503050406030204" pitchFamily="18" charset="0"/>
                                    <a:cs typeface="Times New Roman" pitchFamily="18" charset="0"/>
                                  </a:rPr>
                                  <m:t>𝑯𝒑</m:t>
                                </m:r>
                              </m:e>
                              <m:sub>
                                <m:r>
                                  <a:rPr lang="en-US" b="1" i="1">
                                    <a:solidFill>
                                      <a:schemeClr val="tx1"/>
                                    </a:solidFill>
                                    <a:latin typeface="Cambria Math" panose="02040503050406030204" pitchFamily="18" charset="0"/>
                                    <a:cs typeface="Times New Roman" pitchFamily="18" charset="0"/>
                                  </a:rPr>
                                  <m:t>𝒊</m:t>
                                </m:r>
                              </m:sub>
                            </m:sSub>
                          </m:num>
                          <m:den>
                            <m:r>
                              <a:rPr lang="en-US" b="1" i="1" smtClean="0">
                                <a:solidFill>
                                  <a:schemeClr val="tx1"/>
                                </a:solidFill>
                                <a:latin typeface="Cambria Math" panose="02040503050406030204" pitchFamily="18" charset="0"/>
                                <a:ea typeface="Cambria Math"/>
                                <a:cs typeface="Times New Roman" pitchFamily="18" charset="0"/>
                              </a:rPr>
                              <m:t>𝒅𝑸</m:t>
                            </m:r>
                          </m:den>
                        </m:f>
                      </m:den>
                    </m:f>
                  </m:oMath>
                </a14:m>
                <a:r>
                  <a:rPr lang="en-US" b="1" i="1" dirty="0" smtClean="0">
                    <a:solidFill>
                      <a:schemeClr val="tx1"/>
                    </a:solidFill>
                    <a:latin typeface="Times New Roman" pitchFamily="18" charset="0"/>
                    <a:ea typeface="Cambria Math"/>
                    <a:cs typeface="Times New Roman" pitchFamily="18" charset="0"/>
                  </a:rPr>
                  <a:t> </a:t>
                </a:r>
              </a:p>
              <a:p>
                <a:pPr algn="ctr"/>
                <a:endParaRPr lang="en-US" b="1" i="1" dirty="0" smtClean="0">
                  <a:solidFill>
                    <a:schemeClr val="tx1"/>
                  </a:solidFill>
                  <a:latin typeface="Times New Roman" pitchFamily="18" charset="0"/>
                  <a:ea typeface="Cambria Math"/>
                  <a:cs typeface="Times New Roman" pitchFamily="18" charset="0"/>
                </a:endParaRPr>
              </a:p>
              <a:p>
                <a:pPr algn="ctr"/>
                <a:r>
                  <a:rPr lang="en-US" b="1" dirty="0" smtClean="0">
                    <a:solidFill>
                      <a:schemeClr val="tx1"/>
                    </a:solidFill>
                    <a:ea typeface="Cambria Math"/>
                    <a:cs typeface="Times New Roman" pitchFamily="18" charset="0"/>
                  </a:rPr>
                  <a:t>  </a:t>
                </a:r>
                <a14:m>
                  <m:oMath xmlns:m="http://schemas.openxmlformats.org/officeDocument/2006/math">
                    <m:r>
                      <a:rPr lang="en-US" sz="1600" b="1" i="1">
                        <a:solidFill>
                          <a:schemeClr val="tx1"/>
                        </a:solidFill>
                        <a:latin typeface="Cambria Math"/>
                        <a:ea typeface="Cambria Math"/>
                        <a:cs typeface="Times New Roman" pitchFamily="18" charset="0"/>
                      </a:rPr>
                      <m:t>∆</m:t>
                    </m:r>
                    <m:sSub>
                      <m:sSubPr>
                        <m:ctrlPr>
                          <a:rPr lang="en-US" sz="1600" b="1" i="1">
                            <a:solidFill>
                              <a:schemeClr val="tx1"/>
                            </a:solidFill>
                            <a:latin typeface="Cambria Math"/>
                            <a:ea typeface="Cambria Math"/>
                            <a:cs typeface="Times New Roman" pitchFamily="18" charset="0"/>
                          </a:rPr>
                        </m:ctrlPr>
                      </m:sSubPr>
                      <m:e>
                        <m:r>
                          <a:rPr lang="en-US" sz="1600" b="1" i="1">
                            <a:solidFill>
                              <a:schemeClr val="tx1"/>
                            </a:solidFill>
                            <a:latin typeface="Cambria Math"/>
                            <a:ea typeface="Cambria Math"/>
                            <a:cs typeface="Times New Roman" pitchFamily="18" charset="0"/>
                          </a:rPr>
                          <m:t>𝑸</m:t>
                        </m:r>
                      </m:e>
                      <m:sub>
                        <m:r>
                          <a:rPr lang="en-US" sz="1600" b="1" i="1" smtClean="0">
                            <a:solidFill>
                              <a:schemeClr val="tx1"/>
                            </a:solidFill>
                            <a:latin typeface="Cambria Math" panose="02040503050406030204" pitchFamily="18" charset="0"/>
                            <a:ea typeface="Cambria Math"/>
                            <a:cs typeface="Times New Roman" pitchFamily="18" charset="0"/>
                          </a:rPr>
                          <m:t>𝟏</m:t>
                        </m:r>
                      </m:sub>
                    </m:sSub>
                    <m:r>
                      <a:rPr lang="en-US" sz="1600" b="1" i="1">
                        <a:solidFill>
                          <a:schemeClr val="tx1"/>
                        </a:solidFill>
                        <a:latin typeface="Cambria Math"/>
                        <a:ea typeface="Cambria Math"/>
                        <a:cs typeface="Times New Roman" pitchFamily="18" charset="0"/>
                      </a:rPr>
                      <m:t>=</m:t>
                    </m:r>
                    <m:r>
                      <a:rPr lang="en-US" sz="1600" b="1" i="1">
                        <a:solidFill>
                          <a:schemeClr val="tx1"/>
                        </a:solidFill>
                        <a:latin typeface="Cambria Math" panose="02040503050406030204" pitchFamily="18" charset="0"/>
                        <a:ea typeface="Cambria Math"/>
                        <a:cs typeface="Times New Roman" pitchFamily="18" charset="0"/>
                      </a:rPr>
                      <m:t>−</m:t>
                    </m:r>
                    <m:f>
                      <m:fPr>
                        <m:ctrlPr>
                          <a:rPr lang="en-US" sz="1600" b="1" i="1" smtClean="0">
                            <a:solidFill>
                              <a:schemeClr val="tx1"/>
                            </a:solidFill>
                            <a:latin typeface="Cambria Math"/>
                            <a:ea typeface="Cambria Math"/>
                            <a:cs typeface="Times New Roman" pitchFamily="18" charset="0"/>
                          </a:rPr>
                        </m:ctrlPr>
                      </m:fPr>
                      <m:num>
                        <m:sSub>
                          <m:sSubPr>
                            <m:ctrlPr>
                              <a:rPr lang="en-US" sz="1600" b="1" i="1">
                                <a:solidFill>
                                  <a:schemeClr val="tx1"/>
                                </a:solidFill>
                                <a:latin typeface="Cambria Math"/>
                                <a:ea typeface="Cambria Math"/>
                                <a:cs typeface="Times New Roman" pitchFamily="18" charset="0"/>
                              </a:rPr>
                            </m:ctrlPr>
                          </m:sSubPr>
                          <m:e>
                            <m:r>
                              <a:rPr lang="en-US" sz="1600" b="1" i="1">
                                <a:solidFill>
                                  <a:schemeClr val="tx1"/>
                                </a:solidFill>
                                <a:latin typeface="Cambria Math" panose="02040503050406030204" pitchFamily="18" charset="0"/>
                                <a:ea typeface="Cambria Math"/>
                                <a:cs typeface="Times New Roman" pitchFamily="18" charset="0"/>
                              </a:rPr>
                              <m:t>𝒌</m:t>
                            </m:r>
                          </m:e>
                          <m:sub>
                            <m:r>
                              <a:rPr lang="en-US" sz="1600" b="1" i="1" smtClean="0">
                                <a:solidFill>
                                  <a:schemeClr val="tx1"/>
                                </a:solidFill>
                                <a:latin typeface="Cambria Math" panose="02040503050406030204" pitchFamily="18" charset="0"/>
                                <a:ea typeface="Cambria Math"/>
                                <a:cs typeface="Times New Roman" pitchFamily="18" charset="0"/>
                              </a:rPr>
                              <m:t>𝟒</m:t>
                            </m:r>
                          </m:sub>
                        </m:sSub>
                        <m:sSub>
                          <m:sSubPr>
                            <m:ctrlPr>
                              <a:rPr lang="en-US" sz="1600" b="1" i="1">
                                <a:solidFill>
                                  <a:schemeClr val="tx1"/>
                                </a:solidFill>
                                <a:latin typeface="Cambria Math"/>
                                <a:ea typeface="Cambria Math"/>
                                <a:cs typeface="Times New Roman" pitchFamily="18" charset="0"/>
                              </a:rPr>
                            </m:ctrlPr>
                          </m:sSubPr>
                          <m:e>
                            <m:r>
                              <a:rPr lang="en-US" sz="1600" b="1" i="1">
                                <a:solidFill>
                                  <a:schemeClr val="tx1"/>
                                </a:solidFill>
                                <a:latin typeface="Cambria Math" panose="02040503050406030204" pitchFamily="18" charset="0"/>
                                <a:ea typeface="Cambria Math"/>
                                <a:cs typeface="Times New Roman" pitchFamily="18" charset="0"/>
                              </a:rPr>
                              <m:t>𝑸</m:t>
                            </m:r>
                          </m:e>
                          <m:sub>
                            <m:r>
                              <a:rPr lang="en-US" sz="1600" b="1" i="1" smtClean="0">
                                <a:solidFill>
                                  <a:schemeClr val="tx1"/>
                                </a:solidFill>
                                <a:latin typeface="Cambria Math" panose="02040503050406030204" pitchFamily="18" charset="0"/>
                                <a:ea typeface="Cambria Math"/>
                                <a:cs typeface="Times New Roman" pitchFamily="18" charset="0"/>
                              </a:rPr>
                              <m:t>𝟒</m:t>
                            </m:r>
                          </m:sub>
                        </m:sSub>
                        <m:d>
                          <m:dPr>
                            <m:begChr m:val="|"/>
                            <m:endChr m:val="|"/>
                            <m:ctrlPr>
                              <a:rPr lang="en-US" sz="1600" b="1" i="1">
                                <a:solidFill>
                                  <a:schemeClr val="tx1"/>
                                </a:solidFill>
                                <a:latin typeface="Cambria Math"/>
                                <a:ea typeface="Cambria Math"/>
                                <a:cs typeface="Times New Roman" pitchFamily="18" charset="0"/>
                              </a:rPr>
                            </m:ctrlPr>
                          </m:dPr>
                          <m:e>
                            <m:sSub>
                              <m:sSubPr>
                                <m:ctrlPr>
                                  <a:rPr lang="en-US" sz="1600" b="1" i="1">
                                    <a:solidFill>
                                      <a:schemeClr val="tx1"/>
                                    </a:solidFill>
                                    <a:latin typeface="Cambria Math"/>
                                    <a:ea typeface="Cambria Math"/>
                                    <a:cs typeface="Times New Roman" pitchFamily="18" charset="0"/>
                                  </a:rPr>
                                </m:ctrlPr>
                              </m:sSubPr>
                              <m:e>
                                <m:r>
                                  <a:rPr lang="en-US" sz="1600" b="1" i="1">
                                    <a:solidFill>
                                      <a:schemeClr val="tx1"/>
                                    </a:solidFill>
                                    <a:latin typeface="Cambria Math" panose="02040503050406030204" pitchFamily="18" charset="0"/>
                                    <a:ea typeface="Cambria Math"/>
                                    <a:cs typeface="Times New Roman" pitchFamily="18" charset="0"/>
                                  </a:rPr>
                                  <m:t>𝑸</m:t>
                                </m:r>
                              </m:e>
                              <m:sub>
                                <m:r>
                                  <a:rPr lang="en-US" sz="1600" b="1" i="1" smtClean="0">
                                    <a:solidFill>
                                      <a:schemeClr val="tx1"/>
                                    </a:solidFill>
                                    <a:latin typeface="Cambria Math" panose="02040503050406030204" pitchFamily="18" charset="0"/>
                                    <a:ea typeface="Cambria Math"/>
                                    <a:cs typeface="Times New Roman" pitchFamily="18" charset="0"/>
                                  </a:rPr>
                                  <m:t>𝟒</m:t>
                                </m:r>
                              </m:sub>
                            </m:sSub>
                          </m:e>
                        </m:d>
                        <m:r>
                          <a:rPr lang="en-US" sz="1600" b="1" i="1" smtClean="0">
                            <a:solidFill>
                              <a:schemeClr val="tx1"/>
                            </a:solidFill>
                            <a:latin typeface="Cambria Math"/>
                            <a:ea typeface="Cambria Math"/>
                            <a:cs typeface="Times New Roman" pitchFamily="18" charset="0"/>
                          </a:rPr>
                          <m:t>+</m:t>
                        </m:r>
                        <m:sSub>
                          <m:sSubPr>
                            <m:ctrlPr>
                              <a:rPr lang="en-US" sz="1600" b="1" i="1">
                                <a:solidFill>
                                  <a:schemeClr val="tx1"/>
                                </a:solidFill>
                                <a:latin typeface="Cambria Math"/>
                                <a:ea typeface="Cambria Math"/>
                                <a:cs typeface="Times New Roman" pitchFamily="18" charset="0"/>
                              </a:rPr>
                            </m:ctrlPr>
                          </m:sSubPr>
                          <m:e>
                            <m:r>
                              <a:rPr lang="en-US" sz="1600" b="1" i="1">
                                <a:solidFill>
                                  <a:schemeClr val="tx1"/>
                                </a:solidFill>
                                <a:latin typeface="Cambria Math" panose="02040503050406030204" pitchFamily="18" charset="0"/>
                                <a:ea typeface="Cambria Math"/>
                                <a:cs typeface="Times New Roman" pitchFamily="18" charset="0"/>
                              </a:rPr>
                              <m:t>𝒌</m:t>
                            </m:r>
                          </m:e>
                          <m:sub>
                            <m:r>
                              <a:rPr lang="en-US" sz="1600" b="1" i="1">
                                <a:solidFill>
                                  <a:schemeClr val="tx1"/>
                                </a:solidFill>
                                <a:latin typeface="Cambria Math" panose="02040503050406030204" pitchFamily="18" charset="0"/>
                                <a:ea typeface="Cambria Math"/>
                                <a:cs typeface="Times New Roman" pitchFamily="18" charset="0"/>
                              </a:rPr>
                              <m:t>𝟑</m:t>
                            </m:r>
                          </m:sub>
                        </m:sSub>
                        <m:sSub>
                          <m:sSubPr>
                            <m:ctrlPr>
                              <a:rPr lang="en-US" sz="1600" b="1" i="1">
                                <a:solidFill>
                                  <a:schemeClr val="tx1"/>
                                </a:solidFill>
                                <a:latin typeface="Cambria Math"/>
                                <a:ea typeface="Cambria Math"/>
                                <a:cs typeface="Times New Roman" pitchFamily="18" charset="0"/>
                              </a:rPr>
                            </m:ctrlPr>
                          </m:sSubPr>
                          <m:e>
                            <m:r>
                              <a:rPr lang="en-US" sz="1600" b="1" i="1">
                                <a:solidFill>
                                  <a:schemeClr val="tx1"/>
                                </a:solidFill>
                                <a:latin typeface="Cambria Math" panose="02040503050406030204" pitchFamily="18" charset="0"/>
                                <a:ea typeface="Cambria Math"/>
                                <a:cs typeface="Times New Roman" pitchFamily="18" charset="0"/>
                              </a:rPr>
                              <m:t>𝑸</m:t>
                            </m:r>
                          </m:e>
                          <m:sub>
                            <m:r>
                              <a:rPr lang="en-US" sz="1600" b="1" i="1">
                                <a:solidFill>
                                  <a:schemeClr val="tx1"/>
                                </a:solidFill>
                                <a:latin typeface="Cambria Math" panose="02040503050406030204" pitchFamily="18" charset="0"/>
                                <a:ea typeface="Cambria Math"/>
                                <a:cs typeface="Times New Roman" pitchFamily="18" charset="0"/>
                              </a:rPr>
                              <m:t>𝟑</m:t>
                            </m:r>
                          </m:sub>
                        </m:sSub>
                        <m:d>
                          <m:dPr>
                            <m:begChr m:val="|"/>
                            <m:endChr m:val="|"/>
                            <m:ctrlPr>
                              <a:rPr lang="en-US" sz="1600" b="1" i="1">
                                <a:solidFill>
                                  <a:schemeClr val="tx1"/>
                                </a:solidFill>
                                <a:latin typeface="Cambria Math"/>
                                <a:ea typeface="Cambria Math"/>
                                <a:cs typeface="Times New Roman" pitchFamily="18" charset="0"/>
                              </a:rPr>
                            </m:ctrlPr>
                          </m:dPr>
                          <m:e>
                            <m:sSub>
                              <m:sSubPr>
                                <m:ctrlPr>
                                  <a:rPr lang="en-US" sz="1600" b="1" i="1">
                                    <a:solidFill>
                                      <a:schemeClr val="tx1"/>
                                    </a:solidFill>
                                    <a:latin typeface="Cambria Math"/>
                                    <a:ea typeface="Cambria Math"/>
                                    <a:cs typeface="Times New Roman" pitchFamily="18" charset="0"/>
                                  </a:rPr>
                                </m:ctrlPr>
                              </m:sSubPr>
                              <m:e>
                                <m:r>
                                  <a:rPr lang="en-US" sz="1600" b="1" i="1">
                                    <a:solidFill>
                                      <a:schemeClr val="tx1"/>
                                    </a:solidFill>
                                    <a:latin typeface="Cambria Math" panose="02040503050406030204" pitchFamily="18" charset="0"/>
                                    <a:ea typeface="Cambria Math"/>
                                    <a:cs typeface="Times New Roman" pitchFamily="18" charset="0"/>
                                  </a:rPr>
                                  <m:t>𝑸</m:t>
                                </m:r>
                              </m:e>
                              <m:sub>
                                <m:r>
                                  <a:rPr lang="en-US" sz="1600" b="1" i="1">
                                    <a:solidFill>
                                      <a:schemeClr val="tx1"/>
                                    </a:solidFill>
                                    <a:latin typeface="Cambria Math" panose="02040503050406030204" pitchFamily="18" charset="0"/>
                                    <a:ea typeface="Cambria Math"/>
                                    <a:cs typeface="Times New Roman" pitchFamily="18" charset="0"/>
                                  </a:rPr>
                                  <m:t>𝟑</m:t>
                                </m:r>
                              </m:sub>
                            </m:sSub>
                          </m:e>
                        </m:d>
                        <m:r>
                          <a:rPr lang="en-US" sz="1600" b="1" i="1" smtClean="0">
                            <a:solidFill>
                              <a:schemeClr val="tx1"/>
                            </a:solidFill>
                            <a:latin typeface="Cambria Math"/>
                            <a:ea typeface="Cambria Math"/>
                            <a:cs typeface="Times New Roman" pitchFamily="18" charset="0"/>
                          </a:rPr>
                          <m:t>+</m:t>
                        </m:r>
                        <m:sSub>
                          <m:sSubPr>
                            <m:ctrlPr>
                              <a:rPr lang="en-US" sz="1600" b="1" i="1">
                                <a:solidFill>
                                  <a:schemeClr val="tx1"/>
                                </a:solidFill>
                                <a:latin typeface="Cambria Math"/>
                                <a:ea typeface="Cambria Math"/>
                                <a:cs typeface="Times New Roman" pitchFamily="18" charset="0"/>
                              </a:rPr>
                            </m:ctrlPr>
                          </m:sSubPr>
                          <m:e>
                            <m:r>
                              <a:rPr lang="en-US" sz="1600" b="1" i="1">
                                <a:solidFill>
                                  <a:schemeClr val="tx1"/>
                                </a:solidFill>
                                <a:latin typeface="Cambria Math" panose="02040503050406030204" pitchFamily="18" charset="0"/>
                                <a:ea typeface="Cambria Math"/>
                                <a:cs typeface="Times New Roman" pitchFamily="18" charset="0"/>
                              </a:rPr>
                              <m:t>𝒌</m:t>
                            </m:r>
                          </m:e>
                          <m:sub>
                            <m:r>
                              <a:rPr lang="en-US" sz="1600" b="1" i="1" smtClean="0">
                                <a:solidFill>
                                  <a:schemeClr val="tx1"/>
                                </a:solidFill>
                                <a:latin typeface="Cambria Math" panose="02040503050406030204" pitchFamily="18" charset="0"/>
                                <a:ea typeface="Cambria Math"/>
                                <a:cs typeface="Times New Roman" pitchFamily="18" charset="0"/>
                              </a:rPr>
                              <m:t>𝟐</m:t>
                            </m:r>
                          </m:sub>
                        </m:sSub>
                        <m:sSub>
                          <m:sSubPr>
                            <m:ctrlPr>
                              <a:rPr lang="en-US" sz="1600" b="1" i="1">
                                <a:solidFill>
                                  <a:schemeClr val="tx1"/>
                                </a:solidFill>
                                <a:latin typeface="Cambria Math"/>
                                <a:ea typeface="Cambria Math"/>
                                <a:cs typeface="Times New Roman" pitchFamily="18" charset="0"/>
                              </a:rPr>
                            </m:ctrlPr>
                          </m:sSubPr>
                          <m:e>
                            <m:r>
                              <a:rPr lang="en-US" sz="1600" b="1" i="1">
                                <a:solidFill>
                                  <a:schemeClr val="tx1"/>
                                </a:solidFill>
                                <a:latin typeface="Cambria Math" panose="02040503050406030204" pitchFamily="18" charset="0"/>
                                <a:ea typeface="Cambria Math"/>
                                <a:cs typeface="Times New Roman" pitchFamily="18" charset="0"/>
                              </a:rPr>
                              <m:t>𝑸</m:t>
                            </m:r>
                          </m:e>
                          <m:sub>
                            <m:r>
                              <a:rPr lang="en-US" sz="1600" b="1" i="1" smtClean="0">
                                <a:solidFill>
                                  <a:schemeClr val="tx1"/>
                                </a:solidFill>
                                <a:latin typeface="Cambria Math" panose="02040503050406030204" pitchFamily="18" charset="0"/>
                                <a:ea typeface="Cambria Math"/>
                                <a:cs typeface="Times New Roman" pitchFamily="18" charset="0"/>
                              </a:rPr>
                              <m:t>𝟐</m:t>
                            </m:r>
                          </m:sub>
                        </m:sSub>
                        <m:d>
                          <m:dPr>
                            <m:begChr m:val="|"/>
                            <m:endChr m:val="|"/>
                            <m:ctrlPr>
                              <a:rPr lang="en-US" sz="1600" b="1" i="1">
                                <a:solidFill>
                                  <a:schemeClr val="tx1"/>
                                </a:solidFill>
                                <a:latin typeface="Cambria Math"/>
                                <a:ea typeface="Cambria Math"/>
                                <a:cs typeface="Times New Roman" pitchFamily="18" charset="0"/>
                              </a:rPr>
                            </m:ctrlPr>
                          </m:dPr>
                          <m:e>
                            <m:sSub>
                              <m:sSubPr>
                                <m:ctrlPr>
                                  <a:rPr lang="en-US" sz="1600" b="1" i="1">
                                    <a:solidFill>
                                      <a:schemeClr val="tx1"/>
                                    </a:solidFill>
                                    <a:latin typeface="Cambria Math"/>
                                    <a:ea typeface="Cambria Math"/>
                                    <a:cs typeface="Times New Roman" pitchFamily="18" charset="0"/>
                                  </a:rPr>
                                </m:ctrlPr>
                              </m:sSubPr>
                              <m:e>
                                <m:r>
                                  <a:rPr lang="en-US" sz="1600" b="1" i="1">
                                    <a:solidFill>
                                      <a:schemeClr val="tx1"/>
                                    </a:solidFill>
                                    <a:latin typeface="Cambria Math" panose="02040503050406030204" pitchFamily="18" charset="0"/>
                                    <a:ea typeface="Cambria Math"/>
                                    <a:cs typeface="Times New Roman" pitchFamily="18" charset="0"/>
                                  </a:rPr>
                                  <m:t>𝑸</m:t>
                                </m:r>
                              </m:e>
                              <m:sub>
                                <m:r>
                                  <a:rPr lang="en-US" sz="1600" b="1" i="1" smtClean="0">
                                    <a:solidFill>
                                      <a:schemeClr val="tx1"/>
                                    </a:solidFill>
                                    <a:latin typeface="Cambria Math" panose="02040503050406030204" pitchFamily="18" charset="0"/>
                                    <a:ea typeface="Cambria Math"/>
                                    <a:cs typeface="Times New Roman" pitchFamily="18" charset="0"/>
                                  </a:rPr>
                                  <m:t>𝟐</m:t>
                                </m:r>
                              </m:sub>
                            </m:sSub>
                          </m:e>
                        </m:d>
                        <m:r>
                          <a:rPr lang="en-US" sz="1600" b="1" i="1" smtClean="0">
                            <a:solidFill>
                              <a:schemeClr val="tx1"/>
                            </a:solidFill>
                            <a:latin typeface="Cambria Math"/>
                            <a:ea typeface="Cambria Math"/>
                            <a:cs typeface="Times New Roman" pitchFamily="18" charset="0"/>
                          </a:rPr>
                          <m:t>+</m:t>
                        </m:r>
                        <m:sSub>
                          <m:sSubPr>
                            <m:ctrlPr>
                              <a:rPr lang="en-US" sz="1600" b="1" i="1">
                                <a:solidFill>
                                  <a:schemeClr val="tx1"/>
                                </a:solidFill>
                                <a:latin typeface="Cambria Math"/>
                                <a:ea typeface="Cambria Math"/>
                                <a:cs typeface="Times New Roman" pitchFamily="18" charset="0"/>
                              </a:rPr>
                            </m:ctrlPr>
                          </m:sSubPr>
                          <m:e>
                            <m:r>
                              <a:rPr lang="en-US" sz="1600" b="1" i="1">
                                <a:solidFill>
                                  <a:schemeClr val="tx1"/>
                                </a:solidFill>
                                <a:latin typeface="Cambria Math" panose="02040503050406030204" pitchFamily="18" charset="0"/>
                                <a:ea typeface="Cambria Math"/>
                                <a:cs typeface="Times New Roman" pitchFamily="18" charset="0"/>
                              </a:rPr>
                              <m:t>𝒌</m:t>
                            </m:r>
                          </m:e>
                          <m:sub>
                            <m:r>
                              <a:rPr lang="en-US" sz="1600" b="1" i="1" smtClean="0">
                                <a:solidFill>
                                  <a:schemeClr val="tx1"/>
                                </a:solidFill>
                                <a:latin typeface="Cambria Math" panose="02040503050406030204" pitchFamily="18" charset="0"/>
                                <a:ea typeface="Cambria Math"/>
                                <a:cs typeface="Times New Roman" pitchFamily="18" charset="0"/>
                              </a:rPr>
                              <m:t>𝟏</m:t>
                            </m:r>
                          </m:sub>
                        </m:sSub>
                        <m:sSub>
                          <m:sSubPr>
                            <m:ctrlPr>
                              <a:rPr lang="en-US" sz="1600" b="1" i="1">
                                <a:solidFill>
                                  <a:schemeClr val="tx1"/>
                                </a:solidFill>
                                <a:latin typeface="Cambria Math"/>
                                <a:ea typeface="Cambria Math"/>
                                <a:cs typeface="Times New Roman" pitchFamily="18" charset="0"/>
                              </a:rPr>
                            </m:ctrlPr>
                          </m:sSubPr>
                          <m:e>
                            <m:r>
                              <a:rPr lang="en-US" sz="1600" b="1" i="1">
                                <a:solidFill>
                                  <a:schemeClr val="tx1"/>
                                </a:solidFill>
                                <a:latin typeface="Cambria Math" panose="02040503050406030204" pitchFamily="18" charset="0"/>
                                <a:ea typeface="Cambria Math"/>
                                <a:cs typeface="Times New Roman" pitchFamily="18" charset="0"/>
                              </a:rPr>
                              <m:t>𝑸</m:t>
                            </m:r>
                          </m:e>
                          <m:sub>
                            <m:r>
                              <a:rPr lang="en-US" sz="1600" b="1" i="1" smtClean="0">
                                <a:solidFill>
                                  <a:schemeClr val="tx1"/>
                                </a:solidFill>
                                <a:latin typeface="Cambria Math" panose="02040503050406030204" pitchFamily="18" charset="0"/>
                                <a:ea typeface="Cambria Math"/>
                                <a:cs typeface="Times New Roman" pitchFamily="18" charset="0"/>
                              </a:rPr>
                              <m:t>𝟏</m:t>
                            </m:r>
                          </m:sub>
                        </m:sSub>
                        <m:d>
                          <m:dPr>
                            <m:begChr m:val="|"/>
                            <m:endChr m:val="|"/>
                            <m:ctrlPr>
                              <a:rPr lang="en-US" sz="1600" b="1" i="1">
                                <a:solidFill>
                                  <a:schemeClr val="tx1"/>
                                </a:solidFill>
                                <a:latin typeface="Cambria Math"/>
                                <a:ea typeface="Cambria Math"/>
                                <a:cs typeface="Times New Roman" pitchFamily="18" charset="0"/>
                              </a:rPr>
                            </m:ctrlPr>
                          </m:dPr>
                          <m:e>
                            <m:sSub>
                              <m:sSubPr>
                                <m:ctrlPr>
                                  <a:rPr lang="en-US" sz="1600" b="1" i="1">
                                    <a:solidFill>
                                      <a:schemeClr val="tx1"/>
                                    </a:solidFill>
                                    <a:latin typeface="Cambria Math"/>
                                    <a:ea typeface="Cambria Math"/>
                                    <a:cs typeface="Times New Roman" pitchFamily="18" charset="0"/>
                                  </a:rPr>
                                </m:ctrlPr>
                              </m:sSubPr>
                              <m:e>
                                <m:r>
                                  <a:rPr lang="en-US" sz="1600" b="1" i="1">
                                    <a:solidFill>
                                      <a:schemeClr val="tx1"/>
                                    </a:solidFill>
                                    <a:latin typeface="Cambria Math" panose="02040503050406030204" pitchFamily="18" charset="0"/>
                                    <a:ea typeface="Cambria Math"/>
                                    <a:cs typeface="Times New Roman" pitchFamily="18" charset="0"/>
                                  </a:rPr>
                                  <m:t>𝑸</m:t>
                                </m:r>
                              </m:e>
                              <m:sub>
                                <m:r>
                                  <a:rPr lang="en-US" sz="1600" b="1" i="1" smtClean="0">
                                    <a:solidFill>
                                      <a:schemeClr val="tx1"/>
                                    </a:solidFill>
                                    <a:latin typeface="Cambria Math" panose="02040503050406030204" pitchFamily="18" charset="0"/>
                                    <a:ea typeface="Cambria Math"/>
                                    <a:cs typeface="Times New Roman" pitchFamily="18" charset="0"/>
                                  </a:rPr>
                                  <m:t>𝟏</m:t>
                                </m:r>
                              </m:sub>
                            </m:sSub>
                          </m:e>
                        </m:d>
                        <m:r>
                          <a:rPr lang="en-US" sz="1600" b="1" i="1" smtClean="0">
                            <a:solidFill>
                              <a:schemeClr val="tx1"/>
                            </a:solidFill>
                            <a:latin typeface="Cambria Math" panose="02040503050406030204" pitchFamily="18" charset="0"/>
                            <a:ea typeface="Cambria Math"/>
                            <a:cs typeface="Times New Roman" pitchFamily="18" charset="0"/>
                          </a:rPr>
                          <m:t>+</m:t>
                        </m:r>
                        <m:r>
                          <a:rPr lang="en-US" sz="1600" b="1" i="1" smtClean="0">
                            <a:solidFill>
                              <a:schemeClr val="tx1"/>
                            </a:solidFill>
                            <a:latin typeface="Cambria Math" panose="02040503050406030204" pitchFamily="18" charset="0"/>
                            <a:ea typeface="Cambria Math"/>
                            <a:cs typeface="Times New Roman" pitchFamily="18" charset="0"/>
                          </a:rPr>
                          <m:t>𝑯𝒑</m:t>
                        </m:r>
                        <m:d>
                          <m:dPr>
                            <m:ctrlPr>
                              <a:rPr lang="en-US" sz="1600" b="1" i="1" smtClean="0">
                                <a:solidFill>
                                  <a:schemeClr val="tx1"/>
                                </a:solidFill>
                                <a:latin typeface="Cambria Math"/>
                                <a:ea typeface="Cambria Math"/>
                                <a:cs typeface="Times New Roman" pitchFamily="18" charset="0"/>
                              </a:rPr>
                            </m:ctrlPr>
                          </m:dPr>
                          <m:e>
                            <m:r>
                              <a:rPr lang="en-US" sz="1600" b="1" i="1" smtClean="0">
                                <a:solidFill>
                                  <a:schemeClr val="tx1"/>
                                </a:solidFill>
                                <a:latin typeface="Cambria Math" panose="02040503050406030204" pitchFamily="18" charset="0"/>
                                <a:ea typeface="Cambria Math"/>
                                <a:cs typeface="Times New Roman" pitchFamily="18" charset="0"/>
                              </a:rPr>
                              <m:t>𝑸</m:t>
                            </m:r>
                            <m:r>
                              <a:rPr lang="en-US" sz="1600" b="1" i="1" smtClean="0">
                                <a:solidFill>
                                  <a:schemeClr val="tx1"/>
                                </a:solidFill>
                                <a:latin typeface="Cambria Math"/>
                                <a:ea typeface="Cambria Math"/>
                                <a:cs typeface="Times New Roman" pitchFamily="18" charset="0"/>
                              </a:rPr>
                              <m:t>𝟒</m:t>
                            </m:r>
                          </m:e>
                        </m:d>
                        <m:r>
                          <a:rPr lang="en-US" sz="1600" b="1" i="1" smtClean="0">
                            <a:solidFill>
                              <a:schemeClr val="tx1"/>
                            </a:solidFill>
                            <a:latin typeface="Cambria Math" panose="02040503050406030204" pitchFamily="18" charset="0"/>
                            <a:ea typeface="Cambria Math"/>
                            <a:cs typeface="Times New Roman" pitchFamily="18" charset="0"/>
                          </a:rPr>
                          <m:t>+</m:t>
                        </m:r>
                        <m:r>
                          <a:rPr lang="en-US" sz="1600" b="1" i="1" smtClean="0">
                            <a:solidFill>
                              <a:schemeClr val="tx1"/>
                            </a:solidFill>
                            <a:latin typeface="Cambria Math" panose="02040503050406030204" pitchFamily="18" charset="0"/>
                            <a:ea typeface="Cambria Math"/>
                            <a:cs typeface="Times New Roman" pitchFamily="18" charset="0"/>
                          </a:rPr>
                          <m:t>𝟐𝟎</m:t>
                        </m:r>
                      </m:num>
                      <m:den>
                        <m:r>
                          <a:rPr lang="en-US" sz="1600" b="1" i="1" smtClean="0">
                            <a:solidFill>
                              <a:schemeClr val="tx1"/>
                            </a:solidFill>
                            <a:latin typeface="Cambria Math" panose="02040503050406030204" pitchFamily="18" charset="0"/>
                            <a:ea typeface="Cambria Math"/>
                            <a:cs typeface="Times New Roman" pitchFamily="18" charset="0"/>
                          </a:rPr>
                          <m:t>𝟐</m:t>
                        </m:r>
                        <m:sSub>
                          <m:sSubPr>
                            <m:ctrlPr>
                              <a:rPr lang="en-US" sz="1600" b="1" i="1">
                                <a:solidFill>
                                  <a:schemeClr val="tx1"/>
                                </a:solidFill>
                                <a:latin typeface="Cambria Math"/>
                                <a:ea typeface="Cambria Math"/>
                                <a:cs typeface="Times New Roman" pitchFamily="18" charset="0"/>
                              </a:rPr>
                            </m:ctrlPr>
                          </m:sSubPr>
                          <m:e>
                            <m:r>
                              <a:rPr lang="en-US" sz="1600" b="1" i="1">
                                <a:solidFill>
                                  <a:schemeClr val="tx1"/>
                                </a:solidFill>
                                <a:latin typeface="Cambria Math" panose="02040503050406030204" pitchFamily="18" charset="0"/>
                                <a:ea typeface="Cambria Math"/>
                                <a:cs typeface="Times New Roman" pitchFamily="18" charset="0"/>
                              </a:rPr>
                              <m:t>𝒌</m:t>
                            </m:r>
                          </m:e>
                          <m:sub>
                            <m:r>
                              <a:rPr lang="en-US" sz="1600" b="1" i="1">
                                <a:solidFill>
                                  <a:schemeClr val="tx1"/>
                                </a:solidFill>
                                <a:latin typeface="Cambria Math" panose="02040503050406030204" pitchFamily="18" charset="0"/>
                                <a:ea typeface="Cambria Math"/>
                                <a:cs typeface="Times New Roman" pitchFamily="18" charset="0"/>
                              </a:rPr>
                              <m:t>𝟒</m:t>
                            </m:r>
                          </m:sub>
                        </m:sSub>
                        <m:d>
                          <m:dPr>
                            <m:begChr m:val="|"/>
                            <m:endChr m:val="|"/>
                            <m:ctrlPr>
                              <a:rPr lang="en-US" sz="1600" b="1" i="1">
                                <a:solidFill>
                                  <a:schemeClr val="tx1"/>
                                </a:solidFill>
                                <a:latin typeface="Cambria Math"/>
                                <a:ea typeface="Cambria Math"/>
                                <a:cs typeface="Times New Roman" pitchFamily="18" charset="0"/>
                              </a:rPr>
                            </m:ctrlPr>
                          </m:dPr>
                          <m:e>
                            <m:sSub>
                              <m:sSubPr>
                                <m:ctrlPr>
                                  <a:rPr lang="en-US" sz="1600" b="1" i="1">
                                    <a:solidFill>
                                      <a:schemeClr val="tx1"/>
                                    </a:solidFill>
                                    <a:latin typeface="Cambria Math"/>
                                    <a:ea typeface="Cambria Math"/>
                                    <a:cs typeface="Times New Roman" pitchFamily="18" charset="0"/>
                                  </a:rPr>
                                </m:ctrlPr>
                              </m:sSubPr>
                              <m:e>
                                <m:r>
                                  <a:rPr lang="en-US" sz="1600" b="1" i="1">
                                    <a:solidFill>
                                      <a:schemeClr val="tx1"/>
                                    </a:solidFill>
                                    <a:latin typeface="Cambria Math" panose="02040503050406030204" pitchFamily="18" charset="0"/>
                                    <a:ea typeface="Cambria Math"/>
                                    <a:cs typeface="Times New Roman" pitchFamily="18" charset="0"/>
                                  </a:rPr>
                                  <m:t>𝑸</m:t>
                                </m:r>
                              </m:e>
                              <m:sub>
                                <m:r>
                                  <a:rPr lang="en-US" sz="1600" b="1" i="1">
                                    <a:solidFill>
                                      <a:schemeClr val="tx1"/>
                                    </a:solidFill>
                                    <a:latin typeface="Cambria Math" panose="02040503050406030204" pitchFamily="18" charset="0"/>
                                    <a:ea typeface="Cambria Math"/>
                                    <a:cs typeface="Times New Roman" pitchFamily="18" charset="0"/>
                                  </a:rPr>
                                  <m:t>𝟒</m:t>
                                </m:r>
                              </m:sub>
                            </m:sSub>
                          </m:e>
                        </m:d>
                        <m:r>
                          <a:rPr lang="en-US" sz="1600" b="1" i="1" smtClean="0">
                            <a:solidFill>
                              <a:schemeClr val="tx1"/>
                            </a:solidFill>
                            <a:latin typeface="Cambria Math" panose="02040503050406030204" pitchFamily="18" charset="0"/>
                            <a:ea typeface="Cambria Math"/>
                            <a:cs typeface="Times New Roman" pitchFamily="18" charset="0"/>
                          </a:rPr>
                          <m:t>+</m:t>
                        </m:r>
                        <m:sSub>
                          <m:sSubPr>
                            <m:ctrlPr>
                              <a:rPr lang="en-US" sz="1600" b="1" i="1">
                                <a:solidFill>
                                  <a:schemeClr val="tx1"/>
                                </a:solidFill>
                                <a:latin typeface="Cambria Math"/>
                                <a:ea typeface="Cambria Math"/>
                                <a:cs typeface="Times New Roman" pitchFamily="18" charset="0"/>
                              </a:rPr>
                            </m:ctrlPr>
                          </m:sSubPr>
                          <m:e>
                            <m:r>
                              <a:rPr lang="en-US" sz="1600" b="1" i="1" smtClean="0">
                                <a:solidFill>
                                  <a:schemeClr val="tx1"/>
                                </a:solidFill>
                                <a:latin typeface="Cambria Math" panose="02040503050406030204" pitchFamily="18" charset="0"/>
                                <a:ea typeface="Cambria Math"/>
                                <a:cs typeface="Times New Roman" pitchFamily="18" charset="0"/>
                              </a:rPr>
                              <m:t>𝟐</m:t>
                            </m:r>
                            <m:r>
                              <a:rPr lang="en-US" sz="1600" b="1" i="1">
                                <a:solidFill>
                                  <a:schemeClr val="tx1"/>
                                </a:solidFill>
                                <a:latin typeface="Cambria Math" panose="02040503050406030204" pitchFamily="18" charset="0"/>
                                <a:ea typeface="Cambria Math"/>
                                <a:cs typeface="Times New Roman" pitchFamily="18" charset="0"/>
                              </a:rPr>
                              <m:t>𝒌</m:t>
                            </m:r>
                          </m:e>
                          <m:sub>
                            <m:r>
                              <a:rPr lang="en-US" sz="1600" b="1" i="1">
                                <a:solidFill>
                                  <a:schemeClr val="tx1"/>
                                </a:solidFill>
                                <a:latin typeface="Cambria Math" panose="02040503050406030204" pitchFamily="18" charset="0"/>
                                <a:ea typeface="Cambria Math"/>
                                <a:cs typeface="Times New Roman" pitchFamily="18" charset="0"/>
                              </a:rPr>
                              <m:t>𝟑</m:t>
                            </m:r>
                          </m:sub>
                        </m:sSub>
                        <m:d>
                          <m:dPr>
                            <m:begChr m:val="|"/>
                            <m:endChr m:val="|"/>
                            <m:ctrlPr>
                              <a:rPr lang="en-US" sz="1600" b="1" i="1">
                                <a:solidFill>
                                  <a:schemeClr val="tx1"/>
                                </a:solidFill>
                                <a:latin typeface="Cambria Math"/>
                                <a:ea typeface="Cambria Math"/>
                                <a:cs typeface="Times New Roman" pitchFamily="18" charset="0"/>
                              </a:rPr>
                            </m:ctrlPr>
                          </m:dPr>
                          <m:e>
                            <m:sSub>
                              <m:sSubPr>
                                <m:ctrlPr>
                                  <a:rPr lang="en-US" sz="1600" b="1" i="1">
                                    <a:solidFill>
                                      <a:schemeClr val="tx1"/>
                                    </a:solidFill>
                                    <a:latin typeface="Cambria Math"/>
                                    <a:ea typeface="Cambria Math"/>
                                    <a:cs typeface="Times New Roman" pitchFamily="18" charset="0"/>
                                  </a:rPr>
                                </m:ctrlPr>
                              </m:sSubPr>
                              <m:e>
                                <m:r>
                                  <a:rPr lang="en-US" sz="1600" b="1" i="1">
                                    <a:solidFill>
                                      <a:schemeClr val="tx1"/>
                                    </a:solidFill>
                                    <a:latin typeface="Cambria Math" panose="02040503050406030204" pitchFamily="18" charset="0"/>
                                    <a:ea typeface="Cambria Math"/>
                                    <a:cs typeface="Times New Roman" pitchFamily="18" charset="0"/>
                                  </a:rPr>
                                  <m:t>𝑸</m:t>
                                </m:r>
                              </m:e>
                              <m:sub>
                                <m:r>
                                  <a:rPr lang="en-US" sz="1600" b="1" i="1">
                                    <a:solidFill>
                                      <a:schemeClr val="tx1"/>
                                    </a:solidFill>
                                    <a:latin typeface="Cambria Math" panose="02040503050406030204" pitchFamily="18" charset="0"/>
                                    <a:ea typeface="Cambria Math"/>
                                    <a:cs typeface="Times New Roman" pitchFamily="18" charset="0"/>
                                  </a:rPr>
                                  <m:t>𝟑</m:t>
                                </m:r>
                              </m:sub>
                            </m:sSub>
                          </m:e>
                        </m:d>
                        <m:r>
                          <a:rPr lang="en-US" sz="1600" b="1" i="1" smtClean="0">
                            <a:solidFill>
                              <a:schemeClr val="tx1"/>
                            </a:solidFill>
                            <a:latin typeface="Cambria Math" panose="02040503050406030204" pitchFamily="18" charset="0"/>
                            <a:ea typeface="Cambria Math"/>
                            <a:cs typeface="Times New Roman" pitchFamily="18" charset="0"/>
                          </a:rPr>
                          <m:t>+</m:t>
                        </m:r>
                        <m:r>
                          <a:rPr lang="en-US" sz="1600" b="1" i="1" smtClean="0">
                            <a:solidFill>
                              <a:schemeClr val="tx1"/>
                            </a:solidFill>
                            <a:latin typeface="Cambria Math" panose="02040503050406030204" pitchFamily="18" charset="0"/>
                            <a:ea typeface="Cambria Math"/>
                            <a:cs typeface="Times New Roman" pitchFamily="18" charset="0"/>
                          </a:rPr>
                          <m:t>𝟐</m:t>
                        </m:r>
                        <m:sSub>
                          <m:sSubPr>
                            <m:ctrlPr>
                              <a:rPr lang="en-US" sz="1600" b="1" i="1">
                                <a:solidFill>
                                  <a:schemeClr val="tx1"/>
                                </a:solidFill>
                                <a:latin typeface="Cambria Math"/>
                                <a:ea typeface="Cambria Math"/>
                                <a:cs typeface="Times New Roman" pitchFamily="18" charset="0"/>
                              </a:rPr>
                            </m:ctrlPr>
                          </m:sSubPr>
                          <m:e>
                            <m:r>
                              <a:rPr lang="en-US" sz="1600" b="1" i="1">
                                <a:solidFill>
                                  <a:schemeClr val="tx1"/>
                                </a:solidFill>
                                <a:latin typeface="Cambria Math" panose="02040503050406030204" pitchFamily="18" charset="0"/>
                                <a:ea typeface="Cambria Math"/>
                                <a:cs typeface="Times New Roman" pitchFamily="18" charset="0"/>
                              </a:rPr>
                              <m:t>𝒌</m:t>
                            </m:r>
                          </m:e>
                          <m:sub>
                            <m:r>
                              <a:rPr lang="en-US" sz="1600" b="1" i="1">
                                <a:solidFill>
                                  <a:schemeClr val="tx1"/>
                                </a:solidFill>
                                <a:latin typeface="Cambria Math" panose="02040503050406030204" pitchFamily="18" charset="0"/>
                                <a:ea typeface="Cambria Math"/>
                                <a:cs typeface="Times New Roman" pitchFamily="18" charset="0"/>
                              </a:rPr>
                              <m:t>𝟐</m:t>
                            </m:r>
                          </m:sub>
                        </m:sSub>
                        <m:d>
                          <m:dPr>
                            <m:begChr m:val="|"/>
                            <m:endChr m:val="|"/>
                            <m:ctrlPr>
                              <a:rPr lang="en-US" sz="1600" b="1" i="1">
                                <a:solidFill>
                                  <a:schemeClr val="tx1"/>
                                </a:solidFill>
                                <a:latin typeface="Cambria Math"/>
                                <a:ea typeface="Cambria Math"/>
                                <a:cs typeface="Times New Roman" pitchFamily="18" charset="0"/>
                              </a:rPr>
                            </m:ctrlPr>
                          </m:dPr>
                          <m:e>
                            <m:sSub>
                              <m:sSubPr>
                                <m:ctrlPr>
                                  <a:rPr lang="en-US" sz="1600" b="1" i="1">
                                    <a:solidFill>
                                      <a:schemeClr val="tx1"/>
                                    </a:solidFill>
                                    <a:latin typeface="Cambria Math"/>
                                    <a:ea typeface="Cambria Math"/>
                                    <a:cs typeface="Times New Roman" pitchFamily="18" charset="0"/>
                                  </a:rPr>
                                </m:ctrlPr>
                              </m:sSubPr>
                              <m:e>
                                <m:r>
                                  <a:rPr lang="en-US" sz="1600" b="1" i="1">
                                    <a:solidFill>
                                      <a:schemeClr val="tx1"/>
                                    </a:solidFill>
                                    <a:latin typeface="Cambria Math" panose="02040503050406030204" pitchFamily="18" charset="0"/>
                                    <a:ea typeface="Cambria Math"/>
                                    <a:cs typeface="Times New Roman" pitchFamily="18" charset="0"/>
                                  </a:rPr>
                                  <m:t>𝑸</m:t>
                                </m:r>
                              </m:e>
                              <m:sub>
                                <m:r>
                                  <a:rPr lang="en-US" sz="1600" b="1" i="1">
                                    <a:solidFill>
                                      <a:schemeClr val="tx1"/>
                                    </a:solidFill>
                                    <a:latin typeface="Cambria Math" panose="02040503050406030204" pitchFamily="18" charset="0"/>
                                    <a:ea typeface="Cambria Math"/>
                                    <a:cs typeface="Times New Roman" pitchFamily="18" charset="0"/>
                                  </a:rPr>
                                  <m:t>𝟐</m:t>
                                </m:r>
                              </m:sub>
                            </m:sSub>
                          </m:e>
                        </m:d>
                        <m:r>
                          <a:rPr lang="en-US" sz="1600" b="1" i="1" smtClean="0">
                            <a:solidFill>
                              <a:schemeClr val="tx1"/>
                            </a:solidFill>
                            <a:latin typeface="Cambria Math" panose="02040503050406030204" pitchFamily="18" charset="0"/>
                            <a:ea typeface="Cambria Math"/>
                            <a:cs typeface="Times New Roman" pitchFamily="18" charset="0"/>
                          </a:rPr>
                          <m:t>+</m:t>
                        </m:r>
                        <m:sSub>
                          <m:sSubPr>
                            <m:ctrlPr>
                              <a:rPr lang="en-US" sz="1600" b="1" i="1">
                                <a:solidFill>
                                  <a:schemeClr val="tx1"/>
                                </a:solidFill>
                                <a:latin typeface="Cambria Math"/>
                                <a:ea typeface="Cambria Math"/>
                                <a:cs typeface="Times New Roman" pitchFamily="18" charset="0"/>
                              </a:rPr>
                            </m:ctrlPr>
                          </m:sSubPr>
                          <m:e>
                            <m:r>
                              <a:rPr lang="en-US" sz="1600" b="1" i="1" smtClean="0">
                                <a:solidFill>
                                  <a:schemeClr val="tx1"/>
                                </a:solidFill>
                                <a:latin typeface="Cambria Math" panose="02040503050406030204" pitchFamily="18" charset="0"/>
                                <a:ea typeface="Cambria Math"/>
                                <a:cs typeface="Times New Roman" pitchFamily="18" charset="0"/>
                              </a:rPr>
                              <m:t>𝟐</m:t>
                            </m:r>
                            <m:r>
                              <a:rPr lang="en-US" sz="1600" b="1" i="1">
                                <a:solidFill>
                                  <a:schemeClr val="tx1"/>
                                </a:solidFill>
                                <a:latin typeface="Cambria Math" panose="02040503050406030204" pitchFamily="18" charset="0"/>
                                <a:ea typeface="Cambria Math"/>
                                <a:cs typeface="Times New Roman" pitchFamily="18" charset="0"/>
                              </a:rPr>
                              <m:t>𝒌</m:t>
                            </m:r>
                          </m:e>
                          <m:sub>
                            <m:r>
                              <a:rPr lang="en-US" sz="1600" b="1" i="1">
                                <a:solidFill>
                                  <a:schemeClr val="tx1"/>
                                </a:solidFill>
                                <a:latin typeface="Cambria Math" panose="02040503050406030204" pitchFamily="18" charset="0"/>
                                <a:ea typeface="Cambria Math"/>
                                <a:cs typeface="Times New Roman" pitchFamily="18" charset="0"/>
                              </a:rPr>
                              <m:t>𝟏</m:t>
                            </m:r>
                          </m:sub>
                        </m:sSub>
                        <m:d>
                          <m:dPr>
                            <m:begChr m:val="|"/>
                            <m:endChr m:val="|"/>
                            <m:ctrlPr>
                              <a:rPr lang="en-US" sz="1600" b="1" i="1">
                                <a:solidFill>
                                  <a:schemeClr val="tx1"/>
                                </a:solidFill>
                                <a:latin typeface="Cambria Math"/>
                                <a:ea typeface="Cambria Math"/>
                                <a:cs typeface="Times New Roman" pitchFamily="18" charset="0"/>
                              </a:rPr>
                            </m:ctrlPr>
                          </m:dPr>
                          <m:e>
                            <m:sSub>
                              <m:sSubPr>
                                <m:ctrlPr>
                                  <a:rPr lang="en-US" sz="1600" b="1" i="1">
                                    <a:solidFill>
                                      <a:schemeClr val="tx1"/>
                                    </a:solidFill>
                                    <a:latin typeface="Cambria Math"/>
                                    <a:ea typeface="Cambria Math"/>
                                    <a:cs typeface="Times New Roman" pitchFamily="18" charset="0"/>
                                  </a:rPr>
                                </m:ctrlPr>
                              </m:sSubPr>
                              <m:e>
                                <m:r>
                                  <a:rPr lang="en-US" sz="1600" b="1" i="1">
                                    <a:solidFill>
                                      <a:schemeClr val="tx1"/>
                                    </a:solidFill>
                                    <a:latin typeface="Cambria Math" panose="02040503050406030204" pitchFamily="18" charset="0"/>
                                    <a:ea typeface="Cambria Math"/>
                                    <a:cs typeface="Times New Roman" pitchFamily="18" charset="0"/>
                                  </a:rPr>
                                  <m:t>𝑸</m:t>
                                </m:r>
                              </m:e>
                              <m:sub>
                                <m:r>
                                  <a:rPr lang="en-US" sz="1600" b="1" i="1">
                                    <a:solidFill>
                                      <a:schemeClr val="tx1"/>
                                    </a:solidFill>
                                    <a:latin typeface="Cambria Math" panose="02040503050406030204" pitchFamily="18" charset="0"/>
                                    <a:ea typeface="Cambria Math"/>
                                    <a:cs typeface="Times New Roman" pitchFamily="18" charset="0"/>
                                  </a:rPr>
                                  <m:t>𝟏</m:t>
                                </m:r>
                              </m:sub>
                            </m:sSub>
                          </m:e>
                        </m:d>
                        <m:r>
                          <a:rPr lang="en-US" sz="1600" b="1" i="1" smtClean="0">
                            <a:solidFill>
                              <a:schemeClr val="tx1"/>
                            </a:solidFill>
                            <a:latin typeface="Cambria Math" panose="02040503050406030204" pitchFamily="18" charset="0"/>
                            <a:ea typeface="Cambria Math"/>
                            <a:cs typeface="Times New Roman" pitchFamily="18" charset="0"/>
                          </a:rPr>
                          <m:t>−(−</m:t>
                        </m:r>
                        <m:r>
                          <a:rPr lang="en-US" sz="1600" b="1" i="1" smtClean="0">
                            <a:solidFill>
                              <a:schemeClr val="tx1"/>
                            </a:solidFill>
                            <a:latin typeface="Cambria Math" panose="02040503050406030204" pitchFamily="18" charset="0"/>
                            <a:ea typeface="Cambria Math"/>
                            <a:cs typeface="Times New Roman" pitchFamily="18" charset="0"/>
                          </a:rPr>
                          <m:t>𝟎</m:t>
                        </m:r>
                        <m:r>
                          <a:rPr lang="en-US" sz="1600" b="1" i="1" smtClean="0">
                            <a:solidFill>
                              <a:schemeClr val="tx1"/>
                            </a:solidFill>
                            <a:latin typeface="Cambria Math" panose="02040503050406030204" pitchFamily="18" charset="0"/>
                            <a:ea typeface="Cambria Math"/>
                            <a:cs typeface="Times New Roman" pitchFamily="18" charset="0"/>
                          </a:rPr>
                          <m:t>.</m:t>
                        </m:r>
                        <m:r>
                          <a:rPr lang="en-US" sz="1600" b="1" i="1" smtClean="0">
                            <a:solidFill>
                              <a:schemeClr val="tx1"/>
                            </a:solidFill>
                            <a:latin typeface="Cambria Math" panose="02040503050406030204" pitchFamily="18" charset="0"/>
                            <a:ea typeface="Cambria Math"/>
                            <a:cs typeface="Times New Roman" pitchFamily="18" charset="0"/>
                          </a:rPr>
                          <m:t>𝟒</m:t>
                        </m:r>
                        <m:r>
                          <a:rPr lang="en-US" sz="1600" b="1" i="1" smtClean="0">
                            <a:solidFill>
                              <a:schemeClr val="tx1"/>
                            </a:solidFill>
                            <a:latin typeface="Cambria Math" panose="02040503050406030204" pitchFamily="18" charset="0"/>
                            <a:ea typeface="Cambria Math"/>
                            <a:cs typeface="Times New Roman" pitchFamily="18" charset="0"/>
                          </a:rPr>
                          <m:t>−</m:t>
                        </m:r>
                        <m:r>
                          <a:rPr lang="en-US" sz="1600" b="1" i="1" smtClean="0">
                            <a:solidFill>
                              <a:schemeClr val="tx1"/>
                            </a:solidFill>
                            <a:latin typeface="Cambria Math" panose="02040503050406030204" pitchFamily="18" charset="0"/>
                            <a:ea typeface="Cambria Math"/>
                            <a:cs typeface="Times New Roman" pitchFamily="18" charset="0"/>
                          </a:rPr>
                          <m:t>𝟐</m:t>
                        </m:r>
                        <m:r>
                          <a:rPr lang="en-US" sz="1600" b="1" i="1" smtClean="0">
                            <a:solidFill>
                              <a:schemeClr val="tx1"/>
                            </a:solidFill>
                            <a:latin typeface="Cambria Math" panose="02040503050406030204" pitchFamily="18" charset="0"/>
                            <a:ea typeface="Cambria Math"/>
                            <a:cs typeface="Times New Roman" pitchFamily="18" charset="0"/>
                          </a:rPr>
                          <m:t>∗</m:t>
                        </m:r>
                        <m:r>
                          <a:rPr lang="en-US" sz="1600" b="1" i="1" smtClean="0">
                            <a:solidFill>
                              <a:schemeClr val="tx1"/>
                            </a:solidFill>
                            <a:latin typeface="Cambria Math" panose="02040503050406030204" pitchFamily="18" charset="0"/>
                            <a:ea typeface="Cambria Math"/>
                            <a:cs typeface="Times New Roman" pitchFamily="18" charset="0"/>
                          </a:rPr>
                          <m:t>𝟎</m:t>
                        </m:r>
                        <m:r>
                          <a:rPr lang="en-US" sz="1600" b="1" i="1" smtClean="0">
                            <a:solidFill>
                              <a:schemeClr val="tx1"/>
                            </a:solidFill>
                            <a:latin typeface="Cambria Math" panose="02040503050406030204" pitchFamily="18" charset="0"/>
                            <a:ea typeface="Cambria Math"/>
                            <a:cs typeface="Times New Roman" pitchFamily="18" charset="0"/>
                          </a:rPr>
                          <m:t>.</m:t>
                        </m:r>
                        <m:r>
                          <a:rPr lang="en-US" sz="1600" b="1" i="1" smtClean="0">
                            <a:solidFill>
                              <a:schemeClr val="tx1"/>
                            </a:solidFill>
                            <a:latin typeface="Cambria Math" panose="02040503050406030204" pitchFamily="18" charset="0"/>
                            <a:ea typeface="Cambria Math"/>
                            <a:cs typeface="Times New Roman" pitchFamily="18" charset="0"/>
                          </a:rPr>
                          <m:t>𝟏</m:t>
                        </m:r>
                        <m:r>
                          <a:rPr lang="en-US" sz="1600" b="1" i="1" smtClean="0">
                            <a:solidFill>
                              <a:schemeClr val="tx1"/>
                            </a:solidFill>
                            <a:latin typeface="Cambria Math" panose="02040503050406030204" pitchFamily="18" charset="0"/>
                            <a:ea typeface="Cambria Math"/>
                            <a:cs typeface="Times New Roman" pitchFamily="18" charset="0"/>
                          </a:rPr>
                          <m:t> </m:t>
                        </m:r>
                        <m:d>
                          <m:dPr>
                            <m:begChr m:val="|"/>
                            <m:endChr m:val="|"/>
                            <m:ctrlPr>
                              <a:rPr lang="en-US" sz="1600" b="1" i="1" smtClean="0">
                                <a:solidFill>
                                  <a:schemeClr val="tx1"/>
                                </a:solidFill>
                                <a:latin typeface="Cambria Math"/>
                                <a:ea typeface="Cambria Math"/>
                                <a:cs typeface="Times New Roman" pitchFamily="18" charset="0"/>
                              </a:rPr>
                            </m:ctrlPr>
                          </m:dPr>
                          <m:e>
                            <m:r>
                              <a:rPr lang="en-US" sz="1600" b="1" i="1" smtClean="0">
                                <a:solidFill>
                                  <a:schemeClr val="tx1"/>
                                </a:solidFill>
                                <a:latin typeface="Cambria Math"/>
                                <a:ea typeface="Cambria Math"/>
                                <a:cs typeface="Times New Roman" pitchFamily="18" charset="0"/>
                              </a:rPr>
                              <m:t>𝑸</m:t>
                            </m:r>
                            <m:r>
                              <a:rPr lang="en-US" sz="1600" b="1" i="1" smtClean="0">
                                <a:solidFill>
                                  <a:schemeClr val="tx1"/>
                                </a:solidFill>
                                <a:latin typeface="Cambria Math"/>
                                <a:ea typeface="Cambria Math"/>
                                <a:cs typeface="Times New Roman" pitchFamily="18" charset="0"/>
                              </a:rPr>
                              <m:t>𝟒</m:t>
                            </m:r>
                          </m:e>
                        </m:d>
                        <m:r>
                          <a:rPr lang="en-US" sz="1600" b="1" i="1" smtClean="0">
                            <a:solidFill>
                              <a:schemeClr val="tx1"/>
                            </a:solidFill>
                            <a:latin typeface="Cambria Math" panose="02040503050406030204" pitchFamily="18" charset="0"/>
                            <a:ea typeface="Cambria Math"/>
                            <a:cs typeface="Times New Roman" pitchFamily="18" charset="0"/>
                          </a:rPr>
                          <m:t>)</m:t>
                        </m:r>
                      </m:den>
                    </m:f>
                  </m:oMath>
                </a14:m>
                <a:r>
                  <a:rPr lang="en-US" b="1" i="1" dirty="0" smtClean="0">
                    <a:solidFill>
                      <a:schemeClr val="tx1"/>
                    </a:solidFill>
                    <a:latin typeface="Times New Roman" pitchFamily="18" charset="0"/>
                    <a:ea typeface="Cambria Math"/>
                    <a:cs typeface="Times New Roman" pitchFamily="18" charset="0"/>
                  </a:rPr>
                  <a:t> </a:t>
                </a:r>
              </a:p>
              <a:p>
                <a:pPr algn="ctr"/>
                <a:endParaRPr lang="en-US" b="1" i="1" dirty="0" smtClean="0">
                  <a:solidFill>
                    <a:schemeClr val="tx1"/>
                  </a:solidFill>
                  <a:latin typeface="Cambria Math"/>
                  <a:ea typeface="Cambria Math"/>
                  <a:cs typeface="Times New Roman" pitchFamily="18" charset="0"/>
                </a:endParaRPr>
              </a:p>
              <a:p>
                <a:pPr algn="ctr"/>
                <a14:m>
                  <m:oMath xmlns:m="http://schemas.openxmlformats.org/officeDocument/2006/math">
                    <m:r>
                      <a:rPr lang="en-US" b="1" i="1">
                        <a:solidFill>
                          <a:schemeClr val="tx1"/>
                        </a:solidFill>
                        <a:latin typeface="Cambria Math"/>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𝟐</m:t>
                        </m:r>
                      </m:sub>
                    </m:sSub>
                    <m:r>
                      <a:rPr lang="en-US" b="1" i="1">
                        <a:solidFill>
                          <a:schemeClr val="tx1"/>
                        </a:solidFill>
                        <a:latin typeface="Cambria Math"/>
                        <a:ea typeface="Cambria Math"/>
                        <a:cs typeface="Times New Roman" pitchFamily="18" charset="0"/>
                      </a:rPr>
                      <m:t>=</m:t>
                    </m:r>
                    <m:r>
                      <a:rPr lang="en-US" b="1" i="1">
                        <a:solidFill>
                          <a:schemeClr val="tx1"/>
                        </a:solidFill>
                        <a:latin typeface="Cambria Math" panose="02040503050406030204" pitchFamily="18" charset="0"/>
                        <a:ea typeface="Cambria Math"/>
                        <a:cs typeface="Times New Roman" pitchFamily="18" charset="0"/>
                      </a:rPr>
                      <m:t>−</m:t>
                    </m:r>
                    <m:f>
                      <m:fPr>
                        <m:ctrlPr>
                          <a:rPr lang="en-US" b="1" i="1">
                            <a:solidFill>
                              <a:schemeClr val="tx1"/>
                            </a:solidFill>
                            <a:latin typeface="Cambria Math"/>
                            <a:ea typeface="Cambria Math"/>
                            <a:cs typeface="Times New Roman" pitchFamily="18" charset="0"/>
                          </a:rPr>
                        </m:ctrlPr>
                      </m:fPr>
                      <m:num>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smtClean="0">
                                <a:solidFill>
                                  <a:schemeClr val="tx1"/>
                                </a:solidFill>
                                <a:latin typeface="Cambria Math" panose="02040503050406030204" pitchFamily="18" charset="0"/>
                                <a:ea typeface="Cambria Math"/>
                                <a:cs typeface="Times New Roman" pitchFamily="18" charset="0"/>
                              </a:rPr>
                              <m:t>𝟐</m:t>
                            </m:r>
                          </m:sub>
                        </m:sSub>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𝟐</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𝟐</m:t>
                                </m:r>
                              </m:sub>
                            </m:sSub>
                          </m:e>
                        </m:d>
                        <m:r>
                          <a:rPr lang="en-US" b="1" i="1" smtClean="0">
                            <a:solidFill>
                              <a:schemeClr val="tx1"/>
                            </a:solidFill>
                            <a:latin typeface="Cambria Math" panose="02040503050406030204" pitchFamily="18" charset="0"/>
                            <a:ea typeface="Cambria Math"/>
                            <a:cs typeface="Times New Roman" pitchFamily="18" charset="0"/>
                          </a:rPr>
                          <m:t>+</m:t>
                        </m:r>
                        <m:sSub>
                          <m:sSubPr>
                            <m:ctrlPr>
                              <a:rPr lang="en-US" b="1" i="1" smtClean="0">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smtClean="0">
                                <a:solidFill>
                                  <a:schemeClr val="tx1"/>
                                </a:solidFill>
                                <a:latin typeface="Cambria Math" panose="02040503050406030204" pitchFamily="18" charset="0"/>
                                <a:ea typeface="Cambria Math"/>
                                <a:cs typeface="Times New Roman" pitchFamily="18" charset="0"/>
                              </a:rPr>
                              <m:t>𝟖</m:t>
                            </m:r>
                          </m:sub>
                        </m:sSub>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𝟖</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𝟖</m:t>
                                </m:r>
                              </m:sub>
                            </m:sSub>
                          </m:e>
                        </m:d>
                        <m:r>
                          <a:rPr lang="en-US" b="1" i="1" smtClean="0">
                            <a:solidFill>
                              <a:schemeClr val="tx1"/>
                            </a:solidFill>
                            <a:latin typeface="Cambria Math"/>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smtClean="0">
                                <a:solidFill>
                                  <a:schemeClr val="tx1"/>
                                </a:solidFill>
                                <a:latin typeface="Cambria Math" panose="02040503050406030204" pitchFamily="18" charset="0"/>
                                <a:ea typeface="Cambria Math"/>
                                <a:cs typeface="Times New Roman" pitchFamily="18" charset="0"/>
                              </a:rPr>
                              <m:t>𝟕</m:t>
                            </m:r>
                          </m:sub>
                        </m:sSub>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𝟕</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𝟕</m:t>
                                </m:r>
                              </m:sub>
                            </m:sSub>
                          </m:e>
                        </m:d>
                        <m:r>
                          <a:rPr lang="en-US" b="1" i="1" smtClean="0">
                            <a:solidFill>
                              <a:schemeClr val="tx1"/>
                            </a:solidFill>
                            <a:latin typeface="Cambria Math"/>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smtClean="0">
                                <a:solidFill>
                                  <a:schemeClr val="tx1"/>
                                </a:solidFill>
                                <a:latin typeface="Cambria Math" panose="02040503050406030204" pitchFamily="18" charset="0"/>
                                <a:ea typeface="Cambria Math"/>
                                <a:cs typeface="Times New Roman" pitchFamily="18" charset="0"/>
                              </a:rPr>
                              <m:t>𝟔</m:t>
                            </m:r>
                          </m:sub>
                        </m:sSub>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𝟔</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𝟔</m:t>
                                </m:r>
                              </m:sub>
                            </m:sSub>
                          </m:e>
                        </m:d>
                      </m:num>
                      <m:den>
                        <m:r>
                          <a:rPr lang="en-US" b="1" i="1" smtClean="0">
                            <a:solidFill>
                              <a:schemeClr val="tx1"/>
                            </a:solidFill>
                            <a:latin typeface="Cambria Math" panose="02040503050406030204" pitchFamily="18" charset="0"/>
                            <a:ea typeface="Cambria Math"/>
                            <a:cs typeface="Times New Roman" pitchFamily="18" charset="0"/>
                          </a:rPr>
                          <m:t>𝟐</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a:solidFill>
                                  <a:schemeClr val="tx1"/>
                                </a:solidFill>
                                <a:latin typeface="Cambria Math" panose="02040503050406030204" pitchFamily="18" charset="0"/>
                                <a:ea typeface="Cambria Math"/>
                                <a:cs typeface="Times New Roman" pitchFamily="18" charset="0"/>
                              </a:rPr>
                              <m:t>𝟐</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𝟐</m:t>
                                </m:r>
                              </m:sub>
                            </m:sSub>
                          </m:e>
                        </m:d>
                        <m:r>
                          <a:rPr lang="en-US" b="1" i="1">
                            <a:solidFill>
                              <a:schemeClr val="tx1"/>
                            </a:solidFill>
                            <a:latin typeface="Cambria Math" panose="02040503050406030204" pitchFamily="18" charset="0"/>
                            <a:ea typeface="Cambria Math"/>
                            <a:cs typeface="Times New Roman" pitchFamily="18" charset="0"/>
                          </a:rPr>
                          <m:t>+</m:t>
                        </m:r>
                        <m:r>
                          <a:rPr lang="en-US" b="1" i="1" smtClean="0">
                            <a:solidFill>
                              <a:schemeClr val="tx1"/>
                            </a:solidFill>
                            <a:latin typeface="Cambria Math" panose="02040503050406030204" pitchFamily="18" charset="0"/>
                            <a:ea typeface="Cambria Math"/>
                            <a:cs typeface="Times New Roman" pitchFamily="18" charset="0"/>
                          </a:rPr>
                          <m:t>𝟐</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a:solidFill>
                                  <a:schemeClr val="tx1"/>
                                </a:solidFill>
                                <a:latin typeface="Cambria Math" panose="02040503050406030204" pitchFamily="18" charset="0"/>
                                <a:ea typeface="Cambria Math"/>
                                <a:cs typeface="Times New Roman" pitchFamily="18" charset="0"/>
                              </a:rPr>
                              <m:t>𝟖</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𝟖</m:t>
                                </m:r>
                              </m:sub>
                            </m:sSub>
                          </m:e>
                        </m:d>
                        <m:r>
                          <a:rPr lang="en-US" b="1" i="1" smtClean="0">
                            <a:solidFill>
                              <a:schemeClr val="tx1"/>
                            </a:solidFill>
                            <a:latin typeface="Cambria Math" panose="02040503050406030204" pitchFamily="18" charset="0"/>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smtClean="0">
                                <a:solidFill>
                                  <a:schemeClr val="tx1"/>
                                </a:solidFill>
                                <a:latin typeface="Cambria Math" panose="02040503050406030204" pitchFamily="18" charset="0"/>
                                <a:ea typeface="Cambria Math"/>
                                <a:cs typeface="Times New Roman" pitchFamily="18" charset="0"/>
                              </a:rPr>
                              <m:t>𝟐</m:t>
                            </m:r>
                            <m:r>
                              <a:rPr lang="en-US" b="1" i="1">
                                <a:solidFill>
                                  <a:schemeClr val="tx1"/>
                                </a:solidFill>
                                <a:latin typeface="Cambria Math" panose="02040503050406030204" pitchFamily="18" charset="0"/>
                                <a:ea typeface="Cambria Math"/>
                                <a:cs typeface="Times New Roman" pitchFamily="18" charset="0"/>
                              </a:rPr>
                              <m:t>𝒌</m:t>
                            </m:r>
                          </m:e>
                          <m:sub>
                            <m:r>
                              <a:rPr lang="en-US" b="1" i="1">
                                <a:solidFill>
                                  <a:schemeClr val="tx1"/>
                                </a:solidFill>
                                <a:latin typeface="Cambria Math" panose="02040503050406030204" pitchFamily="18" charset="0"/>
                                <a:ea typeface="Cambria Math"/>
                                <a:cs typeface="Times New Roman" pitchFamily="18" charset="0"/>
                              </a:rPr>
                              <m:t>𝟕</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𝟕</m:t>
                                </m:r>
                              </m:sub>
                            </m:sSub>
                          </m:e>
                        </m:d>
                        <m:r>
                          <a:rPr lang="en-US" b="1" i="1" smtClean="0">
                            <a:solidFill>
                              <a:schemeClr val="tx1"/>
                            </a:solidFill>
                            <a:latin typeface="Cambria Math" panose="02040503050406030204" pitchFamily="18" charset="0"/>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smtClean="0">
                                <a:solidFill>
                                  <a:schemeClr val="tx1"/>
                                </a:solidFill>
                                <a:latin typeface="Cambria Math" panose="02040503050406030204" pitchFamily="18" charset="0"/>
                                <a:ea typeface="Cambria Math"/>
                                <a:cs typeface="Times New Roman" pitchFamily="18" charset="0"/>
                              </a:rPr>
                              <m:t>𝟐</m:t>
                            </m:r>
                            <m:r>
                              <a:rPr lang="en-US" b="1" i="1">
                                <a:solidFill>
                                  <a:schemeClr val="tx1"/>
                                </a:solidFill>
                                <a:latin typeface="Cambria Math" panose="02040503050406030204" pitchFamily="18" charset="0"/>
                                <a:ea typeface="Cambria Math"/>
                                <a:cs typeface="Times New Roman" pitchFamily="18" charset="0"/>
                              </a:rPr>
                              <m:t>𝒌</m:t>
                            </m:r>
                          </m:e>
                          <m:sub>
                            <m:r>
                              <a:rPr lang="en-US" b="1" i="1">
                                <a:solidFill>
                                  <a:schemeClr val="tx1"/>
                                </a:solidFill>
                                <a:latin typeface="Cambria Math" panose="02040503050406030204" pitchFamily="18" charset="0"/>
                                <a:ea typeface="Cambria Math"/>
                                <a:cs typeface="Times New Roman" pitchFamily="18" charset="0"/>
                              </a:rPr>
                              <m:t>𝟔</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𝟔</m:t>
                                </m:r>
                              </m:sub>
                            </m:sSub>
                          </m:e>
                        </m:d>
                      </m:den>
                    </m:f>
                  </m:oMath>
                </a14:m>
                <a:r>
                  <a:rPr lang="en-US" b="1" i="1" dirty="0" smtClean="0">
                    <a:solidFill>
                      <a:schemeClr val="tx1"/>
                    </a:solidFill>
                    <a:latin typeface="Times New Roman" pitchFamily="18" charset="0"/>
                    <a:ea typeface="Cambria Math"/>
                    <a:cs typeface="Times New Roman" pitchFamily="18" charset="0"/>
                  </a:rPr>
                  <a:t> </a:t>
                </a:r>
              </a:p>
              <a:p>
                <a:pPr algn="ctr"/>
                <a:endParaRPr lang="en-US" b="1" i="1" dirty="0">
                  <a:solidFill>
                    <a:schemeClr val="tx1"/>
                  </a:solidFill>
                  <a:latin typeface="Times New Roman" pitchFamily="18" charset="0"/>
                  <a:ea typeface="Cambria Math"/>
                  <a:cs typeface="Times New Roman" pitchFamily="18" charset="0"/>
                </a:endParaRPr>
              </a:p>
              <a:p>
                <a:pPr algn="ctr"/>
                <a14:m>
                  <m:oMath xmlns:m="http://schemas.openxmlformats.org/officeDocument/2006/math">
                    <m:r>
                      <a:rPr lang="en-US" b="1" i="1">
                        <a:solidFill>
                          <a:schemeClr val="tx1"/>
                        </a:solidFill>
                        <a:latin typeface="Cambria Math"/>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𝟑</m:t>
                        </m:r>
                      </m:sub>
                    </m:sSub>
                    <m:r>
                      <a:rPr lang="en-US" b="1" i="1">
                        <a:solidFill>
                          <a:schemeClr val="tx1"/>
                        </a:solidFill>
                        <a:latin typeface="Cambria Math"/>
                        <a:ea typeface="Cambria Math"/>
                        <a:cs typeface="Times New Roman" pitchFamily="18" charset="0"/>
                      </a:rPr>
                      <m:t>=</m:t>
                    </m:r>
                    <m:r>
                      <a:rPr lang="en-US" b="1" i="1">
                        <a:solidFill>
                          <a:schemeClr val="tx1"/>
                        </a:solidFill>
                        <a:latin typeface="Cambria Math" panose="02040503050406030204" pitchFamily="18" charset="0"/>
                        <a:ea typeface="Cambria Math"/>
                        <a:cs typeface="Times New Roman" pitchFamily="18" charset="0"/>
                      </a:rPr>
                      <m:t>−</m:t>
                    </m:r>
                    <m:f>
                      <m:fPr>
                        <m:ctrlPr>
                          <a:rPr lang="en-US" b="1" i="1">
                            <a:solidFill>
                              <a:schemeClr val="tx1"/>
                            </a:solidFill>
                            <a:latin typeface="Cambria Math"/>
                            <a:ea typeface="Cambria Math"/>
                            <a:cs typeface="Times New Roman" pitchFamily="18" charset="0"/>
                          </a:rPr>
                        </m:ctrlPr>
                      </m:fPr>
                      <m:num>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a:solidFill>
                                  <a:schemeClr val="tx1"/>
                                </a:solidFill>
                                <a:latin typeface="Cambria Math" panose="02040503050406030204" pitchFamily="18" charset="0"/>
                                <a:ea typeface="Cambria Math"/>
                                <a:cs typeface="Times New Roman" pitchFamily="18" charset="0"/>
                              </a:rPr>
                              <m:t>𝟑</m:t>
                            </m:r>
                          </m:sub>
                        </m:sSub>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𝟑</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𝟑</m:t>
                                </m:r>
                              </m:sub>
                            </m:sSub>
                          </m:e>
                        </m:d>
                        <m:r>
                          <a:rPr lang="en-US" b="1" i="1">
                            <a:solidFill>
                              <a:schemeClr val="tx1"/>
                            </a:solidFill>
                            <a:latin typeface="Cambria Math" panose="02040503050406030204" pitchFamily="18" charset="0"/>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smtClean="0">
                                <a:solidFill>
                                  <a:schemeClr val="tx1"/>
                                </a:solidFill>
                                <a:latin typeface="Cambria Math" panose="02040503050406030204" pitchFamily="18" charset="0"/>
                                <a:ea typeface="Cambria Math"/>
                                <a:cs typeface="Times New Roman" pitchFamily="18" charset="0"/>
                              </a:rPr>
                              <m:t> </m:t>
                            </m:r>
                            <m:r>
                              <a:rPr lang="en-US" b="1" i="1">
                                <a:solidFill>
                                  <a:schemeClr val="tx1"/>
                                </a:solidFill>
                                <a:latin typeface="Cambria Math" panose="02040503050406030204" pitchFamily="18" charset="0"/>
                                <a:ea typeface="Cambria Math"/>
                                <a:cs typeface="Times New Roman" pitchFamily="18" charset="0"/>
                              </a:rPr>
                              <m:t>𝒌</m:t>
                            </m:r>
                          </m:e>
                          <m:sub>
                            <m:r>
                              <a:rPr lang="en-US" b="1" i="1" smtClean="0">
                                <a:solidFill>
                                  <a:schemeClr val="tx1"/>
                                </a:solidFill>
                                <a:latin typeface="Cambria Math" panose="02040503050406030204" pitchFamily="18" charset="0"/>
                                <a:ea typeface="Cambria Math"/>
                                <a:cs typeface="Times New Roman" pitchFamily="18" charset="0"/>
                              </a:rPr>
                              <m:t>𝟓</m:t>
                            </m:r>
                          </m:sub>
                        </m:sSub>
                        <m:sSub>
                          <m:sSubPr>
                            <m:ctrlPr>
                              <a:rPr lang="en-US" b="1" i="1" smtClean="0">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𝟓</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𝟓</m:t>
                                </m:r>
                              </m:sub>
                            </m:sSub>
                          </m:e>
                        </m:d>
                        <m:r>
                          <a:rPr lang="en-US" b="1" i="1" smtClean="0">
                            <a:solidFill>
                              <a:schemeClr val="tx1"/>
                            </a:solidFill>
                            <a:latin typeface="Cambria Math"/>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a:solidFill>
                                  <a:schemeClr val="tx1"/>
                                </a:solidFill>
                                <a:latin typeface="Cambria Math" panose="02040503050406030204" pitchFamily="18" charset="0"/>
                                <a:ea typeface="Cambria Math"/>
                                <a:cs typeface="Times New Roman" pitchFamily="18" charset="0"/>
                              </a:rPr>
                              <m:t>𝟖</m:t>
                            </m:r>
                          </m:sub>
                        </m:sSub>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𝟖</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𝟖</m:t>
                                </m:r>
                              </m:sub>
                            </m:sSub>
                          </m:e>
                        </m:d>
                      </m:num>
                      <m:den>
                        <m:sSub>
                          <m:sSubPr>
                            <m:ctrlPr>
                              <a:rPr lang="en-US" b="1" i="1">
                                <a:solidFill>
                                  <a:schemeClr val="tx1"/>
                                </a:solidFill>
                                <a:latin typeface="Cambria Math"/>
                                <a:ea typeface="Cambria Math"/>
                                <a:cs typeface="Times New Roman" pitchFamily="18" charset="0"/>
                              </a:rPr>
                            </m:ctrlPr>
                          </m:sSubPr>
                          <m:e>
                            <m:r>
                              <a:rPr lang="en-US" b="1" i="1" smtClean="0">
                                <a:solidFill>
                                  <a:schemeClr val="tx1"/>
                                </a:solidFill>
                                <a:latin typeface="Cambria Math" panose="02040503050406030204" pitchFamily="18" charset="0"/>
                                <a:ea typeface="Cambria Math"/>
                                <a:cs typeface="Times New Roman" pitchFamily="18" charset="0"/>
                              </a:rPr>
                              <m:t>𝟐</m:t>
                            </m:r>
                            <m:r>
                              <a:rPr lang="en-US" b="1" i="1">
                                <a:solidFill>
                                  <a:schemeClr val="tx1"/>
                                </a:solidFill>
                                <a:latin typeface="Cambria Math" panose="02040503050406030204" pitchFamily="18" charset="0"/>
                                <a:ea typeface="Cambria Math"/>
                                <a:cs typeface="Times New Roman" pitchFamily="18" charset="0"/>
                              </a:rPr>
                              <m:t>𝒌</m:t>
                            </m:r>
                          </m:e>
                          <m:sub>
                            <m:r>
                              <a:rPr lang="en-US" b="1" i="1">
                                <a:solidFill>
                                  <a:schemeClr val="tx1"/>
                                </a:solidFill>
                                <a:latin typeface="Cambria Math" panose="02040503050406030204" pitchFamily="18" charset="0"/>
                                <a:ea typeface="Cambria Math"/>
                                <a:cs typeface="Times New Roman" pitchFamily="18" charset="0"/>
                              </a:rPr>
                              <m:t>𝟑</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𝟑</m:t>
                                </m:r>
                              </m:sub>
                            </m:sSub>
                          </m:e>
                        </m:d>
                        <m:r>
                          <a:rPr lang="en-US" b="1" i="1">
                            <a:solidFill>
                              <a:schemeClr val="tx1"/>
                            </a:solidFill>
                            <a:latin typeface="Cambria Math" panose="02040503050406030204" pitchFamily="18" charset="0"/>
                            <a:ea typeface="Cambria Math"/>
                            <a:cs typeface="Times New Roman" pitchFamily="18" charset="0"/>
                          </a:rPr>
                          <m:t>+</m:t>
                        </m:r>
                        <m:r>
                          <a:rPr lang="en-US" b="1" i="1" smtClean="0">
                            <a:solidFill>
                              <a:schemeClr val="tx1"/>
                            </a:solidFill>
                            <a:latin typeface="Cambria Math" panose="02040503050406030204" pitchFamily="18" charset="0"/>
                            <a:ea typeface="Cambria Math"/>
                            <a:cs typeface="Times New Roman" pitchFamily="18" charset="0"/>
                          </a:rPr>
                          <m:t> </m:t>
                        </m:r>
                        <m:r>
                          <a:rPr lang="en-US" b="1" i="1" smtClean="0">
                            <a:solidFill>
                              <a:schemeClr val="tx1"/>
                            </a:solidFill>
                            <a:latin typeface="Cambria Math" panose="02040503050406030204" pitchFamily="18" charset="0"/>
                            <a:ea typeface="Cambria Math"/>
                            <a:cs typeface="Times New Roman" pitchFamily="18" charset="0"/>
                          </a:rPr>
                          <m:t>𝟐</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a:solidFill>
                                  <a:schemeClr val="tx1"/>
                                </a:solidFill>
                                <a:latin typeface="Cambria Math" panose="02040503050406030204" pitchFamily="18" charset="0"/>
                                <a:ea typeface="Cambria Math"/>
                                <a:cs typeface="Times New Roman" pitchFamily="18" charset="0"/>
                              </a:rPr>
                              <m:t>𝟓</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𝟓</m:t>
                                </m:r>
                              </m:sub>
                            </m:sSub>
                          </m:e>
                        </m:d>
                        <m:r>
                          <a:rPr lang="en-US" b="1" i="1" smtClean="0">
                            <a:solidFill>
                              <a:schemeClr val="tx1"/>
                            </a:solidFill>
                            <a:latin typeface="Cambria Math" panose="02040503050406030204" pitchFamily="18" charset="0"/>
                            <a:ea typeface="Cambria Math"/>
                            <a:cs typeface="Times New Roman" pitchFamily="18" charset="0"/>
                          </a:rPr>
                          <m:t>+</m:t>
                        </m:r>
                        <m:r>
                          <a:rPr lang="en-US" b="1" i="1">
                            <a:solidFill>
                              <a:schemeClr val="tx1"/>
                            </a:solidFill>
                            <a:latin typeface="Cambria Math" panose="02040503050406030204" pitchFamily="18" charset="0"/>
                            <a:ea typeface="Cambria Math"/>
                            <a:cs typeface="Times New Roman" pitchFamily="18" charset="0"/>
                          </a:rPr>
                          <m:t>𝟐</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a:solidFill>
                                  <a:schemeClr val="tx1"/>
                                </a:solidFill>
                                <a:latin typeface="Cambria Math" panose="02040503050406030204" pitchFamily="18" charset="0"/>
                                <a:ea typeface="Cambria Math"/>
                                <a:cs typeface="Times New Roman" pitchFamily="18" charset="0"/>
                              </a:rPr>
                              <m:t>𝟖</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𝟖</m:t>
                                </m:r>
                              </m:sub>
                            </m:sSub>
                          </m:e>
                        </m:d>
                      </m:den>
                    </m:f>
                  </m:oMath>
                </a14:m>
                <a:r>
                  <a:rPr lang="en-US" b="1" i="1" dirty="0" smtClean="0">
                    <a:solidFill>
                      <a:schemeClr val="tx1"/>
                    </a:solidFill>
                    <a:latin typeface="Times New Roman" pitchFamily="18" charset="0"/>
                    <a:ea typeface="Cambria Math"/>
                    <a:cs typeface="Times New Roman" pitchFamily="18" charset="0"/>
                  </a:rPr>
                  <a:t>     </a:t>
                </a:r>
                <a:r>
                  <a:rPr lang="en-US" sz="2000" b="1" i="1" dirty="0" smtClean="0">
                    <a:solidFill>
                      <a:schemeClr val="tx1"/>
                    </a:solidFill>
                    <a:latin typeface="Times New Roman" pitchFamily="18" charset="0"/>
                    <a:ea typeface="Cambria Math"/>
                    <a:cs typeface="Times New Roman" pitchFamily="18" charset="0"/>
                  </a:rPr>
                  <a:t>  </a:t>
                </a:r>
              </a:p>
            </p:txBody>
          </p:sp>
        </mc:Choice>
        <mc:Fallback xmlns="">
          <p:sp>
            <p:nvSpPr>
              <p:cNvPr id="8" name="TextBox 7"/>
              <p:cNvSpPr txBox="1">
                <a:spLocks noRot="1" noChangeAspect="1" noMove="1" noResize="1" noEditPoints="1" noAdjustHandles="1" noChangeArrowheads="1" noChangeShapeType="1" noTextEdit="1"/>
              </p:cNvSpPr>
              <p:nvPr/>
            </p:nvSpPr>
            <p:spPr>
              <a:xfrm>
                <a:off x="0" y="1700808"/>
                <a:ext cx="5148064" cy="2779415"/>
              </a:xfrm>
              <a:prstGeom prst="rect">
                <a:avLst/>
              </a:prstGeom>
              <a:blipFill rotWithShape="1">
                <a:blip r:embed="rId2"/>
                <a:stretch>
                  <a:fillRect t="-11623" r="-1540"/>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647423" y="5179159"/>
                <a:ext cx="3284617" cy="369332"/>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a:cs typeface="Times New Roman" pitchFamily="18" charset="0"/>
                            </a:rPr>
                          </m:ctrlPr>
                        </m:sSubPr>
                        <m:e>
                          <m:r>
                            <a:rPr lang="en-US" b="1" i="1">
                              <a:solidFill>
                                <a:schemeClr val="tx1"/>
                              </a:solidFill>
                              <a:latin typeface="Cambria Math"/>
                              <a:cs typeface="Times New Roman" pitchFamily="18" charset="0"/>
                            </a:rPr>
                            <m:t>𝑸</m:t>
                          </m:r>
                        </m:e>
                        <m:sub>
                          <m:r>
                            <a:rPr lang="en-US" b="1" i="1" smtClean="0">
                              <a:solidFill>
                                <a:schemeClr val="tx1"/>
                              </a:solidFill>
                              <a:latin typeface="Cambria Math" panose="02040503050406030204" pitchFamily="18" charset="0"/>
                              <a:cs typeface="Times New Roman" pitchFamily="18" charset="0"/>
                            </a:rPr>
                            <m:t>𝟐</m:t>
                          </m:r>
                          <m:r>
                            <a:rPr lang="en-US" b="1" i="1">
                              <a:solidFill>
                                <a:schemeClr val="tx1"/>
                              </a:solidFill>
                              <a:latin typeface="Cambria Math"/>
                              <a:cs typeface="Times New Roman" pitchFamily="18" charset="0"/>
                            </a:rPr>
                            <m:t> </m:t>
                          </m:r>
                          <m:r>
                            <a:rPr lang="en-US" b="1" i="1">
                              <a:solidFill>
                                <a:schemeClr val="tx1"/>
                              </a:solidFill>
                              <a:latin typeface="Cambria Math"/>
                              <a:cs typeface="Times New Roman" pitchFamily="18" charset="0"/>
                            </a:rPr>
                            <m:t>𝒏𝒆𝒘</m:t>
                          </m:r>
                        </m:sub>
                      </m:sSub>
                      <m:r>
                        <a:rPr lang="en-US" b="1" i="1">
                          <a:solidFill>
                            <a:schemeClr val="tx1"/>
                          </a:solidFill>
                          <a:latin typeface="Cambria Math"/>
                          <a:cs typeface="Times New Roman" pitchFamily="18" charset="0"/>
                        </a:rPr>
                        <m:t>=</m:t>
                      </m:r>
                      <m:sSub>
                        <m:sSubPr>
                          <m:ctrlPr>
                            <a:rPr lang="en-US" b="1" i="1" smtClean="0">
                              <a:solidFill>
                                <a:schemeClr val="tx1"/>
                              </a:solidFill>
                              <a:latin typeface="Cambria Math"/>
                              <a:cs typeface="Times New Roman" pitchFamily="18" charset="0"/>
                            </a:rPr>
                          </m:ctrlPr>
                        </m:sSubPr>
                        <m:e>
                          <m:r>
                            <a:rPr lang="en-US" b="1" i="1">
                              <a:solidFill>
                                <a:schemeClr val="tx1"/>
                              </a:solidFill>
                              <a:latin typeface="Cambria Math"/>
                              <a:cs typeface="Times New Roman" pitchFamily="18" charset="0"/>
                            </a:rPr>
                            <m:t>𝑸</m:t>
                          </m:r>
                        </m:e>
                        <m:sub>
                          <m:r>
                            <a:rPr lang="en-US" b="1" i="1" smtClean="0">
                              <a:solidFill>
                                <a:schemeClr val="tx1"/>
                              </a:solidFill>
                              <a:latin typeface="Cambria Math" panose="02040503050406030204" pitchFamily="18" charset="0"/>
                              <a:cs typeface="Times New Roman" pitchFamily="18" charset="0"/>
                            </a:rPr>
                            <m:t>𝟐</m:t>
                          </m:r>
                          <m:r>
                            <a:rPr lang="en-US" b="1" i="1">
                              <a:solidFill>
                                <a:schemeClr val="tx1"/>
                              </a:solidFill>
                              <a:latin typeface="Cambria Math"/>
                              <a:cs typeface="Times New Roman" pitchFamily="18" charset="0"/>
                            </a:rPr>
                            <m:t> </m:t>
                          </m:r>
                          <m:r>
                            <a:rPr lang="en-US" b="1" i="1">
                              <a:solidFill>
                                <a:schemeClr val="tx1"/>
                              </a:solidFill>
                              <a:latin typeface="Cambria Math"/>
                              <a:cs typeface="Times New Roman" pitchFamily="18" charset="0"/>
                            </a:rPr>
                            <m:t>𝒐𝒍𝒅</m:t>
                          </m:r>
                        </m:sub>
                      </m:sSub>
                      <m:r>
                        <a:rPr lang="en-US" b="1" i="1" dirty="0" smtClean="0">
                          <a:solidFill>
                            <a:schemeClr val="tx1"/>
                          </a:solidFill>
                          <a:latin typeface="Cambria Math" panose="02040503050406030204" pitchFamily="18" charset="0"/>
                          <a:ea typeface="Cambria Math" panose="02040503050406030204" pitchFamily="18" charset="0"/>
                          <a:cs typeface="Times New Roman" pitchFamily="18" charset="0"/>
                        </a:rPr>
                        <m:t>±</m:t>
                      </m:r>
                      <m:r>
                        <a:rPr lang="en-US" b="1" i="1">
                          <a:solidFill>
                            <a:schemeClr val="tx1"/>
                          </a:solidFill>
                          <a:latin typeface="Cambria Math"/>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𝟏</m:t>
                          </m:r>
                        </m:sub>
                      </m:sSub>
                      <m:r>
                        <a:rPr lang="en-US" b="1" i="1" smtClean="0">
                          <a:solidFill>
                            <a:schemeClr val="tx1"/>
                          </a:solidFill>
                          <a:latin typeface="Cambria Math" panose="02040503050406030204" pitchFamily="18" charset="0"/>
                          <a:ea typeface="Cambria Math" panose="02040503050406030204" pitchFamily="18" charset="0"/>
                          <a:cs typeface="Times New Roman" pitchFamily="18" charset="0"/>
                        </a:rPr>
                        <m:t>∓</m:t>
                      </m:r>
                      <m:r>
                        <a:rPr lang="en-US" b="1" i="1">
                          <a:solidFill>
                            <a:schemeClr val="tx1"/>
                          </a:solidFill>
                          <a:latin typeface="Cambria Math"/>
                          <a:ea typeface="Cambria Math"/>
                          <a:cs typeface="Times New Roman" pitchFamily="18" charset="0"/>
                        </a:rPr>
                        <m:t>∆</m:t>
                      </m:r>
                      <m:sSub>
                        <m:sSubPr>
                          <m:ctrlPr>
                            <a:rPr lang="en-US" b="1" i="1" smtClean="0">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𝟐</m:t>
                          </m:r>
                        </m:sub>
                      </m:sSub>
                    </m:oMath>
                  </m:oMathPara>
                </a14:m>
                <a:endParaRPr lang="ar-IQ"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647423" y="5179159"/>
                <a:ext cx="3284617" cy="369332"/>
              </a:xfrm>
              <a:prstGeom prst="rect">
                <a:avLst/>
              </a:prstGeom>
              <a:blipFill rotWithShape="1">
                <a:blip r:embed="rId3"/>
                <a:stretch>
                  <a:fillRect t="-8333" r="-742" b="-26667"/>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647423" y="5733256"/>
                <a:ext cx="3284617" cy="369332"/>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a:cs typeface="Times New Roman" pitchFamily="18" charset="0"/>
                            </a:rPr>
                          </m:ctrlPr>
                        </m:sSubPr>
                        <m:e>
                          <m:r>
                            <a:rPr lang="en-US" b="1" i="1">
                              <a:solidFill>
                                <a:schemeClr val="tx1"/>
                              </a:solidFill>
                              <a:latin typeface="Cambria Math"/>
                              <a:cs typeface="Times New Roman" pitchFamily="18" charset="0"/>
                            </a:rPr>
                            <m:t>𝑸</m:t>
                          </m:r>
                        </m:e>
                        <m:sub>
                          <m:r>
                            <a:rPr lang="en-US" b="1" i="1" smtClean="0">
                              <a:solidFill>
                                <a:schemeClr val="tx1"/>
                              </a:solidFill>
                              <a:latin typeface="Cambria Math" panose="02040503050406030204" pitchFamily="18" charset="0"/>
                              <a:cs typeface="Times New Roman" pitchFamily="18" charset="0"/>
                            </a:rPr>
                            <m:t>𝟑</m:t>
                          </m:r>
                          <m:r>
                            <a:rPr lang="en-US" b="1" i="1">
                              <a:solidFill>
                                <a:schemeClr val="tx1"/>
                              </a:solidFill>
                              <a:latin typeface="Cambria Math"/>
                              <a:cs typeface="Times New Roman" pitchFamily="18" charset="0"/>
                            </a:rPr>
                            <m:t> </m:t>
                          </m:r>
                          <m:r>
                            <a:rPr lang="en-US" b="1" i="1">
                              <a:solidFill>
                                <a:schemeClr val="tx1"/>
                              </a:solidFill>
                              <a:latin typeface="Cambria Math"/>
                              <a:cs typeface="Times New Roman" pitchFamily="18" charset="0"/>
                            </a:rPr>
                            <m:t>𝒏𝒆𝒘</m:t>
                          </m:r>
                        </m:sub>
                      </m:sSub>
                      <m:r>
                        <a:rPr lang="en-US" b="1" i="1">
                          <a:solidFill>
                            <a:schemeClr val="tx1"/>
                          </a:solidFill>
                          <a:latin typeface="Cambria Math"/>
                          <a:cs typeface="Times New Roman" pitchFamily="18" charset="0"/>
                        </a:rPr>
                        <m:t>=</m:t>
                      </m:r>
                      <m:sSub>
                        <m:sSubPr>
                          <m:ctrlPr>
                            <a:rPr lang="en-US" b="1" i="1">
                              <a:solidFill>
                                <a:schemeClr val="tx1"/>
                              </a:solidFill>
                              <a:latin typeface="Cambria Math"/>
                              <a:cs typeface="Times New Roman" pitchFamily="18" charset="0"/>
                            </a:rPr>
                          </m:ctrlPr>
                        </m:sSubPr>
                        <m:e>
                          <m:r>
                            <a:rPr lang="en-US" b="1" i="1">
                              <a:solidFill>
                                <a:schemeClr val="tx1"/>
                              </a:solidFill>
                              <a:latin typeface="Cambria Math"/>
                              <a:cs typeface="Times New Roman" pitchFamily="18" charset="0"/>
                            </a:rPr>
                            <m:t>𝑸</m:t>
                          </m:r>
                        </m:e>
                        <m:sub>
                          <m:r>
                            <a:rPr lang="en-US" b="1" i="1" smtClean="0">
                              <a:solidFill>
                                <a:schemeClr val="tx1"/>
                              </a:solidFill>
                              <a:latin typeface="Cambria Math" panose="02040503050406030204" pitchFamily="18" charset="0"/>
                              <a:cs typeface="Times New Roman" pitchFamily="18" charset="0"/>
                            </a:rPr>
                            <m:t>𝟑</m:t>
                          </m:r>
                          <m:r>
                            <a:rPr lang="en-US" b="1" i="1">
                              <a:solidFill>
                                <a:schemeClr val="tx1"/>
                              </a:solidFill>
                              <a:latin typeface="Cambria Math"/>
                              <a:cs typeface="Times New Roman" pitchFamily="18" charset="0"/>
                            </a:rPr>
                            <m:t> </m:t>
                          </m:r>
                          <m:r>
                            <a:rPr lang="en-US" b="1" i="1">
                              <a:solidFill>
                                <a:schemeClr val="tx1"/>
                              </a:solidFill>
                              <a:latin typeface="Cambria Math"/>
                              <a:cs typeface="Times New Roman" pitchFamily="18" charset="0"/>
                            </a:rPr>
                            <m:t>𝒐𝒍𝒅</m:t>
                          </m:r>
                        </m:sub>
                      </m:sSub>
                      <m:r>
                        <a:rPr lang="en-US" b="1" i="1" dirty="0">
                          <a:solidFill>
                            <a:schemeClr val="tx1"/>
                          </a:solidFill>
                          <a:latin typeface="Cambria Math" panose="02040503050406030204" pitchFamily="18" charset="0"/>
                          <a:ea typeface="Cambria Math" panose="02040503050406030204" pitchFamily="18" charset="0"/>
                          <a:cs typeface="Times New Roman" pitchFamily="18" charset="0"/>
                        </a:rPr>
                        <m:t>±</m:t>
                      </m:r>
                      <m:r>
                        <a:rPr lang="en-US" b="1" i="1">
                          <a:solidFill>
                            <a:schemeClr val="tx1"/>
                          </a:solidFill>
                          <a:latin typeface="Cambria Math"/>
                          <a:ea typeface="Cambria Math"/>
                          <a:cs typeface="Times New Roman" pitchFamily="18" charset="0"/>
                        </a:rPr>
                        <m:t>∆</m:t>
                      </m:r>
                      <m:sSub>
                        <m:sSubPr>
                          <m:ctrlPr>
                            <a:rPr lang="en-US" b="1" i="1" smtClean="0">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𝟑</m:t>
                          </m:r>
                        </m:sub>
                      </m:sSub>
                      <m:r>
                        <a:rPr lang="en-US" b="1" i="1">
                          <a:solidFill>
                            <a:schemeClr val="tx1"/>
                          </a:solidFill>
                          <a:latin typeface="Cambria Math" panose="02040503050406030204" pitchFamily="18" charset="0"/>
                          <a:ea typeface="Cambria Math" panose="02040503050406030204" pitchFamily="18" charset="0"/>
                          <a:cs typeface="Times New Roman" pitchFamily="18" charset="0"/>
                        </a:rPr>
                        <m:t>∓</m:t>
                      </m:r>
                      <m:r>
                        <a:rPr lang="en-US" b="1" i="1">
                          <a:solidFill>
                            <a:schemeClr val="tx1"/>
                          </a:solidFill>
                          <a:latin typeface="Cambria Math"/>
                          <a:ea typeface="Cambria Math"/>
                          <a:cs typeface="Times New Roman" pitchFamily="18" charset="0"/>
                        </a:rPr>
                        <m:t>∆</m:t>
                      </m:r>
                      <m:sSub>
                        <m:sSubPr>
                          <m:ctrlPr>
                            <a:rPr lang="en-US" b="1" i="1" smtClean="0">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𝟏</m:t>
                          </m:r>
                        </m:sub>
                      </m:sSub>
                    </m:oMath>
                  </m:oMathPara>
                </a14:m>
                <a:endParaRPr lang="ar-IQ" dirty="0">
                  <a:solidFill>
                    <a:schemeClr val="tx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647423" y="5733256"/>
                <a:ext cx="3284617" cy="369332"/>
              </a:xfrm>
              <a:prstGeom prst="rect">
                <a:avLst/>
              </a:prstGeom>
              <a:blipFill rotWithShape="1">
                <a:blip r:embed="rId4"/>
                <a:stretch>
                  <a:fillRect t="-8197" r="-742" b="-24590"/>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647423" y="6321782"/>
                <a:ext cx="3284617" cy="369332"/>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a:cs typeface="Times New Roman" pitchFamily="18" charset="0"/>
                            </a:rPr>
                          </m:ctrlPr>
                        </m:sSubPr>
                        <m:e>
                          <m:r>
                            <a:rPr lang="en-US" b="1" i="1">
                              <a:solidFill>
                                <a:schemeClr val="tx1"/>
                              </a:solidFill>
                              <a:latin typeface="Cambria Math"/>
                              <a:cs typeface="Times New Roman" pitchFamily="18" charset="0"/>
                            </a:rPr>
                            <m:t>𝑸</m:t>
                          </m:r>
                        </m:e>
                        <m:sub>
                          <m:r>
                            <a:rPr lang="en-US" b="1" i="1">
                              <a:solidFill>
                                <a:schemeClr val="tx1"/>
                              </a:solidFill>
                              <a:latin typeface="Cambria Math" panose="02040503050406030204" pitchFamily="18" charset="0"/>
                              <a:cs typeface="Times New Roman" pitchFamily="18" charset="0"/>
                            </a:rPr>
                            <m:t>𝟖</m:t>
                          </m:r>
                          <m:r>
                            <a:rPr lang="en-US" b="1" i="1">
                              <a:solidFill>
                                <a:schemeClr val="tx1"/>
                              </a:solidFill>
                              <a:latin typeface="Cambria Math"/>
                              <a:cs typeface="Times New Roman" pitchFamily="18" charset="0"/>
                            </a:rPr>
                            <m:t> </m:t>
                          </m:r>
                          <m:r>
                            <a:rPr lang="en-US" b="1" i="1">
                              <a:solidFill>
                                <a:schemeClr val="tx1"/>
                              </a:solidFill>
                              <a:latin typeface="Cambria Math"/>
                              <a:cs typeface="Times New Roman" pitchFamily="18" charset="0"/>
                            </a:rPr>
                            <m:t>𝒏𝒆𝒘</m:t>
                          </m:r>
                        </m:sub>
                      </m:sSub>
                      <m:r>
                        <a:rPr lang="en-US" b="1" i="1">
                          <a:solidFill>
                            <a:schemeClr val="tx1"/>
                          </a:solidFill>
                          <a:latin typeface="Cambria Math"/>
                          <a:cs typeface="Times New Roman" pitchFamily="18" charset="0"/>
                        </a:rPr>
                        <m:t>=</m:t>
                      </m:r>
                      <m:sSub>
                        <m:sSubPr>
                          <m:ctrlPr>
                            <a:rPr lang="en-US" b="1" i="1">
                              <a:solidFill>
                                <a:schemeClr val="tx1"/>
                              </a:solidFill>
                              <a:latin typeface="Cambria Math"/>
                              <a:cs typeface="Times New Roman" pitchFamily="18" charset="0"/>
                            </a:rPr>
                          </m:ctrlPr>
                        </m:sSubPr>
                        <m:e>
                          <m:r>
                            <a:rPr lang="en-US" b="1" i="1">
                              <a:solidFill>
                                <a:schemeClr val="tx1"/>
                              </a:solidFill>
                              <a:latin typeface="Cambria Math"/>
                              <a:cs typeface="Times New Roman" pitchFamily="18" charset="0"/>
                            </a:rPr>
                            <m:t>𝑸</m:t>
                          </m:r>
                        </m:e>
                        <m:sub>
                          <m:r>
                            <a:rPr lang="en-US" b="1" i="1">
                              <a:solidFill>
                                <a:schemeClr val="tx1"/>
                              </a:solidFill>
                              <a:latin typeface="Cambria Math" panose="02040503050406030204" pitchFamily="18" charset="0"/>
                              <a:cs typeface="Times New Roman" pitchFamily="18" charset="0"/>
                            </a:rPr>
                            <m:t>𝟖</m:t>
                          </m:r>
                          <m:r>
                            <a:rPr lang="en-US" b="1" i="1">
                              <a:solidFill>
                                <a:schemeClr val="tx1"/>
                              </a:solidFill>
                              <a:latin typeface="Cambria Math"/>
                              <a:cs typeface="Times New Roman" pitchFamily="18" charset="0"/>
                            </a:rPr>
                            <m:t> </m:t>
                          </m:r>
                          <m:r>
                            <a:rPr lang="en-US" b="1" i="1">
                              <a:solidFill>
                                <a:schemeClr val="tx1"/>
                              </a:solidFill>
                              <a:latin typeface="Cambria Math"/>
                              <a:cs typeface="Times New Roman" pitchFamily="18" charset="0"/>
                            </a:rPr>
                            <m:t>𝒐𝒍𝒅</m:t>
                          </m:r>
                        </m:sub>
                      </m:sSub>
                      <m:r>
                        <a:rPr lang="en-US" b="1" i="1" dirty="0">
                          <a:solidFill>
                            <a:schemeClr val="tx1"/>
                          </a:solidFill>
                          <a:latin typeface="Cambria Math" panose="02040503050406030204" pitchFamily="18" charset="0"/>
                          <a:ea typeface="Cambria Math" panose="02040503050406030204" pitchFamily="18" charset="0"/>
                          <a:cs typeface="Times New Roman" pitchFamily="18" charset="0"/>
                        </a:rPr>
                        <m:t>±</m:t>
                      </m:r>
                      <m:r>
                        <a:rPr lang="en-US" b="1" i="1">
                          <a:solidFill>
                            <a:schemeClr val="tx1"/>
                          </a:solidFill>
                          <a:latin typeface="Cambria Math"/>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𝟐</m:t>
                          </m:r>
                        </m:sub>
                      </m:sSub>
                      <m:r>
                        <a:rPr lang="en-US" b="1" i="1">
                          <a:solidFill>
                            <a:schemeClr val="tx1"/>
                          </a:solidFill>
                          <a:latin typeface="Cambria Math" panose="02040503050406030204" pitchFamily="18" charset="0"/>
                          <a:ea typeface="Cambria Math" panose="02040503050406030204" pitchFamily="18" charset="0"/>
                          <a:cs typeface="Times New Roman" pitchFamily="18" charset="0"/>
                        </a:rPr>
                        <m:t>∓</m:t>
                      </m:r>
                      <m:r>
                        <a:rPr lang="en-US" b="1" i="1">
                          <a:solidFill>
                            <a:schemeClr val="tx1"/>
                          </a:solidFill>
                          <a:latin typeface="Cambria Math"/>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𝟑</m:t>
                          </m:r>
                        </m:sub>
                      </m:sSub>
                    </m:oMath>
                  </m:oMathPara>
                </a14:m>
                <a:endParaRPr lang="ar-IQ" dirty="0">
                  <a:solidFill>
                    <a:schemeClr val="tx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647423" y="6321782"/>
                <a:ext cx="3284617" cy="369332"/>
              </a:xfrm>
              <a:prstGeom prst="rect">
                <a:avLst/>
              </a:prstGeom>
              <a:blipFill rotWithShape="1">
                <a:blip r:embed="rId5"/>
                <a:stretch>
                  <a:fillRect t="-8197" r="-742" b="-24590"/>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19968" y="5363825"/>
                <a:ext cx="1427696"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cs typeface="Times New Roman" pitchFamily="18" charset="0"/>
                        </a:rPr>
                        <m:t>𝑭𝒐𝒓</m:t>
                      </m:r>
                      <m:r>
                        <a:rPr lang="en-US" b="1" i="1" smtClean="0">
                          <a:solidFill>
                            <a:schemeClr val="tx1"/>
                          </a:solidFill>
                          <a:latin typeface="Cambria Math" panose="02040503050406030204" pitchFamily="18" charset="0"/>
                          <a:cs typeface="Times New Roman" pitchFamily="18" charset="0"/>
                        </a:rPr>
                        <m:t> </m:t>
                      </m:r>
                    </m:oMath>
                  </m:oMathPara>
                </a14:m>
                <a:endParaRPr lang="en-US" b="1" i="1" dirty="0" smtClean="0">
                  <a:solidFill>
                    <a:schemeClr val="tx1"/>
                  </a:solidFill>
                  <a:latin typeface="Cambria Math" panose="02040503050406030204"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cs typeface="Times New Roman" pitchFamily="18" charset="0"/>
                        </a:rPr>
                        <m:t>𝒄𝒐𝒎𝒎𝒐𝒏</m:t>
                      </m:r>
                      <m:r>
                        <a:rPr lang="en-US" b="1" i="1" smtClean="0">
                          <a:solidFill>
                            <a:schemeClr val="tx1"/>
                          </a:solidFill>
                          <a:latin typeface="Cambria Math" panose="02040503050406030204" pitchFamily="18" charset="0"/>
                          <a:cs typeface="Times New Roman" pitchFamily="18" charset="0"/>
                        </a:rPr>
                        <m:t> </m:t>
                      </m:r>
                    </m:oMath>
                  </m:oMathPara>
                </a14:m>
                <a:endParaRPr lang="en-US" b="1" i="1" dirty="0" smtClean="0">
                  <a:solidFill>
                    <a:schemeClr val="tx1"/>
                  </a:solidFill>
                  <a:latin typeface="Cambria Math" panose="02040503050406030204"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cs typeface="Times New Roman" pitchFamily="18" charset="0"/>
                        </a:rPr>
                        <m:t>𝒑𝒊𝒑𝒆𝒔</m:t>
                      </m:r>
                      <m:r>
                        <a:rPr lang="en-US" b="1" i="1" smtClean="0">
                          <a:solidFill>
                            <a:schemeClr val="tx1"/>
                          </a:solidFill>
                          <a:latin typeface="Cambria Math" panose="02040503050406030204" pitchFamily="18" charset="0"/>
                          <a:cs typeface="Times New Roman" pitchFamily="18" charset="0"/>
                        </a:rPr>
                        <m:t> </m:t>
                      </m:r>
                      <m:r>
                        <a:rPr lang="en-US" b="1" i="1" smtClean="0">
                          <a:solidFill>
                            <a:schemeClr val="tx1"/>
                          </a:solidFill>
                          <a:latin typeface="Cambria Math" panose="02040503050406030204" pitchFamily="18" charset="0"/>
                          <a:cs typeface="Times New Roman" pitchFamily="18" charset="0"/>
                        </a:rPr>
                        <m:t>𝟐</m:t>
                      </m:r>
                      <m:r>
                        <a:rPr lang="en-US" b="1" i="1" smtClean="0">
                          <a:solidFill>
                            <a:schemeClr val="tx1"/>
                          </a:solidFill>
                          <a:latin typeface="Cambria Math" panose="02040503050406030204" pitchFamily="18" charset="0"/>
                          <a:cs typeface="Times New Roman" pitchFamily="18" charset="0"/>
                        </a:rPr>
                        <m:t>,</m:t>
                      </m:r>
                      <m:r>
                        <a:rPr lang="en-US" b="1" i="1" smtClean="0">
                          <a:solidFill>
                            <a:schemeClr val="tx1"/>
                          </a:solidFill>
                          <a:latin typeface="Cambria Math" panose="02040503050406030204" pitchFamily="18" charset="0"/>
                          <a:cs typeface="Times New Roman" pitchFamily="18" charset="0"/>
                        </a:rPr>
                        <m:t>𝟑</m:t>
                      </m:r>
                      <m:r>
                        <a:rPr lang="en-US" b="1" i="1" smtClean="0">
                          <a:solidFill>
                            <a:schemeClr val="tx1"/>
                          </a:solidFill>
                          <a:latin typeface="Cambria Math" panose="02040503050406030204" pitchFamily="18" charset="0"/>
                          <a:cs typeface="Times New Roman" pitchFamily="18" charset="0"/>
                        </a:rPr>
                        <m:t>,</m:t>
                      </m:r>
                      <m:r>
                        <a:rPr lang="en-US" b="1" i="1" smtClean="0">
                          <a:solidFill>
                            <a:schemeClr val="tx1"/>
                          </a:solidFill>
                          <a:latin typeface="Cambria Math" panose="02040503050406030204" pitchFamily="18" charset="0"/>
                          <a:cs typeface="Times New Roman" pitchFamily="18" charset="0"/>
                        </a:rPr>
                        <m:t>𝟖</m:t>
                      </m:r>
                    </m:oMath>
                  </m:oMathPara>
                </a14:m>
                <a:endParaRPr lang="ar-IQ" dirty="0">
                  <a:solidFill>
                    <a:schemeClr val="tx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119968" y="5363825"/>
                <a:ext cx="1427696" cy="923330"/>
              </a:xfrm>
              <a:prstGeom prst="rect">
                <a:avLst/>
              </a:prstGeom>
              <a:blipFill rotWithShape="1">
                <a:blip r:embed="rId6"/>
                <a:stretch>
                  <a:fillRect l="-855" t="-3974" r="-8547" b="-9934"/>
                </a:stretch>
              </a:blipFill>
            </p:spPr>
            <p:txBody>
              <a:bodyPr/>
              <a:lstStyle/>
              <a:p>
                <a:r>
                  <a:rPr lang="ar-IQ">
                    <a:noFill/>
                  </a:rPr>
                  <a:t> </a:t>
                </a:r>
              </a:p>
            </p:txBody>
          </p:sp>
        </mc:Fallback>
      </mc:AlternateContent>
      <p:pic>
        <p:nvPicPr>
          <p:cNvPr id="15" name="Picture 14"/>
          <p:cNvPicPr>
            <a:picLocks noChangeAspect="1"/>
          </p:cNvPicPr>
          <p:nvPr/>
        </p:nvPicPr>
        <p:blipFill>
          <a:blip r:embed="rId7">
            <a:clrChange>
              <a:clrFrom>
                <a:srgbClr val="D4F0FD"/>
              </a:clrFrom>
              <a:clrTo>
                <a:srgbClr val="D4F0FD">
                  <a:alpha val="0"/>
                </a:srgbClr>
              </a:clrTo>
            </a:clrChange>
            <a:lum bright="-24000" contrast="53000"/>
          </a:blip>
          <a:stretch>
            <a:fillRect/>
          </a:stretch>
        </p:blipFill>
        <p:spPr>
          <a:xfrm>
            <a:off x="4741699" y="766157"/>
            <a:ext cx="4402301" cy="5975211"/>
          </a:xfrm>
          <a:prstGeom prst="rect">
            <a:avLst/>
          </a:prstGeom>
        </p:spPr>
      </p:pic>
      <p:sp>
        <p:nvSpPr>
          <p:cNvPr id="10" name="Pentagon 9"/>
          <p:cNvSpPr/>
          <p:nvPr/>
        </p:nvSpPr>
        <p:spPr>
          <a:xfrm rot="8699724">
            <a:off x="8214358" y="3282642"/>
            <a:ext cx="199521" cy="247967"/>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3" name="Pentagon 12"/>
          <p:cNvSpPr/>
          <p:nvPr/>
        </p:nvSpPr>
        <p:spPr>
          <a:xfrm rot="8699724">
            <a:off x="8335642" y="1217633"/>
            <a:ext cx="199521" cy="247967"/>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4" name="Pentagon 13"/>
          <p:cNvSpPr/>
          <p:nvPr/>
        </p:nvSpPr>
        <p:spPr>
          <a:xfrm rot="8699724">
            <a:off x="8182805" y="5213959"/>
            <a:ext cx="199521" cy="247967"/>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2050" name="Picture 2"/>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082658" y="652916"/>
            <a:ext cx="4034627" cy="6038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A666F6B-A100-44F9-978D-83E6BE3F04E7}" type="slidenum">
              <a:rPr lang="en-US" smtClean="0"/>
              <a:t>11</a:t>
            </a:fld>
            <a:endParaRPr lang="en-US"/>
          </a:p>
        </p:txBody>
      </p:sp>
    </p:spTree>
    <p:extLst>
      <p:ext uri="{BB962C8B-B14F-4D97-AF65-F5344CB8AC3E}">
        <p14:creationId xmlns:p14="http://schemas.microsoft.com/office/powerpoint/2010/main" val="347700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7" grpId="0"/>
      <p:bldP spid="9" grpId="0"/>
      <p:bldP spid="11" grpId="0"/>
      <p:bldP spid="12" grpId="0"/>
      <p:bldP spid="10"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rId3" action="ppaction://hlinkfile"/>
          </p:cNvPr>
          <p:cNvGraphicFramePr>
            <a:graphicFrameLocks noChangeAspect="1"/>
          </p:cNvGraphicFramePr>
          <p:nvPr>
            <p:extLst>
              <p:ext uri="{D42A27DB-BD31-4B8C-83A1-F6EECF244321}">
                <p14:modId xmlns:p14="http://schemas.microsoft.com/office/powerpoint/2010/main" val="3893785759"/>
              </p:ext>
            </p:extLst>
          </p:nvPr>
        </p:nvGraphicFramePr>
        <p:xfrm>
          <a:off x="250825" y="188913"/>
          <a:ext cx="8642350" cy="5595937"/>
        </p:xfrm>
        <a:graphic>
          <a:graphicData uri="http://schemas.openxmlformats.org/presentationml/2006/ole">
            <mc:AlternateContent xmlns:mc="http://schemas.openxmlformats.org/markup-compatibility/2006">
              <mc:Choice xmlns:v="urn:schemas-microsoft-com:vml" Requires="v">
                <p:oleObj spid="_x0000_s13332" name="Worksheet" r:id="rId4" imgW="12315782" imgH="11992069" progId="Excel.Sheet.12">
                  <p:embed/>
                </p:oleObj>
              </mc:Choice>
              <mc:Fallback>
                <p:oleObj name="Worksheet" r:id="rId4" imgW="12315782" imgH="11992069" progId="Excel.Sheet.12">
                  <p:embed/>
                  <p:pic>
                    <p:nvPicPr>
                      <p:cNvPr id="0" name=""/>
                      <p:cNvPicPr/>
                      <p:nvPr/>
                    </p:nvPicPr>
                    <p:blipFill>
                      <a:blip r:embed="rId5"/>
                      <a:stretch>
                        <a:fillRect/>
                      </a:stretch>
                    </p:blipFill>
                    <p:spPr>
                      <a:xfrm>
                        <a:off x="250825" y="188913"/>
                        <a:ext cx="8642350" cy="5595937"/>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0A666F6B-A100-44F9-978D-83E6BE3F04E7}" type="slidenum">
              <a:rPr lang="en-US" smtClean="0"/>
              <a:t>12</a:t>
            </a:fld>
            <a:endParaRPr lang="en-US"/>
          </a:p>
        </p:txBody>
      </p:sp>
    </p:spTree>
    <p:extLst>
      <p:ext uri="{BB962C8B-B14F-4D97-AF65-F5344CB8AC3E}">
        <p14:creationId xmlns:p14="http://schemas.microsoft.com/office/powerpoint/2010/main" val="311639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rId3" action="ppaction://hlinkfile"/>
          </p:cNvPr>
          <p:cNvGraphicFramePr>
            <a:graphicFrameLocks noChangeAspect="1"/>
          </p:cNvGraphicFramePr>
          <p:nvPr>
            <p:extLst>
              <p:ext uri="{D42A27DB-BD31-4B8C-83A1-F6EECF244321}">
                <p14:modId xmlns:p14="http://schemas.microsoft.com/office/powerpoint/2010/main" val="769860151"/>
              </p:ext>
            </p:extLst>
          </p:nvPr>
        </p:nvGraphicFramePr>
        <p:xfrm>
          <a:off x="323850" y="311150"/>
          <a:ext cx="8640763" cy="5481638"/>
        </p:xfrm>
        <a:graphic>
          <a:graphicData uri="http://schemas.openxmlformats.org/presentationml/2006/ole">
            <mc:AlternateContent xmlns:mc="http://schemas.openxmlformats.org/markup-compatibility/2006">
              <mc:Choice xmlns:v="urn:schemas-microsoft-com:vml" Requires="v">
                <p:oleObj spid="_x0000_s14356" name="Worksheet" r:id="rId4" imgW="12125204" imgH="11992069" progId="Excel.Sheet.12">
                  <p:embed/>
                </p:oleObj>
              </mc:Choice>
              <mc:Fallback>
                <p:oleObj name="Worksheet" r:id="rId4" imgW="12125204" imgH="11992069" progId="Excel.Sheet.12">
                  <p:embed/>
                  <p:pic>
                    <p:nvPicPr>
                      <p:cNvPr id="0" name=""/>
                      <p:cNvPicPr/>
                      <p:nvPr/>
                    </p:nvPicPr>
                    <p:blipFill>
                      <a:blip r:embed="rId5"/>
                      <a:stretch>
                        <a:fillRect/>
                      </a:stretch>
                    </p:blipFill>
                    <p:spPr>
                      <a:xfrm>
                        <a:off x="323850" y="311150"/>
                        <a:ext cx="8640763" cy="5481638"/>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0A666F6B-A100-44F9-978D-83E6BE3F04E7}" type="slidenum">
              <a:rPr lang="en-US" smtClean="0"/>
              <a:t>13</a:t>
            </a:fld>
            <a:endParaRPr lang="en-US"/>
          </a:p>
        </p:txBody>
      </p:sp>
    </p:spTree>
    <p:extLst>
      <p:ext uri="{BB962C8B-B14F-4D97-AF65-F5344CB8AC3E}">
        <p14:creationId xmlns:p14="http://schemas.microsoft.com/office/powerpoint/2010/main" val="2538648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rId3" action="ppaction://hlinkfile"/>
          </p:cNvPr>
          <p:cNvGraphicFramePr>
            <a:graphicFrameLocks noChangeAspect="1"/>
          </p:cNvGraphicFramePr>
          <p:nvPr>
            <p:extLst>
              <p:ext uri="{D42A27DB-BD31-4B8C-83A1-F6EECF244321}">
                <p14:modId xmlns:p14="http://schemas.microsoft.com/office/powerpoint/2010/main" val="2517492168"/>
              </p:ext>
            </p:extLst>
          </p:nvPr>
        </p:nvGraphicFramePr>
        <p:xfrm>
          <a:off x="250825" y="76200"/>
          <a:ext cx="8642350" cy="5902325"/>
        </p:xfrm>
        <a:graphic>
          <a:graphicData uri="http://schemas.openxmlformats.org/presentationml/2006/ole">
            <mc:AlternateContent xmlns:mc="http://schemas.openxmlformats.org/markup-compatibility/2006">
              <mc:Choice xmlns:v="urn:schemas-microsoft-com:vml" Requires="v">
                <p:oleObj spid="_x0000_s15380" name="Worksheet" r:id="rId4" imgW="12106308" imgH="11992069" progId="Excel.Sheet.12">
                  <p:embed/>
                </p:oleObj>
              </mc:Choice>
              <mc:Fallback>
                <p:oleObj name="Worksheet" r:id="rId4" imgW="12106308" imgH="11992069" progId="Excel.Sheet.12">
                  <p:embed/>
                  <p:pic>
                    <p:nvPicPr>
                      <p:cNvPr id="0" name=""/>
                      <p:cNvPicPr/>
                      <p:nvPr/>
                    </p:nvPicPr>
                    <p:blipFill>
                      <a:blip r:embed="rId5"/>
                      <a:stretch>
                        <a:fillRect/>
                      </a:stretch>
                    </p:blipFill>
                    <p:spPr>
                      <a:xfrm>
                        <a:off x="250825" y="76200"/>
                        <a:ext cx="8642350" cy="5902325"/>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0A666F6B-A100-44F9-978D-83E6BE3F04E7}" type="slidenum">
              <a:rPr lang="en-US" smtClean="0"/>
              <a:t>14</a:t>
            </a:fld>
            <a:endParaRPr lang="en-US"/>
          </a:p>
        </p:txBody>
      </p:sp>
    </p:spTree>
    <p:extLst>
      <p:ext uri="{BB962C8B-B14F-4D97-AF65-F5344CB8AC3E}">
        <p14:creationId xmlns:p14="http://schemas.microsoft.com/office/powerpoint/2010/main" val="3569159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rId3" action="ppaction://hlinkfile"/>
          </p:cNvPr>
          <p:cNvGraphicFramePr>
            <a:graphicFrameLocks noChangeAspect="1"/>
          </p:cNvGraphicFramePr>
          <p:nvPr>
            <p:extLst>
              <p:ext uri="{D42A27DB-BD31-4B8C-83A1-F6EECF244321}">
                <p14:modId xmlns:p14="http://schemas.microsoft.com/office/powerpoint/2010/main" val="3596507806"/>
              </p:ext>
            </p:extLst>
          </p:nvPr>
        </p:nvGraphicFramePr>
        <p:xfrm>
          <a:off x="323850" y="260350"/>
          <a:ext cx="7796213" cy="5729288"/>
        </p:xfrm>
        <a:graphic>
          <a:graphicData uri="http://schemas.openxmlformats.org/presentationml/2006/ole">
            <mc:AlternateContent xmlns:mc="http://schemas.openxmlformats.org/markup-compatibility/2006">
              <mc:Choice xmlns:v="urn:schemas-microsoft-com:vml" Requires="v">
                <p:oleObj spid="_x0000_s16404" name="Worksheet" r:id="rId4" imgW="11925178" imgH="11992069" progId="Excel.Sheet.12">
                  <p:embed/>
                </p:oleObj>
              </mc:Choice>
              <mc:Fallback>
                <p:oleObj name="Worksheet" r:id="rId4" imgW="11925178" imgH="11992069" progId="Excel.Sheet.12">
                  <p:embed/>
                  <p:pic>
                    <p:nvPicPr>
                      <p:cNvPr id="0" name=""/>
                      <p:cNvPicPr/>
                      <p:nvPr/>
                    </p:nvPicPr>
                    <p:blipFill>
                      <a:blip r:embed="rId5"/>
                      <a:stretch>
                        <a:fillRect/>
                      </a:stretch>
                    </p:blipFill>
                    <p:spPr>
                      <a:xfrm>
                        <a:off x="323850" y="260350"/>
                        <a:ext cx="7796213" cy="5729288"/>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0A666F6B-A100-44F9-978D-83E6BE3F04E7}" type="slidenum">
              <a:rPr lang="en-US" smtClean="0"/>
              <a:t>15</a:t>
            </a:fld>
            <a:endParaRPr lang="en-US"/>
          </a:p>
        </p:txBody>
      </p:sp>
    </p:spTree>
    <p:extLst>
      <p:ext uri="{BB962C8B-B14F-4D97-AF65-F5344CB8AC3E}">
        <p14:creationId xmlns:p14="http://schemas.microsoft.com/office/powerpoint/2010/main" val="3927987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rId3" action="ppaction://hlinkfile"/>
          </p:cNvPr>
          <p:cNvGraphicFramePr>
            <a:graphicFrameLocks noChangeAspect="1"/>
          </p:cNvGraphicFramePr>
          <p:nvPr>
            <p:extLst>
              <p:ext uri="{D42A27DB-BD31-4B8C-83A1-F6EECF244321}">
                <p14:modId xmlns:p14="http://schemas.microsoft.com/office/powerpoint/2010/main" val="529491279"/>
              </p:ext>
            </p:extLst>
          </p:nvPr>
        </p:nvGraphicFramePr>
        <p:xfrm>
          <a:off x="1476375" y="188913"/>
          <a:ext cx="5021263" cy="5499100"/>
        </p:xfrm>
        <a:graphic>
          <a:graphicData uri="http://schemas.openxmlformats.org/presentationml/2006/ole">
            <mc:AlternateContent xmlns:mc="http://schemas.openxmlformats.org/markup-compatibility/2006">
              <mc:Choice xmlns:v="urn:schemas-microsoft-com:vml" Requires="v">
                <p:oleObj spid="_x0000_s17428" name="Worksheet" r:id="rId4" imgW="6238873" imgH="11992069" progId="Excel.Sheet.12">
                  <p:embed/>
                </p:oleObj>
              </mc:Choice>
              <mc:Fallback>
                <p:oleObj name="Worksheet" r:id="rId4" imgW="6238873" imgH="11992069" progId="Excel.Sheet.12">
                  <p:embed/>
                  <p:pic>
                    <p:nvPicPr>
                      <p:cNvPr id="0" name=""/>
                      <p:cNvPicPr/>
                      <p:nvPr/>
                    </p:nvPicPr>
                    <p:blipFill>
                      <a:blip r:embed="rId5"/>
                      <a:stretch>
                        <a:fillRect/>
                      </a:stretch>
                    </p:blipFill>
                    <p:spPr>
                      <a:xfrm>
                        <a:off x="1476375" y="188913"/>
                        <a:ext cx="5021263" cy="5499100"/>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0A666F6B-A100-44F9-978D-83E6BE3F04E7}" type="slidenum">
              <a:rPr lang="en-US" smtClean="0"/>
              <a:t>16</a:t>
            </a:fld>
            <a:endParaRPr lang="en-US"/>
          </a:p>
        </p:txBody>
      </p:sp>
    </p:spTree>
    <p:extLst>
      <p:ext uri="{BB962C8B-B14F-4D97-AF65-F5344CB8AC3E}">
        <p14:creationId xmlns:p14="http://schemas.microsoft.com/office/powerpoint/2010/main" val="795413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5683" y="48074"/>
            <a:ext cx="9118317" cy="646331"/>
          </a:xfrm>
          <a:prstGeom prst="rect">
            <a:avLst/>
          </a:prstGeom>
          <a:solidFill>
            <a:schemeClr val="bg1"/>
          </a:solidFill>
          <a:ln>
            <a:noFill/>
          </a:ln>
        </p:spPr>
        <p:txBody>
          <a:bodyPr wrap="square">
            <a:spAutoFit/>
          </a:bodyPr>
          <a:lstStyle/>
          <a:p>
            <a:pPr algn="just"/>
            <a:r>
              <a:rPr lang="en-US" b="1" i="1" dirty="0">
                <a:latin typeface="AdvOT9d60b855.B"/>
              </a:rPr>
              <a:t>Example </a:t>
            </a:r>
            <a:r>
              <a:rPr lang="en-US" b="1" i="1" dirty="0" smtClean="0">
                <a:latin typeface="AdvOT9d60b855.B"/>
              </a:rPr>
              <a:t>3: </a:t>
            </a:r>
            <a:r>
              <a:rPr lang="en-US" b="1" i="1" dirty="0">
                <a:latin typeface="AdvOT9d60b855.B"/>
              </a:rPr>
              <a:t>For the piping system shown below, determine the flow distribution and piezometric heads at the </a:t>
            </a:r>
            <a:r>
              <a:rPr lang="en-US" b="1" i="1" dirty="0" smtClean="0">
                <a:latin typeface="AdvOT9d60b855.B"/>
              </a:rPr>
              <a:t>junction J </a:t>
            </a:r>
            <a:r>
              <a:rPr lang="en-US" b="1" i="1" dirty="0">
                <a:latin typeface="AdvOT9d60b855.B"/>
              </a:rPr>
              <a:t>using the Hardy Cross method of solution</a:t>
            </a:r>
            <a:endParaRPr lang="ar-IQ" b="1" i="1" dirty="0">
              <a:latin typeface="AdvOT9d60b855.B"/>
            </a:endParaRPr>
          </a:p>
        </p:txBody>
      </p:sp>
      <p:sp>
        <p:nvSpPr>
          <p:cNvPr id="6" name="Rectangle 5"/>
          <p:cNvSpPr/>
          <p:nvPr/>
        </p:nvSpPr>
        <p:spPr>
          <a:xfrm>
            <a:off x="251520" y="764704"/>
            <a:ext cx="1160804" cy="369332"/>
          </a:xfrm>
          <a:prstGeom prst="rect">
            <a:avLst/>
          </a:prstGeom>
          <a:solidFill>
            <a:schemeClr val="bg1"/>
          </a:solidFill>
          <a:ln>
            <a:noFill/>
          </a:ln>
        </p:spPr>
        <p:txBody>
          <a:bodyPr wrap="square">
            <a:spAutoFit/>
          </a:bodyPr>
          <a:lstStyle/>
          <a:p>
            <a:pPr algn="just"/>
            <a:r>
              <a:rPr lang="en-US" b="1" i="1" u="sng" dirty="0" smtClean="0">
                <a:latin typeface="AdvOT9d60b855.B"/>
              </a:rPr>
              <a:t>Solution</a:t>
            </a:r>
            <a:endParaRPr lang="ar-IQ" b="1" i="1" u="sng" dirty="0"/>
          </a:p>
        </p:txBody>
      </p:sp>
      <mc:AlternateContent xmlns:mc="http://schemas.openxmlformats.org/markup-compatibility/2006" xmlns:a14="http://schemas.microsoft.com/office/drawing/2010/main">
        <mc:Choice Requires="a14">
          <p:sp>
            <p:nvSpPr>
              <p:cNvPr id="8" name="TextBox 7"/>
              <p:cNvSpPr txBox="1"/>
              <p:nvPr/>
            </p:nvSpPr>
            <p:spPr>
              <a:xfrm>
                <a:off x="25683" y="2924944"/>
                <a:ext cx="4715104" cy="1825500"/>
              </a:xfrm>
              <a:prstGeom prst="rect">
                <a:avLst/>
              </a:prstGeom>
              <a:solidFill>
                <a:schemeClr val="bg1"/>
              </a:solidFill>
              <a:ln>
                <a:noFill/>
              </a:ln>
            </p:spPr>
            <p:txBody>
              <a:bodyPr wrap="square" rtlCol="0">
                <a:spAutoFit/>
              </a:bodyPr>
              <a:lstStyle/>
              <a:p>
                <a14:m>
                  <m:oMath xmlns:m="http://schemas.openxmlformats.org/officeDocument/2006/math">
                    <m:r>
                      <a:rPr lang="en-US" b="1" i="1" smtClean="0">
                        <a:solidFill>
                          <a:schemeClr val="tx1"/>
                        </a:solidFill>
                        <a:latin typeface="Cambria Math"/>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a:solidFill>
                              <a:schemeClr val="tx1"/>
                            </a:solidFill>
                            <a:latin typeface="Cambria Math"/>
                            <a:ea typeface="Cambria Math"/>
                            <a:cs typeface="Times New Roman" pitchFamily="18" charset="0"/>
                          </a:rPr>
                          <m:t>𝒌</m:t>
                        </m:r>
                      </m:sub>
                    </m:sSub>
                    <m:r>
                      <a:rPr lang="en-US" b="1" i="1" smtClean="0">
                        <a:solidFill>
                          <a:schemeClr val="tx1"/>
                        </a:solidFill>
                        <a:latin typeface="Cambria Math"/>
                        <a:ea typeface="Cambria Math"/>
                        <a:cs typeface="Times New Roman" pitchFamily="18" charset="0"/>
                      </a:rPr>
                      <m:t>=</m:t>
                    </m:r>
                    <m:r>
                      <a:rPr lang="en-US" b="1" i="1" smtClean="0">
                        <a:solidFill>
                          <a:schemeClr val="tx1"/>
                        </a:solidFill>
                        <a:latin typeface="Cambria Math" panose="02040503050406030204" pitchFamily="18" charset="0"/>
                        <a:ea typeface="Cambria Math"/>
                        <a:cs typeface="Times New Roman" pitchFamily="18" charset="0"/>
                      </a:rPr>
                      <m:t>−</m:t>
                    </m:r>
                    <m:f>
                      <m:fPr>
                        <m:ctrlPr>
                          <a:rPr lang="en-US" b="1" i="1" smtClean="0">
                            <a:solidFill>
                              <a:schemeClr val="tx1"/>
                            </a:solidFill>
                            <a:latin typeface="Cambria Math"/>
                            <a:ea typeface="Cambria Math"/>
                            <a:cs typeface="Times New Roman" pitchFamily="18" charset="0"/>
                          </a:rPr>
                        </m:ctrlPr>
                      </m:fPr>
                      <m:num>
                        <m:nary>
                          <m:naryPr>
                            <m:chr m:val="∑"/>
                            <m:subHide m:val="on"/>
                            <m:supHide m:val="on"/>
                            <m:ctrlPr>
                              <a:rPr lang="en-US" b="1" i="1">
                                <a:solidFill>
                                  <a:schemeClr val="tx1"/>
                                </a:solidFill>
                                <a:latin typeface="Cambria Math"/>
                                <a:cs typeface="Times New Roman" pitchFamily="18" charset="0"/>
                              </a:rPr>
                            </m:ctrlPr>
                          </m:naryPr>
                          <m:sub/>
                          <m:sup/>
                          <m:e>
                            <m:r>
                              <a:rPr lang="en-US" b="1" i="1">
                                <a:solidFill>
                                  <a:schemeClr val="tx1"/>
                                </a:solidFill>
                                <a:latin typeface="Cambria Math" panose="02040503050406030204" pitchFamily="18" charset="0"/>
                                <a:cs typeface="Times New Roman" pitchFamily="18" charset="0"/>
                              </a:rPr>
                              <m:t>± </m:t>
                            </m:r>
                            <m:d>
                              <m:dPr>
                                <m:begChr m:val="["/>
                                <m:endChr m:val="]"/>
                                <m:ctrlPr>
                                  <a:rPr lang="en-US" b="1" i="1">
                                    <a:solidFill>
                                      <a:schemeClr val="tx1"/>
                                    </a:solidFill>
                                    <a:latin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𝒌</m:t>
                                        </m:r>
                                      </m:e>
                                      <m:sub>
                                        <m:r>
                                          <a:rPr lang="en-US" b="1" i="1">
                                            <a:solidFill>
                                              <a:schemeClr val="tx1"/>
                                            </a:solidFill>
                                            <a:latin typeface="Cambria Math"/>
                                            <a:ea typeface="Cambria Math"/>
                                            <a:cs typeface="Times New Roman" pitchFamily="18" charset="0"/>
                                          </a:rPr>
                                          <m:t>𝒊</m:t>
                                        </m:r>
                                      </m:sub>
                                    </m:sSub>
                                    <m:r>
                                      <a:rPr lang="en-US" b="1" i="1">
                                        <a:solidFill>
                                          <a:schemeClr val="tx1"/>
                                        </a:solidFill>
                                        <a:latin typeface="Cambria Math"/>
                                        <a:ea typeface="Cambria Math"/>
                                        <a:cs typeface="Times New Roman" pitchFamily="18" charset="0"/>
                                      </a:rPr>
                                      <m:t>𝑸</m:t>
                                    </m:r>
                                  </m:e>
                                  <m:sub>
                                    <m:r>
                                      <a:rPr lang="en-US" b="1" i="1">
                                        <a:solidFill>
                                          <a:schemeClr val="tx1"/>
                                        </a:solidFill>
                                        <a:latin typeface="Cambria Math"/>
                                        <a:ea typeface="Cambria Math"/>
                                        <a:cs typeface="Times New Roman" pitchFamily="18" charset="0"/>
                                      </a:rPr>
                                      <m:t>𝒊</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a:solidFill>
                                              <a:schemeClr val="tx1"/>
                                            </a:solidFill>
                                            <a:latin typeface="Cambria Math"/>
                                            <a:ea typeface="Cambria Math"/>
                                            <a:cs typeface="Times New Roman" pitchFamily="18" charset="0"/>
                                          </a:rPr>
                                          <m:t>𝒊</m:t>
                                        </m:r>
                                      </m:sub>
                                    </m:sSub>
                                  </m:e>
                                </m:d>
                                <m:r>
                                  <a:rPr lang="en-US" b="1" i="1">
                                    <a:solidFill>
                                      <a:schemeClr val="tx1"/>
                                    </a:solidFill>
                                    <a:latin typeface="Cambria Math" panose="02040503050406030204" pitchFamily="18" charset="0"/>
                                    <a:cs typeface="Times New Roman" pitchFamily="18" charset="0"/>
                                  </a:rPr>
                                  <m:t>−</m:t>
                                </m:r>
                                <m:sSub>
                                  <m:sSubPr>
                                    <m:ctrlPr>
                                      <a:rPr lang="en-US" b="1" i="1">
                                        <a:solidFill>
                                          <a:schemeClr val="tx1"/>
                                        </a:solidFill>
                                        <a:latin typeface="Cambria Math"/>
                                        <a:cs typeface="Times New Roman" pitchFamily="18" charset="0"/>
                                      </a:rPr>
                                    </m:ctrlPr>
                                  </m:sSubPr>
                                  <m:e>
                                    <m:r>
                                      <a:rPr lang="en-US" b="1" i="1">
                                        <a:solidFill>
                                          <a:schemeClr val="tx1"/>
                                        </a:solidFill>
                                        <a:latin typeface="Cambria Math" panose="02040503050406030204" pitchFamily="18" charset="0"/>
                                        <a:cs typeface="Times New Roman" pitchFamily="18" charset="0"/>
                                      </a:rPr>
                                      <m:t>𝑯𝒑</m:t>
                                    </m:r>
                                  </m:e>
                                  <m:sub>
                                    <m:r>
                                      <a:rPr lang="en-US" b="1" i="1">
                                        <a:solidFill>
                                          <a:schemeClr val="tx1"/>
                                        </a:solidFill>
                                        <a:latin typeface="Cambria Math" panose="02040503050406030204" pitchFamily="18" charset="0"/>
                                        <a:cs typeface="Times New Roman" pitchFamily="18" charset="0"/>
                                      </a:rPr>
                                      <m:t>𝒊</m:t>
                                    </m:r>
                                  </m:sub>
                                </m:sSub>
                              </m:e>
                            </m:d>
                            <m:r>
                              <a:rPr lang="en-US" b="1" i="1" smtClean="0">
                                <a:solidFill>
                                  <a:schemeClr val="tx1"/>
                                </a:solidFill>
                                <a:latin typeface="Cambria Math" panose="02040503050406030204" pitchFamily="18" charset="0"/>
                                <a:cs typeface="Times New Roman" pitchFamily="18" charset="0"/>
                              </a:rPr>
                              <m:t>+</m:t>
                            </m:r>
                            <m:r>
                              <a:rPr lang="en-US" b="1" i="1">
                                <a:solidFill>
                                  <a:schemeClr val="tx1"/>
                                </a:solidFill>
                                <a:latin typeface="Cambria Math" panose="02040503050406030204" pitchFamily="18" charset="0"/>
                                <a:ea typeface="Cambria Math" panose="02040503050406030204" pitchFamily="18" charset="0"/>
                                <a:cs typeface="Times New Roman" pitchFamily="18" charset="0"/>
                              </a:rPr>
                              <m:t>∆</m:t>
                            </m:r>
                            <m:r>
                              <a:rPr lang="en-US" b="1" i="1">
                                <a:solidFill>
                                  <a:schemeClr val="tx1"/>
                                </a:solidFill>
                                <a:latin typeface="Cambria Math" panose="02040503050406030204" pitchFamily="18" charset="0"/>
                                <a:ea typeface="Cambria Math" panose="02040503050406030204" pitchFamily="18" charset="0"/>
                                <a:cs typeface="Times New Roman" pitchFamily="18" charset="0"/>
                              </a:rPr>
                              <m:t>𝑯</m:t>
                            </m:r>
                          </m:e>
                        </m:nary>
                      </m:num>
                      <m:den>
                        <m:r>
                          <a:rPr lang="en-US" b="1" i="1">
                            <a:solidFill>
                              <a:schemeClr val="tx1"/>
                            </a:solidFill>
                            <a:latin typeface="Cambria Math"/>
                            <a:ea typeface="Cambria Math"/>
                            <a:cs typeface="Times New Roman" pitchFamily="18" charset="0"/>
                          </a:rPr>
                          <m:t>𝟐</m:t>
                        </m:r>
                        <m:nary>
                          <m:naryPr>
                            <m:chr m:val="∑"/>
                            <m:subHide m:val="on"/>
                            <m:supHide m:val="on"/>
                            <m:ctrlPr>
                              <a:rPr lang="en-US" b="1" i="1">
                                <a:solidFill>
                                  <a:schemeClr val="tx1"/>
                                </a:solidFill>
                                <a:latin typeface="Cambria Math"/>
                                <a:ea typeface="Cambria Math"/>
                                <a:cs typeface="Times New Roman" pitchFamily="18" charset="0"/>
                              </a:rPr>
                            </m:ctrlPr>
                          </m:naryPr>
                          <m:sub/>
                          <m:sup/>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𝒌</m:t>
                                </m:r>
                              </m:e>
                              <m:sub>
                                <m:r>
                                  <a:rPr lang="en-US" b="1" i="1">
                                    <a:solidFill>
                                      <a:schemeClr val="tx1"/>
                                    </a:solidFill>
                                    <a:latin typeface="Cambria Math"/>
                                    <a:ea typeface="Cambria Math"/>
                                    <a:cs typeface="Times New Roman" pitchFamily="18" charset="0"/>
                                  </a:rPr>
                                  <m:t>𝒊</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a:solidFill>
                                          <a:schemeClr val="tx1"/>
                                        </a:solidFill>
                                        <a:latin typeface="Cambria Math"/>
                                        <a:ea typeface="Cambria Math"/>
                                        <a:cs typeface="Times New Roman" pitchFamily="18" charset="0"/>
                                      </a:rPr>
                                      <m:t>𝒊</m:t>
                                    </m:r>
                                  </m:sub>
                                </m:sSub>
                              </m:e>
                            </m:d>
                          </m:e>
                        </m:nary>
                        <m:r>
                          <a:rPr lang="en-US" b="1" i="1" smtClean="0">
                            <a:solidFill>
                              <a:schemeClr val="tx1"/>
                            </a:solidFill>
                            <a:latin typeface="Cambria Math" panose="02040503050406030204" pitchFamily="18" charset="0"/>
                            <a:ea typeface="Cambria Math"/>
                            <a:cs typeface="Times New Roman" pitchFamily="18" charset="0"/>
                          </a:rPr>
                          <m:t> − </m:t>
                        </m:r>
                        <m:f>
                          <m:fPr>
                            <m:ctrlPr>
                              <a:rPr lang="en-US" b="1" i="1" smtClean="0">
                                <a:solidFill>
                                  <a:schemeClr val="tx1"/>
                                </a:solidFill>
                                <a:latin typeface="Cambria Math"/>
                                <a:ea typeface="Cambria Math"/>
                                <a:cs typeface="Times New Roman" pitchFamily="18" charset="0"/>
                              </a:rPr>
                            </m:ctrlPr>
                          </m:fPr>
                          <m:num>
                            <m:r>
                              <a:rPr lang="en-US" b="1" i="1" smtClean="0">
                                <a:solidFill>
                                  <a:schemeClr val="tx1"/>
                                </a:solidFill>
                                <a:latin typeface="Cambria Math" panose="02040503050406030204" pitchFamily="18" charset="0"/>
                                <a:ea typeface="Cambria Math"/>
                                <a:cs typeface="Times New Roman" pitchFamily="18" charset="0"/>
                              </a:rPr>
                              <m:t>𝒅</m:t>
                            </m:r>
                            <m:sSub>
                              <m:sSubPr>
                                <m:ctrlPr>
                                  <a:rPr lang="en-US" b="1" i="1">
                                    <a:solidFill>
                                      <a:schemeClr val="tx1"/>
                                    </a:solidFill>
                                    <a:latin typeface="Cambria Math"/>
                                    <a:cs typeface="Times New Roman" pitchFamily="18" charset="0"/>
                                  </a:rPr>
                                </m:ctrlPr>
                              </m:sSubPr>
                              <m:e>
                                <m:r>
                                  <a:rPr lang="en-US" b="1" i="1">
                                    <a:solidFill>
                                      <a:schemeClr val="tx1"/>
                                    </a:solidFill>
                                    <a:latin typeface="Cambria Math" panose="02040503050406030204" pitchFamily="18" charset="0"/>
                                    <a:cs typeface="Times New Roman" pitchFamily="18" charset="0"/>
                                  </a:rPr>
                                  <m:t>𝑯𝒑</m:t>
                                </m:r>
                              </m:e>
                              <m:sub>
                                <m:r>
                                  <a:rPr lang="en-US" b="1" i="1">
                                    <a:solidFill>
                                      <a:schemeClr val="tx1"/>
                                    </a:solidFill>
                                    <a:latin typeface="Cambria Math" panose="02040503050406030204" pitchFamily="18" charset="0"/>
                                    <a:cs typeface="Times New Roman" pitchFamily="18" charset="0"/>
                                  </a:rPr>
                                  <m:t>𝒊</m:t>
                                </m:r>
                              </m:sub>
                            </m:sSub>
                          </m:num>
                          <m:den>
                            <m:r>
                              <a:rPr lang="en-US" b="1" i="1" smtClean="0">
                                <a:solidFill>
                                  <a:schemeClr val="tx1"/>
                                </a:solidFill>
                                <a:latin typeface="Cambria Math" panose="02040503050406030204" pitchFamily="18" charset="0"/>
                                <a:ea typeface="Cambria Math"/>
                                <a:cs typeface="Times New Roman" pitchFamily="18" charset="0"/>
                              </a:rPr>
                              <m:t>𝒅𝑸</m:t>
                            </m:r>
                          </m:den>
                        </m:f>
                      </m:den>
                    </m:f>
                  </m:oMath>
                </a14:m>
                <a:r>
                  <a:rPr lang="en-US" b="1" i="1" dirty="0" smtClean="0">
                    <a:solidFill>
                      <a:schemeClr val="tx1"/>
                    </a:solidFill>
                    <a:latin typeface="Times New Roman" pitchFamily="18" charset="0"/>
                    <a:ea typeface="Cambria Math"/>
                    <a:cs typeface="Times New Roman" pitchFamily="18" charset="0"/>
                  </a:rPr>
                  <a:t> </a:t>
                </a:r>
              </a:p>
              <a:p>
                <a:r>
                  <a:rPr lang="en-US" b="1" dirty="0" smtClean="0">
                    <a:solidFill>
                      <a:schemeClr val="tx1"/>
                    </a:solidFill>
                    <a:ea typeface="Cambria Math"/>
                    <a:cs typeface="Times New Roman" pitchFamily="18" charset="0"/>
                  </a:rPr>
                  <a:t>  </a:t>
                </a:r>
                <a14:m>
                  <m:oMath xmlns:m="http://schemas.openxmlformats.org/officeDocument/2006/math">
                    <m:r>
                      <a:rPr lang="en-US" b="1" i="1">
                        <a:solidFill>
                          <a:schemeClr val="tx1"/>
                        </a:solidFill>
                        <a:latin typeface="Cambria Math"/>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𝟏</m:t>
                        </m:r>
                      </m:sub>
                    </m:sSub>
                    <m:r>
                      <a:rPr lang="en-US" b="1" i="1">
                        <a:solidFill>
                          <a:schemeClr val="tx1"/>
                        </a:solidFill>
                        <a:latin typeface="Cambria Math"/>
                        <a:ea typeface="Cambria Math"/>
                        <a:cs typeface="Times New Roman" pitchFamily="18" charset="0"/>
                      </a:rPr>
                      <m:t>=</m:t>
                    </m:r>
                    <m:r>
                      <a:rPr lang="en-US" b="1" i="1">
                        <a:solidFill>
                          <a:schemeClr val="tx1"/>
                        </a:solidFill>
                        <a:latin typeface="Cambria Math" panose="02040503050406030204" pitchFamily="18" charset="0"/>
                        <a:ea typeface="Cambria Math"/>
                        <a:cs typeface="Times New Roman" pitchFamily="18" charset="0"/>
                      </a:rPr>
                      <m:t>−</m:t>
                    </m:r>
                    <m:f>
                      <m:fPr>
                        <m:ctrlPr>
                          <a:rPr lang="en-US" b="1" i="1" smtClean="0">
                            <a:solidFill>
                              <a:schemeClr val="tx1"/>
                            </a:solidFill>
                            <a:latin typeface="Cambria Math"/>
                            <a:ea typeface="Cambria Math"/>
                            <a:cs typeface="Times New Roman" pitchFamily="18" charset="0"/>
                          </a:rPr>
                        </m:ctrlPr>
                      </m:fPr>
                      <m:num>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smtClean="0">
                                <a:solidFill>
                                  <a:schemeClr val="tx1"/>
                                </a:solidFill>
                                <a:latin typeface="Cambria Math" panose="02040503050406030204" pitchFamily="18" charset="0"/>
                                <a:ea typeface="Cambria Math"/>
                                <a:cs typeface="Times New Roman" pitchFamily="18" charset="0"/>
                              </a:rPr>
                              <m:t>𝟐</m:t>
                            </m:r>
                          </m:sub>
                        </m:sSub>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𝟐</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𝟐</m:t>
                                </m:r>
                              </m:sub>
                            </m:sSub>
                          </m:e>
                        </m:d>
                        <m:r>
                          <a:rPr lang="en-US" b="1" i="1" smtClean="0">
                            <a:solidFill>
                              <a:schemeClr val="tx1"/>
                            </a:solidFill>
                            <a:latin typeface="Cambria Math"/>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smtClean="0">
                                <a:solidFill>
                                  <a:schemeClr val="tx1"/>
                                </a:solidFill>
                                <a:latin typeface="Cambria Math" panose="02040503050406030204" pitchFamily="18" charset="0"/>
                                <a:ea typeface="Cambria Math"/>
                                <a:cs typeface="Times New Roman" pitchFamily="18" charset="0"/>
                              </a:rPr>
                              <m:t>𝟏</m:t>
                            </m:r>
                          </m:sub>
                        </m:sSub>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𝟏</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𝟏</m:t>
                                </m:r>
                              </m:sub>
                            </m:sSub>
                          </m:e>
                        </m:d>
                        <m:r>
                          <a:rPr lang="en-US" b="1" i="1" smtClean="0">
                            <a:solidFill>
                              <a:schemeClr val="tx1"/>
                            </a:solidFill>
                            <a:latin typeface="Cambria Math" panose="02040503050406030204" pitchFamily="18" charset="0"/>
                            <a:ea typeface="Cambria Math"/>
                            <a:cs typeface="Times New Roman" pitchFamily="18" charset="0"/>
                          </a:rPr>
                          <m:t>+</m:t>
                        </m:r>
                        <m:r>
                          <a:rPr lang="en-US" b="1" i="1" smtClean="0">
                            <a:solidFill>
                              <a:schemeClr val="tx1"/>
                            </a:solidFill>
                            <a:latin typeface="Cambria Math" panose="02040503050406030204" pitchFamily="18" charset="0"/>
                            <a:ea typeface="Cambria Math"/>
                            <a:cs typeface="Times New Roman" pitchFamily="18" charset="0"/>
                          </a:rPr>
                          <m:t>𝟒𝟎</m:t>
                        </m:r>
                      </m:num>
                      <m:den>
                        <m:r>
                          <a:rPr lang="en-US" b="1" i="1" smtClean="0">
                            <a:solidFill>
                              <a:schemeClr val="tx1"/>
                            </a:solidFill>
                            <a:latin typeface="Cambria Math" panose="02040503050406030204" pitchFamily="18" charset="0"/>
                            <a:ea typeface="Cambria Math"/>
                            <a:cs typeface="Times New Roman" pitchFamily="18" charset="0"/>
                          </a:rPr>
                          <m:t>𝟐</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a:solidFill>
                                  <a:schemeClr val="tx1"/>
                                </a:solidFill>
                                <a:latin typeface="Cambria Math" panose="02040503050406030204" pitchFamily="18" charset="0"/>
                                <a:ea typeface="Cambria Math"/>
                                <a:cs typeface="Times New Roman" pitchFamily="18" charset="0"/>
                              </a:rPr>
                              <m:t>𝟐</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𝟐</m:t>
                                </m:r>
                              </m:sub>
                            </m:sSub>
                          </m:e>
                        </m:d>
                        <m:r>
                          <a:rPr lang="en-US" b="1" i="1" smtClean="0">
                            <a:solidFill>
                              <a:schemeClr val="tx1"/>
                            </a:solidFill>
                            <a:latin typeface="Cambria Math" panose="02040503050406030204" pitchFamily="18" charset="0"/>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smtClean="0">
                                <a:solidFill>
                                  <a:schemeClr val="tx1"/>
                                </a:solidFill>
                                <a:latin typeface="Cambria Math" panose="02040503050406030204" pitchFamily="18" charset="0"/>
                                <a:ea typeface="Cambria Math"/>
                                <a:cs typeface="Times New Roman" pitchFamily="18" charset="0"/>
                              </a:rPr>
                              <m:t>𝟐</m:t>
                            </m:r>
                            <m:r>
                              <a:rPr lang="en-US" b="1" i="1">
                                <a:solidFill>
                                  <a:schemeClr val="tx1"/>
                                </a:solidFill>
                                <a:latin typeface="Cambria Math" panose="02040503050406030204" pitchFamily="18" charset="0"/>
                                <a:ea typeface="Cambria Math"/>
                                <a:cs typeface="Times New Roman" pitchFamily="18" charset="0"/>
                              </a:rPr>
                              <m:t>𝒌</m:t>
                            </m:r>
                          </m:e>
                          <m:sub>
                            <m:r>
                              <a:rPr lang="en-US" b="1" i="1">
                                <a:solidFill>
                                  <a:schemeClr val="tx1"/>
                                </a:solidFill>
                                <a:latin typeface="Cambria Math" panose="02040503050406030204" pitchFamily="18" charset="0"/>
                                <a:ea typeface="Cambria Math"/>
                                <a:cs typeface="Times New Roman" pitchFamily="18" charset="0"/>
                              </a:rPr>
                              <m:t>𝟏</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𝟏</m:t>
                                </m:r>
                              </m:sub>
                            </m:sSub>
                          </m:e>
                        </m:d>
                      </m:den>
                    </m:f>
                  </m:oMath>
                </a14:m>
                <a:r>
                  <a:rPr lang="en-US" b="1" i="1" dirty="0" smtClean="0">
                    <a:solidFill>
                      <a:schemeClr val="tx1"/>
                    </a:solidFill>
                    <a:latin typeface="Times New Roman" pitchFamily="18" charset="0"/>
                    <a:ea typeface="Cambria Math"/>
                    <a:cs typeface="Times New Roman" pitchFamily="18" charset="0"/>
                  </a:rPr>
                  <a:t> </a:t>
                </a:r>
              </a:p>
              <a:p>
                <a:endParaRPr lang="en-US" b="1" i="1" dirty="0" smtClean="0">
                  <a:solidFill>
                    <a:schemeClr val="tx1"/>
                  </a:solidFill>
                  <a:latin typeface="Cambria Math"/>
                  <a:ea typeface="Cambria Math"/>
                  <a:cs typeface="Times New Roman" pitchFamily="18" charset="0"/>
                </a:endParaRPr>
              </a:p>
              <a:p>
                <a14:m>
                  <m:oMath xmlns:m="http://schemas.openxmlformats.org/officeDocument/2006/math">
                    <m:r>
                      <a:rPr lang="en-US" b="1" i="1">
                        <a:solidFill>
                          <a:schemeClr val="tx1"/>
                        </a:solidFill>
                        <a:latin typeface="Cambria Math"/>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𝟐</m:t>
                        </m:r>
                      </m:sub>
                    </m:sSub>
                    <m:r>
                      <a:rPr lang="en-US" b="1" i="1">
                        <a:solidFill>
                          <a:schemeClr val="tx1"/>
                        </a:solidFill>
                        <a:latin typeface="Cambria Math"/>
                        <a:ea typeface="Cambria Math"/>
                        <a:cs typeface="Times New Roman" pitchFamily="18" charset="0"/>
                      </a:rPr>
                      <m:t>=</m:t>
                    </m:r>
                    <m:r>
                      <a:rPr lang="en-US" b="1" i="1">
                        <a:solidFill>
                          <a:schemeClr val="tx1"/>
                        </a:solidFill>
                        <a:latin typeface="Cambria Math" panose="02040503050406030204" pitchFamily="18" charset="0"/>
                        <a:ea typeface="Cambria Math"/>
                        <a:cs typeface="Times New Roman" pitchFamily="18" charset="0"/>
                      </a:rPr>
                      <m:t>−</m:t>
                    </m:r>
                    <m:f>
                      <m:fPr>
                        <m:ctrlPr>
                          <a:rPr lang="en-US" b="1" i="1">
                            <a:solidFill>
                              <a:schemeClr val="tx1"/>
                            </a:solidFill>
                            <a:latin typeface="Cambria Math"/>
                            <a:ea typeface="Cambria Math"/>
                            <a:cs typeface="Times New Roman" pitchFamily="18" charset="0"/>
                          </a:rPr>
                        </m:ctrlPr>
                      </m:fPr>
                      <m:num>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a:solidFill>
                                  <a:schemeClr val="tx1"/>
                                </a:solidFill>
                                <a:latin typeface="Cambria Math" panose="02040503050406030204" pitchFamily="18" charset="0"/>
                                <a:ea typeface="Cambria Math"/>
                                <a:cs typeface="Times New Roman" pitchFamily="18" charset="0"/>
                              </a:rPr>
                              <m:t>𝟑</m:t>
                            </m:r>
                          </m:sub>
                        </m:sSub>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𝟑</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𝟑</m:t>
                                </m:r>
                              </m:sub>
                            </m:sSub>
                          </m:e>
                        </m:d>
                        <m:r>
                          <a:rPr lang="en-US" b="1" i="1" smtClean="0">
                            <a:solidFill>
                              <a:schemeClr val="tx1"/>
                            </a:solidFill>
                            <a:latin typeface="Cambria Math"/>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smtClean="0">
                                <a:solidFill>
                                  <a:schemeClr val="tx1"/>
                                </a:solidFill>
                                <a:latin typeface="Cambria Math" panose="02040503050406030204" pitchFamily="18" charset="0"/>
                                <a:ea typeface="Cambria Math"/>
                                <a:cs typeface="Times New Roman" pitchFamily="18" charset="0"/>
                              </a:rPr>
                              <m:t>𝟐</m:t>
                            </m:r>
                          </m:sub>
                        </m:sSub>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𝟐</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𝟐</m:t>
                                </m:r>
                              </m:sub>
                            </m:sSub>
                          </m:e>
                        </m:d>
                        <m:r>
                          <a:rPr lang="en-US" b="1" i="1" smtClean="0">
                            <a:solidFill>
                              <a:schemeClr val="tx1"/>
                            </a:solidFill>
                            <a:latin typeface="Cambria Math" panose="02040503050406030204" pitchFamily="18" charset="0"/>
                            <a:ea typeface="Cambria Math"/>
                            <a:cs typeface="Times New Roman" pitchFamily="18" charset="0"/>
                          </a:rPr>
                          <m:t>+</m:t>
                        </m:r>
                        <m:r>
                          <a:rPr lang="en-US" b="1" i="1" smtClean="0">
                            <a:solidFill>
                              <a:schemeClr val="tx1"/>
                            </a:solidFill>
                            <a:latin typeface="Cambria Math" panose="02040503050406030204" pitchFamily="18" charset="0"/>
                            <a:ea typeface="Cambria Math"/>
                            <a:cs typeface="Times New Roman" pitchFamily="18" charset="0"/>
                          </a:rPr>
                          <m:t>𝟏𝟓</m:t>
                        </m:r>
                      </m:num>
                      <m:den>
                        <m:r>
                          <a:rPr lang="en-US" b="1" i="1" smtClean="0">
                            <a:solidFill>
                              <a:schemeClr val="tx1"/>
                            </a:solidFill>
                            <a:latin typeface="Cambria Math" panose="02040503050406030204" pitchFamily="18" charset="0"/>
                            <a:ea typeface="Cambria Math"/>
                            <a:cs typeface="Times New Roman" pitchFamily="18" charset="0"/>
                          </a:rPr>
                          <m:t>𝟐</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a:solidFill>
                                  <a:schemeClr val="tx1"/>
                                </a:solidFill>
                                <a:latin typeface="Cambria Math" panose="02040503050406030204" pitchFamily="18" charset="0"/>
                                <a:ea typeface="Cambria Math"/>
                                <a:cs typeface="Times New Roman" pitchFamily="18" charset="0"/>
                              </a:rPr>
                              <m:t>𝟐</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𝟐</m:t>
                                </m:r>
                              </m:sub>
                            </m:sSub>
                          </m:e>
                        </m:d>
                        <m:r>
                          <a:rPr lang="en-US" b="1" i="1">
                            <a:solidFill>
                              <a:schemeClr val="tx1"/>
                            </a:solidFill>
                            <a:latin typeface="Cambria Math" panose="02040503050406030204" pitchFamily="18" charset="0"/>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𝟐</m:t>
                            </m:r>
                            <m:r>
                              <a:rPr lang="en-US" b="1" i="1">
                                <a:solidFill>
                                  <a:schemeClr val="tx1"/>
                                </a:solidFill>
                                <a:latin typeface="Cambria Math" panose="02040503050406030204" pitchFamily="18" charset="0"/>
                                <a:ea typeface="Cambria Math"/>
                                <a:cs typeface="Times New Roman" pitchFamily="18" charset="0"/>
                              </a:rPr>
                              <m:t>𝒌</m:t>
                            </m:r>
                          </m:e>
                          <m:sub>
                            <m:r>
                              <a:rPr lang="en-US" b="1" i="1">
                                <a:solidFill>
                                  <a:schemeClr val="tx1"/>
                                </a:solidFill>
                                <a:latin typeface="Cambria Math" panose="02040503050406030204" pitchFamily="18" charset="0"/>
                                <a:ea typeface="Cambria Math"/>
                                <a:cs typeface="Times New Roman" pitchFamily="18" charset="0"/>
                              </a:rPr>
                              <m:t>𝟑</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𝟑</m:t>
                                </m:r>
                              </m:sub>
                            </m:sSub>
                          </m:e>
                        </m:d>
                      </m:den>
                    </m:f>
                  </m:oMath>
                </a14:m>
                <a:r>
                  <a:rPr lang="en-US" sz="1600" b="1" i="1" dirty="0" smtClean="0">
                    <a:solidFill>
                      <a:schemeClr val="tx1"/>
                    </a:solidFill>
                    <a:latin typeface="Times New Roman" pitchFamily="18" charset="0"/>
                    <a:ea typeface="Cambria Math"/>
                    <a:cs typeface="Times New Roman" pitchFamily="18" charset="0"/>
                  </a:rPr>
                  <a:t>      </a:t>
                </a:r>
                <a:r>
                  <a:rPr lang="en-US" b="1" i="1" dirty="0" smtClean="0">
                    <a:solidFill>
                      <a:schemeClr val="tx1"/>
                    </a:solidFill>
                    <a:latin typeface="Times New Roman" pitchFamily="18" charset="0"/>
                    <a:ea typeface="Cambria Math"/>
                    <a:cs typeface="Times New Roman" pitchFamily="18" charset="0"/>
                  </a:rPr>
                  <a:t>  </a:t>
                </a:r>
              </a:p>
            </p:txBody>
          </p:sp>
        </mc:Choice>
        <mc:Fallback xmlns="">
          <p:sp>
            <p:nvSpPr>
              <p:cNvPr id="8" name="TextBox 7"/>
              <p:cNvSpPr txBox="1">
                <a:spLocks noRot="1" noChangeAspect="1" noMove="1" noResize="1" noEditPoints="1" noAdjustHandles="1" noChangeArrowheads="1" noChangeShapeType="1" noTextEdit="1"/>
              </p:cNvSpPr>
              <p:nvPr/>
            </p:nvSpPr>
            <p:spPr>
              <a:xfrm>
                <a:off x="25683" y="2924944"/>
                <a:ext cx="4715104" cy="1825500"/>
              </a:xfrm>
              <a:prstGeom prst="rect">
                <a:avLst/>
              </a:prstGeom>
              <a:blipFill rotWithShape="1">
                <a:blip r:embed="rId2"/>
                <a:stretch>
                  <a:fillRect l="-1034" t="-17726" b="-669"/>
                </a:stretch>
              </a:blipFill>
              <a:ln>
                <a:noFill/>
              </a:ln>
            </p:spPr>
            <p:txBody>
              <a:bodyPr/>
              <a:lstStyle/>
              <a:p>
                <a:r>
                  <a:rPr lang="ar-IQ">
                    <a:noFill/>
                  </a:rPr>
                  <a:t> </a:t>
                </a:r>
              </a:p>
            </p:txBody>
          </p:sp>
        </mc:Fallback>
      </mc:AlternateContent>
      <p:sp>
        <p:nvSpPr>
          <p:cNvPr id="7" name="Rectangle 6"/>
          <p:cNvSpPr/>
          <p:nvPr/>
        </p:nvSpPr>
        <p:spPr>
          <a:xfrm>
            <a:off x="1" y="1124744"/>
            <a:ext cx="4716015" cy="1815882"/>
          </a:xfrm>
          <a:prstGeom prst="rect">
            <a:avLst/>
          </a:prstGeom>
          <a:solidFill>
            <a:schemeClr val="bg1"/>
          </a:solidFill>
          <a:ln>
            <a:noFill/>
          </a:ln>
        </p:spPr>
        <p:txBody>
          <a:bodyPr wrap="square">
            <a:spAutoFit/>
          </a:bodyPr>
          <a:lstStyle/>
          <a:p>
            <a:pPr algn="just"/>
            <a:r>
              <a:rPr lang="en-US" sz="1600" dirty="0">
                <a:latin typeface="TimesTen-Roman"/>
              </a:rPr>
              <a:t>There are </a:t>
            </a:r>
            <a:r>
              <a:rPr lang="en-US" sz="1600" dirty="0" smtClean="0">
                <a:latin typeface="TimesTen-Roman"/>
              </a:rPr>
              <a:t>one junction </a:t>
            </a:r>
            <a:r>
              <a:rPr lang="en-US" sz="1600" dirty="0">
                <a:latin typeface="TimesTen-Roman"/>
              </a:rPr>
              <a:t>(</a:t>
            </a:r>
            <a:r>
              <a:rPr lang="en-US" sz="1600" i="1" dirty="0">
                <a:latin typeface="TimesTen-Italic"/>
              </a:rPr>
              <a:t>J </a:t>
            </a:r>
            <a:r>
              <a:rPr lang="en-US" sz="1600" i="1" dirty="0" smtClean="0">
                <a:latin typeface="TimesTen-Italic"/>
              </a:rPr>
              <a:t>=</a:t>
            </a:r>
            <a:r>
              <a:rPr lang="en-US" sz="1600" dirty="0" smtClean="0">
                <a:latin typeface="MathematicalPi-One"/>
              </a:rPr>
              <a:t> </a:t>
            </a:r>
            <a:r>
              <a:rPr lang="en-US" sz="1600" dirty="0" smtClean="0">
                <a:latin typeface="TimesTen-Roman"/>
              </a:rPr>
              <a:t>1), three </a:t>
            </a:r>
            <a:r>
              <a:rPr lang="en-US" sz="1600" dirty="0">
                <a:latin typeface="TimesTen-Roman"/>
              </a:rPr>
              <a:t>pipes (</a:t>
            </a:r>
            <a:r>
              <a:rPr lang="en-US" sz="1600" i="1" dirty="0">
                <a:latin typeface="TimesTen-Italic"/>
              </a:rPr>
              <a:t>P </a:t>
            </a:r>
            <a:r>
              <a:rPr lang="en-US" sz="1600" i="1" dirty="0" smtClean="0">
                <a:latin typeface="TimesTen-Italic"/>
              </a:rPr>
              <a:t>=</a:t>
            </a:r>
            <a:r>
              <a:rPr lang="en-US" sz="1600" dirty="0" smtClean="0">
                <a:latin typeface="MathematicalPi-One"/>
              </a:rPr>
              <a:t> </a:t>
            </a:r>
            <a:r>
              <a:rPr lang="en-US" sz="1600" dirty="0" smtClean="0">
                <a:latin typeface="TimesTen-Roman"/>
              </a:rPr>
              <a:t>3), </a:t>
            </a:r>
            <a:r>
              <a:rPr lang="en-US" sz="1600" dirty="0">
                <a:latin typeface="TimesTen-Roman"/>
              </a:rPr>
              <a:t>and </a:t>
            </a:r>
            <a:r>
              <a:rPr lang="en-US" sz="1600" dirty="0" smtClean="0">
                <a:latin typeface="TimesTen-Roman"/>
              </a:rPr>
              <a:t>three </a:t>
            </a:r>
            <a:r>
              <a:rPr lang="en-US" sz="1600" dirty="0">
                <a:latin typeface="TimesTen-Roman"/>
              </a:rPr>
              <a:t>fixed-grade nodes (</a:t>
            </a:r>
            <a:r>
              <a:rPr lang="en-US" sz="1600" i="1" dirty="0" smtClean="0">
                <a:latin typeface="TimesTen-Italic"/>
              </a:rPr>
              <a:t>F=</a:t>
            </a:r>
            <a:r>
              <a:rPr lang="en-US" sz="1600" dirty="0" smtClean="0">
                <a:latin typeface="MathematicalPi-One"/>
              </a:rPr>
              <a:t> </a:t>
            </a:r>
            <a:r>
              <a:rPr lang="en-US" sz="1600" dirty="0" smtClean="0">
                <a:latin typeface="TimesTen-Roman"/>
              </a:rPr>
              <a:t>3). Hence </a:t>
            </a:r>
            <a:r>
              <a:rPr lang="en-US" sz="1600" dirty="0">
                <a:latin typeface="TimesTen-Roman"/>
              </a:rPr>
              <a:t>the number of closed loops is </a:t>
            </a:r>
            <a:r>
              <a:rPr lang="en-US" sz="1600" dirty="0" smtClean="0">
                <a:latin typeface="TimesTen-Roman"/>
              </a:rPr>
              <a:t>: </a:t>
            </a:r>
            <a:r>
              <a:rPr lang="en-US" sz="1600" b="1" i="1" dirty="0">
                <a:latin typeface="TimesTen-Italic"/>
              </a:rPr>
              <a:t>L</a:t>
            </a:r>
            <a:r>
              <a:rPr lang="pl-PL" sz="1600" b="1" i="1" dirty="0">
                <a:latin typeface="TimesTen-Italic"/>
              </a:rPr>
              <a:t> </a:t>
            </a:r>
            <a:r>
              <a:rPr lang="pl-PL" sz="1600" b="1" dirty="0">
                <a:latin typeface="MathematicalPi-One"/>
              </a:rPr>
              <a:t> </a:t>
            </a:r>
            <a:r>
              <a:rPr lang="en-US" sz="1600" b="1" dirty="0">
                <a:latin typeface="MathematicalPi-One"/>
              </a:rPr>
              <a:t>= </a:t>
            </a:r>
            <a:r>
              <a:rPr lang="en-US" sz="1600" b="1" i="1" dirty="0">
                <a:latin typeface="TimesTen-Italic"/>
              </a:rPr>
              <a:t>P</a:t>
            </a:r>
            <a:r>
              <a:rPr lang="pl-PL" sz="1600" b="1" i="1" dirty="0">
                <a:latin typeface="TimesTen-Italic"/>
              </a:rPr>
              <a:t> </a:t>
            </a:r>
            <a:r>
              <a:rPr lang="en-US" sz="1600" b="1" i="1" dirty="0">
                <a:latin typeface="TimesTen-Italic"/>
              </a:rPr>
              <a:t> - J -</a:t>
            </a:r>
            <a:r>
              <a:rPr lang="pl-PL" sz="1600" b="1" dirty="0">
                <a:latin typeface="MathematicalPi-One"/>
              </a:rPr>
              <a:t> </a:t>
            </a:r>
            <a:r>
              <a:rPr lang="pl-PL" sz="1600" b="1" i="1" dirty="0">
                <a:latin typeface="TimesTen-Italic"/>
              </a:rPr>
              <a:t>F </a:t>
            </a:r>
            <a:r>
              <a:rPr lang="en-US" sz="1600" b="1" i="1" dirty="0">
                <a:latin typeface="TimesTen-Italic"/>
              </a:rPr>
              <a:t>+</a:t>
            </a:r>
            <a:r>
              <a:rPr lang="pl-PL" sz="1600" b="1" dirty="0">
                <a:latin typeface="MathematicalPi-One"/>
              </a:rPr>
              <a:t> </a:t>
            </a:r>
            <a:r>
              <a:rPr lang="pl-PL" sz="1600" b="1" dirty="0">
                <a:latin typeface="TimesTen-Roman"/>
              </a:rPr>
              <a:t>1</a:t>
            </a:r>
            <a:r>
              <a:rPr lang="en-US" sz="1600" b="1" dirty="0">
                <a:latin typeface="TimesTen-Roman"/>
              </a:rPr>
              <a:t> </a:t>
            </a:r>
            <a:endParaRPr lang="en-US" sz="1600" dirty="0" smtClean="0">
              <a:latin typeface="TimesTen-Roman"/>
            </a:endParaRPr>
          </a:p>
          <a:p>
            <a:pPr algn="just"/>
            <a:r>
              <a:rPr lang="en-US" sz="1600" i="1" dirty="0" smtClean="0">
                <a:latin typeface="TimesTen-Italic"/>
              </a:rPr>
              <a:t>L =</a:t>
            </a:r>
            <a:r>
              <a:rPr lang="en-US" sz="1600" dirty="0" smtClean="0">
                <a:latin typeface="MathematicalPi-One"/>
              </a:rPr>
              <a:t> </a:t>
            </a:r>
            <a:r>
              <a:rPr lang="en-US" sz="1600" dirty="0" smtClean="0">
                <a:latin typeface="TimesTen-Roman"/>
              </a:rPr>
              <a:t>3 -</a:t>
            </a:r>
            <a:r>
              <a:rPr lang="en-US" sz="1600" dirty="0" smtClean="0">
                <a:latin typeface="MathematicalPi-One"/>
              </a:rPr>
              <a:t> </a:t>
            </a:r>
            <a:r>
              <a:rPr lang="en-US" sz="1600" dirty="0" smtClean="0">
                <a:latin typeface="TimesTen-Roman"/>
              </a:rPr>
              <a:t>1 -</a:t>
            </a:r>
            <a:r>
              <a:rPr lang="en-US" sz="1600" dirty="0" smtClean="0">
                <a:latin typeface="MathematicalPi-One"/>
              </a:rPr>
              <a:t> </a:t>
            </a:r>
            <a:r>
              <a:rPr lang="en-US" sz="1600" dirty="0" smtClean="0">
                <a:latin typeface="TimesTen-Roman"/>
              </a:rPr>
              <a:t>3 +</a:t>
            </a:r>
            <a:r>
              <a:rPr lang="en-US" sz="1600" dirty="0" smtClean="0">
                <a:latin typeface="MathematicalPi-One"/>
              </a:rPr>
              <a:t> </a:t>
            </a:r>
            <a:r>
              <a:rPr lang="en-US" sz="1600" dirty="0">
                <a:latin typeface="TimesTen-Roman"/>
              </a:rPr>
              <a:t>1 </a:t>
            </a:r>
            <a:r>
              <a:rPr lang="en-US" sz="1600" dirty="0" smtClean="0">
                <a:latin typeface="TimesTen-Roman"/>
              </a:rPr>
              <a:t>=</a:t>
            </a:r>
            <a:r>
              <a:rPr lang="en-US" sz="1600" dirty="0" smtClean="0">
                <a:latin typeface="MathematicalPi-One"/>
              </a:rPr>
              <a:t> </a:t>
            </a:r>
            <a:r>
              <a:rPr lang="en-US" sz="1600" dirty="0" smtClean="0">
                <a:latin typeface="TimesTen-Roman"/>
              </a:rPr>
              <a:t>0 . There are  two pseudo loop (</a:t>
            </a:r>
            <a:r>
              <a:rPr lang="en-US" sz="1600" b="1" i="1" dirty="0" smtClean="0">
                <a:latin typeface="TimesTen-Roman"/>
              </a:rPr>
              <a:t>F-1</a:t>
            </a:r>
            <a:r>
              <a:rPr lang="en-US" sz="1600" dirty="0" smtClean="0">
                <a:latin typeface="TimesTen-Roman"/>
              </a:rPr>
              <a:t>) only. The </a:t>
            </a:r>
            <a:r>
              <a:rPr lang="en-US" sz="1600" dirty="0">
                <a:latin typeface="TimesTen-Roman"/>
              </a:rPr>
              <a:t>two pseudo loop and assumed flow directions are </a:t>
            </a:r>
            <a:r>
              <a:rPr lang="en-US" sz="1600" dirty="0" smtClean="0">
                <a:latin typeface="TimesTen-Roman"/>
              </a:rPr>
              <a:t>as shown. Equation 6 is applied </a:t>
            </a:r>
            <a:r>
              <a:rPr lang="en-US" sz="1600" dirty="0">
                <a:latin typeface="TimesTen-Roman"/>
              </a:rPr>
              <a:t>to </a:t>
            </a:r>
            <a:r>
              <a:rPr lang="en-US" sz="1600" dirty="0" smtClean="0">
                <a:latin typeface="TimesTen-Roman"/>
              </a:rPr>
              <a:t>each loop as follows:</a:t>
            </a:r>
            <a:endParaRPr lang="ar-IQ" sz="1600" dirty="0"/>
          </a:p>
        </p:txBody>
      </p:sp>
      <mc:AlternateContent xmlns:mc="http://schemas.openxmlformats.org/markup-compatibility/2006" xmlns:a14="http://schemas.microsoft.com/office/drawing/2010/main">
        <mc:Choice Requires="a14">
          <p:sp>
            <p:nvSpPr>
              <p:cNvPr id="5" name="Rectangle 4"/>
              <p:cNvSpPr/>
              <p:nvPr/>
            </p:nvSpPr>
            <p:spPr>
              <a:xfrm>
                <a:off x="1043608" y="5373216"/>
                <a:ext cx="3230115" cy="369332"/>
              </a:xfrm>
              <a:prstGeom prst="rect">
                <a:avLst/>
              </a:prstGeom>
              <a:solidFill>
                <a:schemeClr val="bg1"/>
              </a:solidFill>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a:cs typeface="Times New Roman" pitchFamily="18" charset="0"/>
                            </a:rPr>
                          </m:ctrlPr>
                        </m:sSubPr>
                        <m:e>
                          <m:r>
                            <a:rPr lang="en-US" b="1" i="1">
                              <a:solidFill>
                                <a:schemeClr val="tx1"/>
                              </a:solidFill>
                              <a:latin typeface="Cambria Math"/>
                              <a:cs typeface="Times New Roman" pitchFamily="18" charset="0"/>
                            </a:rPr>
                            <m:t>𝑸</m:t>
                          </m:r>
                        </m:e>
                        <m:sub>
                          <m:r>
                            <a:rPr lang="en-US" b="1" i="1" smtClean="0">
                              <a:solidFill>
                                <a:schemeClr val="tx1"/>
                              </a:solidFill>
                              <a:latin typeface="Cambria Math" panose="02040503050406030204" pitchFamily="18" charset="0"/>
                              <a:cs typeface="Times New Roman" pitchFamily="18" charset="0"/>
                            </a:rPr>
                            <m:t>𝟐</m:t>
                          </m:r>
                          <m:r>
                            <a:rPr lang="en-US" b="1" i="1">
                              <a:solidFill>
                                <a:schemeClr val="tx1"/>
                              </a:solidFill>
                              <a:latin typeface="Cambria Math"/>
                              <a:cs typeface="Times New Roman" pitchFamily="18" charset="0"/>
                            </a:rPr>
                            <m:t> </m:t>
                          </m:r>
                          <m:r>
                            <a:rPr lang="en-US" b="1" i="1">
                              <a:solidFill>
                                <a:schemeClr val="tx1"/>
                              </a:solidFill>
                              <a:latin typeface="Cambria Math"/>
                              <a:cs typeface="Times New Roman" pitchFamily="18" charset="0"/>
                            </a:rPr>
                            <m:t>𝒏𝒆𝒘</m:t>
                          </m:r>
                        </m:sub>
                      </m:sSub>
                      <m:r>
                        <a:rPr lang="en-US" b="1" i="1">
                          <a:solidFill>
                            <a:schemeClr val="tx1"/>
                          </a:solidFill>
                          <a:latin typeface="Cambria Math"/>
                          <a:cs typeface="Times New Roman" pitchFamily="18" charset="0"/>
                        </a:rPr>
                        <m:t>=</m:t>
                      </m:r>
                      <m:sSub>
                        <m:sSubPr>
                          <m:ctrlPr>
                            <a:rPr lang="en-US" b="1" i="1">
                              <a:solidFill>
                                <a:schemeClr val="tx1"/>
                              </a:solidFill>
                              <a:latin typeface="Cambria Math"/>
                              <a:cs typeface="Times New Roman" pitchFamily="18" charset="0"/>
                            </a:rPr>
                          </m:ctrlPr>
                        </m:sSubPr>
                        <m:e>
                          <m:r>
                            <a:rPr lang="en-US" b="1" i="1">
                              <a:solidFill>
                                <a:schemeClr val="tx1"/>
                              </a:solidFill>
                              <a:latin typeface="Cambria Math"/>
                              <a:cs typeface="Times New Roman" pitchFamily="18" charset="0"/>
                            </a:rPr>
                            <m:t>𝑸</m:t>
                          </m:r>
                        </m:e>
                        <m:sub>
                          <m:r>
                            <a:rPr lang="en-US" b="1" i="1" smtClean="0">
                              <a:solidFill>
                                <a:schemeClr val="tx1"/>
                              </a:solidFill>
                              <a:latin typeface="Cambria Math" panose="02040503050406030204" pitchFamily="18" charset="0"/>
                              <a:cs typeface="Times New Roman" pitchFamily="18" charset="0"/>
                            </a:rPr>
                            <m:t>𝟐</m:t>
                          </m:r>
                          <m:r>
                            <a:rPr lang="en-US" b="1" i="1">
                              <a:solidFill>
                                <a:schemeClr val="tx1"/>
                              </a:solidFill>
                              <a:latin typeface="Cambria Math"/>
                              <a:cs typeface="Times New Roman" pitchFamily="18" charset="0"/>
                            </a:rPr>
                            <m:t> </m:t>
                          </m:r>
                          <m:r>
                            <a:rPr lang="en-US" b="1" i="1">
                              <a:solidFill>
                                <a:schemeClr val="tx1"/>
                              </a:solidFill>
                              <a:latin typeface="Cambria Math"/>
                              <a:cs typeface="Times New Roman" pitchFamily="18" charset="0"/>
                            </a:rPr>
                            <m:t>𝒐𝒍𝒅</m:t>
                          </m:r>
                        </m:sub>
                      </m:sSub>
                      <m:r>
                        <a:rPr lang="en-US" b="1" i="1" dirty="0" smtClean="0">
                          <a:solidFill>
                            <a:schemeClr val="tx1"/>
                          </a:solidFill>
                          <a:latin typeface="Cambria Math" panose="02040503050406030204" pitchFamily="18" charset="0"/>
                          <a:ea typeface="Cambria Math" panose="02040503050406030204" pitchFamily="18" charset="0"/>
                          <a:cs typeface="Times New Roman" pitchFamily="18" charset="0"/>
                        </a:rPr>
                        <m:t>±</m:t>
                      </m:r>
                      <m:r>
                        <a:rPr lang="en-US" b="1" i="1">
                          <a:solidFill>
                            <a:schemeClr val="tx1"/>
                          </a:solidFill>
                          <a:latin typeface="Cambria Math"/>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𝟏</m:t>
                          </m:r>
                        </m:sub>
                      </m:sSub>
                      <m:r>
                        <a:rPr lang="en-US" b="1" i="1" smtClean="0">
                          <a:solidFill>
                            <a:schemeClr val="tx1"/>
                          </a:solidFill>
                          <a:latin typeface="Cambria Math" panose="02040503050406030204" pitchFamily="18" charset="0"/>
                          <a:ea typeface="Cambria Math"/>
                          <a:cs typeface="Times New Roman" pitchFamily="18" charset="0"/>
                        </a:rPr>
                        <m:t> </m:t>
                      </m:r>
                      <m:r>
                        <a:rPr lang="en-US" b="1" i="1" smtClean="0">
                          <a:solidFill>
                            <a:schemeClr val="tx1"/>
                          </a:solidFill>
                          <a:latin typeface="Cambria Math" panose="02040503050406030204" pitchFamily="18" charset="0"/>
                          <a:ea typeface="Cambria Math" panose="02040503050406030204" pitchFamily="18" charset="0"/>
                          <a:cs typeface="Times New Roman" pitchFamily="18" charset="0"/>
                        </a:rPr>
                        <m:t>∓</m:t>
                      </m:r>
                      <m:r>
                        <a:rPr lang="en-US" b="1" i="1">
                          <a:solidFill>
                            <a:schemeClr val="tx1"/>
                          </a:solidFill>
                          <a:latin typeface="Cambria Math"/>
                          <a:ea typeface="Cambria Math"/>
                          <a:cs typeface="Times New Roman" pitchFamily="18" charset="0"/>
                        </a:rPr>
                        <m:t>∆</m:t>
                      </m:r>
                      <m:sSub>
                        <m:sSubPr>
                          <m:ctrlPr>
                            <a:rPr lang="en-US" b="1" i="1" smtClean="0">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𝟐</m:t>
                          </m:r>
                        </m:sub>
                      </m:sSub>
                    </m:oMath>
                  </m:oMathPara>
                </a14:m>
                <a:endParaRPr lang="ar-IQ"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043608" y="5373216"/>
                <a:ext cx="3230115" cy="369332"/>
              </a:xfrm>
              <a:prstGeom prst="rect">
                <a:avLst/>
              </a:prstGeom>
              <a:blipFill rotWithShape="1">
                <a:blip r:embed="rId3"/>
                <a:stretch>
                  <a:fillRect t="-8197" r="-2264" b="-24590"/>
                </a:stretch>
              </a:blipFill>
              <a:ln>
                <a:noFill/>
              </a:ln>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68787" y="4941168"/>
                <a:ext cx="4572000" cy="369332"/>
              </a:xfrm>
              <a:prstGeom prst="rect">
                <a:avLst/>
              </a:prstGeom>
              <a:solidFill>
                <a:schemeClr val="bg1"/>
              </a:solidFill>
              <a:ln>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cs typeface="Times New Roman" pitchFamily="18" charset="0"/>
                        </a:rPr>
                        <m:t>𝑭𝒐𝒓</m:t>
                      </m:r>
                      <m:r>
                        <a:rPr lang="en-US" b="1" i="1" smtClean="0">
                          <a:solidFill>
                            <a:schemeClr val="tx1"/>
                          </a:solidFill>
                          <a:latin typeface="Cambria Math" panose="02040503050406030204" pitchFamily="18" charset="0"/>
                          <a:cs typeface="Times New Roman" pitchFamily="18" charset="0"/>
                        </a:rPr>
                        <m:t> </m:t>
                      </m:r>
                      <m:r>
                        <a:rPr lang="en-US" b="1" i="1" smtClean="0">
                          <a:solidFill>
                            <a:schemeClr val="tx1"/>
                          </a:solidFill>
                          <a:latin typeface="Cambria Math" panose="02040503050406030204" pitchFamily="18" charset="0"/>
                          <a:cs typeface="Times New Roman" pitchFamily="18" charset="0"/>
                        </a:rPr>
                        <m:t>𝒄𝒐𝒎𝒎𝒐𝒏</m:t>
                      </m:r>
                      <m:r>
                        <a:rPr lang="en-US" b="1" i="1" smtClean="0">
                          <a:solidFill>
                            <a:schemeClr val="tx1"/>
                          </a:solidFill>
                          <a:latin typeface="Cambria Math" panose="02040503050406030204" pitchFamily="18" charset="0"/>
                          <a:cs typeface="Times New Roman" pitchFamily="18" charset="0"/>
                        </a:rPr>
                        <m:t> </m:t>
                      </m:r>
                      <m:r>
                        <a:rPr lang="en-US" b="1" i="1" smtClean="0">
                          <a:solidFill>
                            <a:schemeClr val="tx1"/>
                          </a:solidFill>
                          <a:latin typeface="Cambria Math" panose="02040503050406030204" pitchFamily="18" charset="0"/>
                          <a:cs typeface="Times New Roman" pitchFamily="18" charset="0"/>
                        </a:rPr>
                        <m:t>𝒑𝒊𝒑𝒆</m:t>
                      </m:r>
                      <m:r>
                        <a:rPr lang="en-US" b="1" i="1" smtClean="0">
                          <a:solidFill>
                            <a:schemeClr val="tx1"/>
                          </a:solidFill>
                          <a:latin typeface="Cambria Math" panose="02040503050406030204" pitchFamily="18" charset="0"/>
                          <a:cs typeface="Times New Roman" pitchFamily="18" charset="0"/>
                        </a:rPr>
                        <m:t> </m:t>
                      </m:r>
                      <m:r>
                        <a:rPr lang="en-US" b="1" i="1" smtClean="0">
                          <a:solidFill>
                            <a:schemeClr val="tx1"/>
                          </a:solidFill>
                          <a:latin typeface="Cambria Math" panose="02040503050406030204" pitchFamily="18" charset="0"/>
                          <a:cs typeface="Times New Roman" pitchFamily="18" charset="0"/>
                        </a:rPr>
                        <m:t>𝟐</m:t>
                      </m:r>
                    </m:oMath>
                  </m:oMathPara>
                </a14:m>
                <a:endParaRPr lang="ar-IQ" dirty="0">
                  <a:solidFill>
                    <a:schemeClr val="tx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68787" y="4941168"/>
                <a:ext cx="4572000" cy="369332"/>
              </a:xfrm>
              <a:prstGeom prst="rect">
                <a:avLst/>
              </a:prstGeom>
              <a:blipFill rotWithShape="1">
                <a:blip r:embed="rId4"/>
                <a:stretch>
                  <a:fillRect t="-8333" b="-26667"/>
                </a:stretch>
              </a:blipFill>
              <a:ln>
                <a:noFill/>
              </a:ln>
            </p:spPr>
            <p:txBody>
              <a:bodyPr/>
              <a:lstStyle/>
              <a:p>
                <a:r>
                  <a:rPr lang="ar-IQ">
                    <a:noFill/>
                  </a:rPr>
                  <a:t> </a:t>
                </a:r>
              </a:p>
            </p:txBody>
          </p:sp>
        </mc:Fallback>
      </mc:AlternateContent>
      <p:pic>
        <p:nvPicPr>
          <p:cNvPr id="12" name="Picture 11"/>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9211" t="31478" r="47808" b="40899"/>
          <a:stretch/>
        </p:blipFill>
        <p:spPr bwMode="auto">
          <a:xfrm>
            <a:off x="4944341" y="692696"/>
            <a:ext cx="4070596" cy="3129944"/>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ext uri="{D42A27DB-BD31-4B8C-83A1-F6EECF244321}">
                    <p14:modId xmlns:p14="http://schemas.microsoft.com/office/powerpoint/2010/main" val="3439812217"/>
                  </p:ext>
                </p:extLst>
              </p:nvPr>
            </p:nvGraphicFramePr>
            <p:xfrm>
              <a:off x="4938749" y="3645024"/>
              <a:ext cx="4016047" cy="1737360"/>
            </p:xfrm>
            <a:graphic>
              <a:graphicData uri="http://schemas.openxmlformats.org/drawingml/2006/table">
                <a:tbl>
                  <a:tblPr rtl="1" firstRow="1" bandRow="1">
                    <a:tableStyleId>{7DF18680-E054-41AD-8BC1-D1AEF772440D}</a:tableStyleId>
                  </a:tblPr>
                  <a:tblGrid>
                    <a:gridCol w="893570">
                      <a:extLst>
                        <a:ext uri="{9D8B030D-6E8A-4147-A177-3AD203B41FA5}">
                          <a16:colId xmlns="" xmlns:a16="http://schemas.microsoft.com/office/drawing/2014/main" val="1618832866"/>
                        </a:ext>
                      </a:extLst>
                    </a:gridCol>
                    <a:gridCol w="895791">
                      <a:extLst>
                        <a:ext uri="{9D8B030D-6E8A-4147-A177-3AD203B41FA5}">
                          <a16:colId xmlns="" xmlns:a16="http://schemas.microsoft.com/office/drawing/2014/main" val="1732483588"/>
                        </a:ext>
                      </a:extLst>
                    </a:gridCol>
                    <a:gridCol w="786844">
                      <a:extLst>
                        <a:ext uri="{9D8B030D-6E8A-4147-A177-3AD203B41FA5}">
                          <a16:colId xmlns="" xmlns:a16="http://schemas.microsoft.com/office/drawing/2014/main" val="2421306832"/>
                        </a:ext>
                      </a:extLst>
                    </a:gridCol>
                    <a:gridCol w="742780">
                      <a:extLst>
                        <a:ext uri="{9D8B030D-6E8A-4147-A177-3AD203B41FA5}">
                          <a16:colId xmlns="" xmlns:a16="http://schemas.microsoft.com/office/drawing/2014/main" val="1839760857"/>
                        </a:ext>
                      </a:extLst>
                    </a:gridCol>
                    <a:gridCol w="697062">
                      <a:extLst>
                        <a:ext uri="{9D8B030D-6E8A-4147-A177-3AD203B41FA5}">
                          <a16:colId xmlns="" xmlns:a16="http://schemas.microsoft.com/office/drawing/2014/main" val="206714175"/>
                        </a:ext>
                      </a:extLst>
                    </a:gridCol>
                  </a:tblGrid>
                  <a:tr h="637782">
                    <a:tc>
                      <a:txBody>
                        <a:bodyPr/>
                        <a:lstStyle/>
                        <a:p>
                          <a:pPr algn="ctr" rtl="1"/>
                          <a14:m>
                            <m:oMath xmlns:m="http://schemas.openxmlformats.org/officeDocument/2006/math">
                              <m:nary>
                                <m:naryPr>
                                  <m:chr m:val="∑"/>
                                  <m:subHide m:val="on"/>
                                  <m:supHide m:val="on"/>
                                  <m:ctrlPr>
                                    <a:rPr lang="en-US" i="1" dirty="0" smtClean="0">
                                      <a:solidFill>
                                        <a:schemeClr val="tx1"/>
                                      </a:solidFill>
                                      <a:latin typeface="Cambria Math"/>
                                    </a:rPr>
                                  </m:ctrlPr>
                                </m:naryPr>
                                <m:sub/>
                                <m:sup/>
                                <m:e>
                                  <m:r>
                                    <a:rPr lang="en-US" b="1" i="1" dirty="0" smtClean="0">
                                      <a:solidFill>
                                        <a:schemeClr val="tx1"/>
                                      </a:solidFill>
                                      <a:latin typeface="Cambria Math" panose="02040503050406030204" pitchFamily="18" charset="0"/>
                                    </a:rPr>
                                    <m:t>𝑲</m:t>
                                  </m:r>
                                  <m:r>
                                    <a:rPr lang="en-US" b="1" i="1" baseline="-25000" dirty="0" smtClean="0">
                                      <a:solidFill>
                                        <a:schemeClr val="tx1"/>
                                      </a:solidFill>
                                      <a:latin typeface="Cambria Math" panose="02040503050406030204" pitchFamily="18" charset="0"/>
                                    </a:rPr>
                                    <m:t>𝒇</m:t>
                                  </m:r>
                                </m:e>
                              </m:nary>
                            </m:oMath>
                          </a14:m>
                          <a:r>
                            <a:rPr lang="en-US" dirty="0" smtClean="0">
                              <a:solidFill>
                                <a:schemeClr val="tx1"/>
                              </a:solidFill>
                            </a:rPr>
                            <a:t> </a:t>
                          </a:r>
                          <a:endParaRPr lang="ar-IQ"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en-US" dirty="0" smtClean="0">
                              <a:solidFill>
                                <a:schemeClr val="tx1"/>
                              </a:solidFill>
                            </a:rPr>
                            <a:t>f</a:t>
                          </a:r>
                          <a:endParaRPr lang="ar-IQ"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en-US" dirty="0" smtClean="0">
                              <a:solidFill>
                                <a:schemeClr val="tx1"/>
                              </a:solidFill>
                            </a:rPr>
                            <a:t>D (m)</a:t>
                          </a:r>
                          <a:endParaRPr lang="ar-IQ" dirty="0" smtClean="0">
                            <a:solidFill>
                              <a:schemeClr val="tx1"/>
                            </a:solidFill>
                          </a:endParaRPr>
                        </a:p>
                        <a:p>
                          <a:pPr algn="ctr" rtl="1"/>
                          <a:endParaRPr lang="ar-IQ"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en-US" dirty="0" smtClean="0">
                              <a:solidFill>
                                <a:schemeClr val="tx1"/>
                              </a:solidFill>
                            </a:rPr>
                            <a:t>L (m)</a:t>
                          </a:r>
                          <a:endParaRPr lang="ar-IQ"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en-US" dirty="0" smtClean="0">
                              <a:solidFill>
                                <a:schemeClr val="tx1"/>
                              </a:solidFill>
                            </a:rPr>
                            <a:t>Pipe</a:t>
                          </a:r>
                          <a:endParaRPr lang="ar-IQ"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91413890"/>
                      </a:ext>
                    </a:extLst>
                  </a:tr>
                  <a:tr h="364447">
                    <a:tc>
                      <a:txBody>
                        <a:bodyPr/>
                        <a:lstStyle/>
                        <a:p>
                          <a:pPr algn="ctr" rtl="1"/>
                          <a:r>
                            <a:rPr lang="en-US" b="1" dirty="0" smtClean="0">
                              <a:solidFill>
                                <a:schemeClr val="tx1"/>
                              </a:solidFill>
                            </a:rPr>
                            <a:t>0</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0.01</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0.3</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1500</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1</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921701615"/>
                      </a:ext>
                    </a:extLst>
                  </a:tr>
                  <a:tr h="364447">
                    <a:tc>
                      <a:txBody>
                        <a:bodyPr/>
                        <a:lstStyle/>
                        <a:p>
                          <a:pPr algn="ctr" rtl="1"/>
                          <a:r>
                            <a:rPr lang="en-US" b="1" dirty="0" smtClean="0">
                              <a:solidFill>
                                <a:schemeClr val="tx1"/>
                              </a:solidFill>
                            </a:rPr>
                            <a:t>0</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0.01</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0.3</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1500</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2</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606735893"/>
                      </a:ext>
                    </a:extLst>
                  </a:tr>
                  <a:tr h="364447">
                    <a:tc>
                      <a:txBody>
                        <a:bodyPr/>
                        <a:lstStyle/>
                        <a:p>
                          <a:pPr algn="ctr" rtl="1"/>
                          <a:r>
                            <a:rPr lang="en-US" b="1" dirty="0" smtClean="0">
                              <a:solidFill>
                                <a:schemeClr val="tx1"/>
                              </a:solidFill>
                            </a:rPr>
                            <a:t>0</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0.01</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0.3</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1500</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3</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291927950"/>
                      </a:ext>
                    </a:extLst>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3439812217"/>
                  </p:ext>
                </p:extLst>
              </p:nvPr>
            </p:nvGraphicFramePr>
            <p:xfrm>
              <a:off x="4938749" y="3645024"/>
              <a:ext cx="4016047" cy="2011680"/>
            </p:xfrm>
            <a:graphic>
              <a:graphicData uri="http://schemas.openxmlformats.org/drawingml/2006/table">
                <a:tbl>
                  <a:tblPr rtl="1" firstRow="1" bandRow="1">
                    <a:tableStyleId>{7DF18680-E054-41AD-8BC1-D1AEF772440D}</a:tableStyleId>
                  </a:tblPr>
                  <a:tblGrid>
                    <a:gridCol w="893570">
                      <a:extLst>
                        <a:ext uri="{9D8B030D-6E8A-4147-A177-3AD203B41FA5}">
                          <a16:colId xmlns:a16="http://schemas.microsoft.com/office/drawing/2014/main" xmlns:a14="http://schemas.microsoft.com/office/drawing/2010/main" xmlns="" val="1618832866"/>
                        </a:ext>
                      </a:extLst>
                    </a:gridCol>
                    <a:gridCol w="895791">
                      <a:extLst>
                        <a:ext uri="{9D8B030D-6E8A-4147-A177-3AD203B41FA5}">
                          <a16:colId xmlns:a16="http://schemas.microsoft.com/office/drawing/2014/main" xmlns:a14="http://schemas.microsoft.com/office/drawing/2010/main" xmlns="" val="1732483588"/>
                        </a:ext>
                      </a:extLst>
                    </a:gridCol>
                    <a:gridCol w="786844">
                      <a:extLst>
                        <a:ext uri="{9D8B030D-6E8A-4147-A177-3AD203B41FA5}">
                          <a16:colId xmlns:a16="http://schemas.microsoft.com/office/drawing/2014/main" xmlns:a14="http://schemas.microsoft.com/office/drawing/2010/main" xmlns="" val="2421306832"/>
                        </a:ext>
                      </a:extLst>
                    </a:gridCol>
                    <a:gridCol w="742780">
                      <a:extLst>
                        <a:ext uri="{9D8B030D-6E8A-4147-A177-3AD203B41FA5}">
                          <a16:colId xmlns:a16="http://schemas.microsoft.com/office/drawing/2014/main" xmlns:a14="http://schemas.microsoft.com/office/drawing/2010/main" xmlns="" val="1839760857"/>
                        </a:ext>
                      </a:extLst>
                    </a:gridCol>
                    <a:gridCol w="697062">
                      <a:extLst>
                        <a:ext uri="{9D8B030D-6E8A-4147-A177-3AD203B41FA5}">
                          <a16:colId xmlns:a16="http://schemas.microsoft.com/office/drawing/2014/main" xmlns:a14="http://schemas.microsoft.com/office/drawing/2010/main" xmlns="" val="206714175"/>
                        </a:ext>
                      </a:extLst>
                    </a:gridCol>
                  </a:tblGrid>
                  <a:tr h="914400">
                    <a:tc>
                      <a:txBody>
                        <a:bodyPr/>
                        <a:lstStyle/>
                        <a:p>
                          <a:endParaRPr lang="ar-IQ"/>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7"/>
                          <a:stretch>
                            <a:fillRect t="-47333" r="-348299" b="-130667"/>
                          </a:stretch>
                        </a:blipFill>
                      </a:tcPr>
                    </a:tc>
                    <a:tc>
                      <a:txBody>
                        <a:bodyPr/>
                        <a:lstStyle/>
                        <a:p>
                          <a:pPr algn="ctr" rtl="1"/>
                          <a:r>
                            <a:rPr lang="en-US" dirty="0" smtClean="0">
                              <a:solidFill>
                                <a:schemeClr val="tx1"/>
                              </a:solidFill>
                            </a:rPr>
                            <a:t>f</a:t>
                          </a:r>
                          <a:endParaRPr lang="ar-IQ"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en-US" dirty="0" smtClean="0">
                              <a:solidFill>
                                <a:schemeClr val="tx1"/>
                              </a:solidFill>
                            </a:rPr>
                            <a:t>D (m)</a:t>
                          </a:r>
                          <a:endParaRPr lang="ar-IQ" dirty="0" smtClean="0">
                            <a:solidFill>
                              <a:schemeClr val="tx1"/>
                            </a:solidFill>
                          </a:endParaRPr>
                        </a:p>
                        <a:p>
                          <a:pPr algn="ctr" rtl="1"/>
                          <a:endParaRPr lang="ar-IQ"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en-US" dirty="0" smtClean="0">
                              <a:solidFill>
                                <a:schemeClr val="tx1"/>
                              </a:solidFill>
                            </a:rPr>
                            <a:t>L (m)</a:t>
                          </a:r>
                          <a:endParaRPr lang="ar-IQ"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en-US" dirty="0" smtClean="0">
                              <a:solidFill>
                                <a:schemeClr val="tx1"/>
                              </a:solidFill>
                            </a:rPr>
                            <a:t>Pipe</a:t>
                          </a:r>
                          <a:endParaRPr lang="ar-IQ"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2791413890"/>
                      </a:ext>
                    </a:extLst>
                  </a:tr>
                  <a:tr h="365760">
                    <a:tc>
                      <a:txBody>
                        <a:bodyPr/>
                        <a:lstStyle/>
                        <a:p>
                          <a:pPr algn="ctr" rtl="1"/>
                          <a:r>
                            <a:rPr lang="en-US" b="1" dirty="0" smtClean="0">
                              <a:solidFill>
                                <a:schemeClr val="tx1"/>
                              </a:solidFill>
                            </a:rPr>
                            <a:t>0</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0.01</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0.3</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1500</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1</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a14="http://schemas.microsoft.com/office/drawing/2010/main" xmlns="" val="921701615"/>
                      </a:ext>
                    </a:extLst>
                  </a:tr>
                  <a:tr h="365760">
                    <a:tc>
                      <a:txBody>
                        <a:bodyPr/>
                        <a:lstStyle/>
                        <a:p>
                          <a:pPr algn="ctr" rtl="1"/>
                          <a:r>
                            <a:rPr lang="en-US" b="1" dirty="0" smtClean="0">
                              <a:solidFill>
                                <a:schemeClr val="tx1"/>
                              </a:solidFill>
                            </a:rPr>
                            <a:t>0</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0.01</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0.3</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1500</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2</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a14="http://schemas.microsoft.com/office/drawing/2010/main" xmlns="" val="3606735893"/>
                      </a:ext>
                    </a:extLst>
                  </a:tr>
                  <a:tr h="365760">
                    <a:tc>
                      <a:txBody>
                        <a:bodyPr/>
                        <a:lstStyle/>
                        <a:p>
                          <a:pPr algn="ctr" rtl="1"/>
                          <a:r>
                            <a:rPr lang="en-US" b="1" dirty="0" smtClean="0">
                              <a:solidFill>
                                <a:schemeClr val="tx1"/>
                              </a:solidFill>
                            </a:rPr>
                            <a:t>0</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0.01</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0.3</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1500</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3</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a14="http://schemas.microsoft.com/office/drawing/2010/main" xmlns="" val="1291927950"/>
                      </a:ext>
                    </a:extLst>
                  </a:tr>
                </a:tbl>
              </a:graphicData>
            </a:graphic>
          </p:graphicFrame>
        </mc:Fallback>
      </mc:AlternateContent>
      <mc:AlternateContent xmlns:mc="http://schemas.openxmlformats.org/markup-compatibility/2006" xmlns:a14="http://schemas.microsoft.com/office/drawing/2010/main">
        <mc:Choice Requires="a14">
          <p:sp>
            <p:nvSpPr>
              <p:cNvPr id="10" name="Rectangle 9"/>
              <p:cNvSpPr/>
              <p:nvPr/>
            </p:nvSpPr>
            <p:spPr>
              <a:xfrm>
                <a:off x="467544" y="5805264"/>
                <a:ext cx="8136904" cy="1035092"/>
              </a:xfrm>
              <a:prstGeom prst="rect">
                <a:avLst/>
              </a:prstGeom>
              <a:solidFill>
                <a:schemeClr val="bg1"/>
              </a:solidFill>
              <a:ln>
                <a:noFill/>
              </a:ln>
            </p:spPr>
            <p:txBody>
              <a:bodyPr wrap="square">
                <a:spAutoFit/>
              </a:bodyPr>
              <a:lstStyle/>
              <a:p>
                <a:r>
                  <a:rPr lang="en-US" b="1" i="1" u="sng" dirty="0" smtClean="0">
                    <a:solidFill>
                      <a:schemeClr val="tx1"/>
                    </a:solidFill>
                  </a:rPr>
                  <a:t>From </a:t>
                </a:r>
                <a:r>
                  <a:rPr lang="en-US" b="1" i="1" u="sng" dirty="0">
                    <a:solidFill>
                      <a:schemeClr val="tx1"/>
                    </a:solidFill>
                  </a:rPr>
                  <a:t>Res. A to </a:t>
                </a:r>
                <a:r>
                  <a:rPr lang="en-US" b="1" i="1" u="sng" dirty="0" smtClean="0">
                    <a:solidFill>
                      <a:schemeClr val="tx1"/>
                    </a:solidFill>
                  </a:rPr>
                  <a:t>Junction </a:t>
                </a:r>
                <a:r>
                  <a:rPr lang="en-US" b="1" i="1" dirty="0" smtClean="0">
                    <a:solidFill>
                      <a:schemeClr val="tx1"/>
                    </a:solidFill>
                  </a:rPr>
                  <a:t>j</a:t>
                </a:r>
                <a:endParaRPr lang="en-US" b="0" i="1" dirty="0" smtClean="0">
                  <a:solidFill>
                    <a:schemeClr val="tx1"/>
                  </a:solidFill>
                  <a:latin typeface="Cambria Math" panose="02040503050406030204" pitchFamily="18" charset="0"/>
                </a:endParaRPr>
              </a:p>
              <a:p>
                <a14:m>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rPr>
                      <m:t>→</m:t>
                    </m:r>
                    <m:sSub>
                      <m:sSubPr>
                        <m:ctrlPr>
                          <a:rPr lang="en-US" sz="2000" b="1" i="1" smtClean="0">
                            <a:solidFill>
                              <a:schemeClr val="tx1"/>
                            </a:solidFill>
                            <a:latin typeface="Cambria Math"/>
                            <a:cs typeface="Times New Roman" pitchFamily="18" charset="0"/>
                          </a:rPr>
                        </m:ctrlPr>
                      </m:sSubPr>
                      <m:e>
                        <m:r>
                          <a:rPr lang="en-US" sz="2000" b="1" i="1">
                            <a:solidFill>
                              <a:schemeClr val="tx1"/>
                            </a:solidFill>
                            <a:latin typeface="Cambria Math"/>
                            <a:cs typeface="Times New Roman" pitchFamily="18" charset="0"/>
                          </a:rPr>
                          <m:t>𝒉</m:t>
                        </m:r>
                      </m:e>
                      <m:sub>
                        <m:r>
                          <a:rPr lang="en-US" sz="2000" b="1" i="1">
                            <a:solidFill>
                              <a:schemeClr val="tx1"/>
                            </a:solidFill>
                            <a:latin typeface="Cambria Math"/>
                            <a:cs typeface="Times New Roman" pitchFamily="18" charset="0"/>
                          </a:rPr>
                          <m:t>𝒇</m:t>
                        </m:r>
                        <m:r>
                          <a:rPr lang="en-US" sz="2000" b="1" i="1" smtClean="0">
                            <a:solidFill>
                              <a:schemeClr val="tx1"/>
                            </a:solidFill>
                            <a:latin typeface="Cambria Math" panose="02040503050406030204" pitchFamily="18" charset="0"/>
                            <a:cs typeface="Times New Roman" pitchFamily="18" charset="0"/>
                          </a:rPr>
                          <m:t>𝟏</m:t>
                        </m:r>
                      </m:sub>
                    </m:sSub>
                    <m:r>
                      <a:rPr lang="en-US" sz="2000" b="1" i="1">
                        <a:solidFill>
                          <a:schemeClr val="tx1"/>
                        </a:solidFill>
                        <a:latin typeface="Cambria Math" panose="02040503050406030204" pitchFamily="18" charset="0"/>
                        <a:cs typeface="Times New Roman" pitchFamily="18" charset="0"/>
                      </a:rPr>
                      <m:t>=</m:t>
                    </m:r>
                    <m:r>
                      <a:rPr lang="en-US" sz="2000" b="1" i="1" smtClean="0">
                        <a:solidFill>
                          <a:schemeClr val="tx1"/>
                        </a:solidFill>
                        <a:latin typeface="Cambria Math" panose="02040503050406030204" pitchFamily="18" charset="0"/>
                      </a:rPr>
                      <m:t>𝑲</m:t>
                    </m:r>
                    <m:r>
                      <a:rPr lang="en-US" sz="2000" b="1" i="1" baseline="-25000" smtClean="0">
                        <a:solidFill>
                          <a:schemeClr val="tx1"/>
                        </a:solidFill>
                        <a:latin typeface="Cambria Math" panose="02040503050406030204" pitchFamily="18" charset="0"/>
                      </a:rPr>
                      <m:t>𝟏</m:t>
                    </m:r>
                    <m:sSup>
                      <m:sSupPr>
                        <m:ctrlPr>
                          <a:rPr lang="en-US" sz="2000" b="1" i="1">
                            <a:solidFill>
                              <a:schemeClr val="tx1"/>
                            </a:solidFill>
                            <a:latin typeface="Cambria Math"/>
                          </a:rPr>
                        </m:ctrlPr>
                      </m:sSupPr>
                      <m:e>
                        <m:r>
                          <a:rPr lang="en-US" sz="2000" b="1" i="1" smtClean="0">
                            <a:solidFill>
                              <a:schemeClr val="tx1"/>
                            </a:solidFill>
                            <a:latin typeface="Cambria Math" panose="02040503050406030204" pitchFamily="18" charset="0"/>
                          </a:rPr>
                          <m:t> </m:t>
                        </m:r>
                        <m:r>
                          <a:rPr lang="en-US" sz="2000" b="1" i="1">
                            <a:solidFill>
                              <a:schemeClr val="tx1"/>
                            </a:solidFill>
                            <a:latin typeface="Cambria Math" panose="02040503050406030204" pitchFamily="18" charset="0"/>
                          </a:rPr>
                          <m:t>𝑸</m:t>
                        </m:r>
                        <m:r>
                          <a:rPr lang="en-US" sz="2000" b="1" i="1" smtClean="0">
                            <a:solidFill>
                              <a:schemeClr val="tx1"/>
                            </a:solidFill>
                            <a:latin typeface="Cambria Math" panose="02040503050406030204" pitchFamily="18" charset="0"/>
                          </a:rPr>
                          <m:t>𝟏</m:t>
                        </m:r>
                      </m:e>
                      <m:sup>
                        <m:r>
                          <a:rPr lang="en-US" sz="2000" b="1" i="1">
                            <a:solidFill>
                              <a:schemeClr val="tx1"/>
                            </a:solidFill>
                            <a:latin typeface="Cambria Math" panose="02040503050406030204" pitchFamily="18" charset="0"/>
                          </a:rPr>
                          <m:t>𝟐</m:t>
                        </m:r>
                      </m:sup>
                    </m:sSup>
                    <m:r>
                      <a:rPr lang="en-US" sz="2000" b="1" i="1">
                        <a:solidFill>
                          <a:schemeClr val="tx1"/>
                        </a:solidFill>
                        <a:latin typeface="Cambria Math" panose="02040503050406030204" pitchFamily="18" charset="0"/>
                        <a:ea typeface="Cambria Math" panose="02040503050406030204" pitchFamily="18" charset="0"/>
                      </a:rPr>
                      <m:t>→</m:t>
                    </m:r>
                    <m:sSub>
                      <m:sSubPr>
                        <m:ctrlPr>
                          <a:rPr lang="en-US" sz="2000" b="1" i="1">
                            <a:solidFill>
                              <a:schemeClr val="tx1"/>
                            </a:solidFill>
                            <a:latin typeface="Cambria Math"/>
                            <a:cs typeface="Times New Roman" pitchFamily="18" charset="0"/>
                          </a:rPr>
                        </m:ctrlPr>
                      </m:sSubPr>
                      <m:e>
                        <m:r>
                          <a:rPr lang="en-US" sz="2000" b="1" i="1">
                            <a:solidFill>
                              <a:schemeClr val="tx1"/>
                            </a:solidFill>
                            <a:latin typeface="Cambria Math"/>
                            <a:cs typeface="Times New Roman" pitchFamily="18" charset="0"/>
                          </a:rPr>
                          <m:t>𝒉</m:t>
                        </m:r>
                      </m:e>
                      <m:sub>
                        <m:r>
                          <a:rPr lang="en-US" sz="2000" b="1" i="1">
                            <a:solidFill>
                              <a:schemeClr val="tx1"/>
                            </a:solidFill>
                            <a:latin typeface="Cambria Math"/>
                            <a:cs typeface="Times New Roman" pitchFamily="18" charset="0"/>
                          </a:rPr>
                          <m:t>𝒇</m:t>
                        </m:r>
                        <m:r>
                          <a:rPr lang="en-US" sz="2000" b="1" i="1">
                            <a:solidFill>
                              <a:schemeClr val="tx1"/>
                            </a:solidFill>
                            <a:latin typeface="Cambria Math" panose="02040503050406030204" pitchFamily="18" charset="0"/>
                            <a:cs typeface="Times New Roman" pitchFamily="18" charset="0"/>
                          </a:rPr>
                          <m:t>𝟏</m:t>
                        </m:r>
                      </m:sub>
                    </m:sSub>
                    <m:r>
                      <a:rPr lang="en-US" sz="2000" b="1" i="1">
                        <a:solidFill>
                          <a:schemeClr val="tx1"/>
                        </a:solidFill>
                        <a:latin typeface="Cambria Math" panose="02040503050406030204" pitchFamily="18" charset="0"/>
                        <a:cs typeface="Times New Roman" pitchFamily="18" charset="0"/>
                      </a:rPr>
                      <m:t>=</m:t>
                    </m:r>
                    <m:r>
                      <a:rPr lang="en-US" sz="2000" b="1" i="1" smtClean="0">
                        <a:solidFill>
                          <a:schemeClr val="tx1"/>
                        </a:solidFill>
                        <a:latin typeface="Cambria Math" panose="02040503050406030204" pitchFamily="18" charset="0"/>
                      </a:rPr>
                      <m:t>𝟓𝟏𝟎</m:t>
                    </m:r>
                    <m:r>
                      <a:rPr lang="en-US" sz="2000" b="1" i="1" smtClean="0">
                        <a:solidFill>
                          <a:schemeClr val="tx1"/>
                        </a:solidFill>
                        <a:latin typeface="Cambria Math" panose="02040503050406030204" pitchFamily="18" charset="0"/>
                      </a:rPr>
                      <m:t>.</m:t>
                    </m:r>
                    <m:r>
                      <a:rPr lang="en-US" sz="2000" b="1" i="1" smtClean="0">
                        <a:solidFill>
                          <a:schemeClr val="tx1"/>
                        </a:solidFill>
                        <a:latin typeface="Cambria Math" panose="02040503050406030204" pitchFamily="18" charset="0"/>
                      </a:rPr>
                      <m:t>𝟎𝟒𝟐</m:t>
                    </m:r>
                    <m:r>
                      <a:rPr lang="en-US" sz="2000" b="1" i="1" smtClean="0">
                        <a:solidFill>
                          <a:schemeClr val="tx1"/>
                        </a:solidFill>
                        <a:latin typeface="Cambria Math" panose="02040503050406030204" pitchFamily="18" charset="0"/>
                      </a:rPr>
                      <m:t> </m:t>
                    </m:r>
                    <m:sSup>
                      <m:sSupPr>
                        <m:ctrlPr>
                          <a:rPr lang="en-US" sz="2000" b="1" i="1">
                            <a:solidFill>
                              <a:schemeClr val="tx1"/>
                            </a:solidFill>
                            <a:latin typeface="Cambria Math"/>
                          </a:rPr>
                        </m:ctrlPr>
                      </m:sSupPr>
                      <m:e>
                        <m:r>
                          <a:rPr lang="en-US" sz="2000" b="1" i="1">
                            <a:solidFill>
                              <a:schemeClr val="tx1"/>
                            </a:solidFill>
                            <a:latin typeface="Cambria Math" panose="02040503050406030204" pitchFamily="18" charset="0"/>
                          </a:rPr>
                          <m:t>𝑸</m:t>
                        </m:r>
                        <m:r>
                          <a:rPr lang="en-US" sz="2000" b="1" i="1">
                            <a:solidFill>
                              <a:schemeClr val="tx1"/>
                            </a:solidFill>
                            <a:latin typeface="Cambria Math" panose="02040503050406030204" pitchFamily="18" charset="0"/>
                          </a:rPr>
                          <m:t>𝟏</m:t>
                        </m:r>
                      </m:e>
                      <m:sup>
                        <m:r>
                          <a:rPr lang="en-US" sz="2000" b="1" i="1">
                            <a:solidFill>
                              <a:schemeClr val="tx1"/>
                            </a:solidFill>
                            <a:latin typeface="Cambria Math" panose="02040503050406030204" pitchFamily="18" charset="0"/>
                          </a:rPr>
                          <m:t>𝟐</m:t>
                        </m:r>
                      </m:sup>
                    </m:sSup>
                  </m:oMath>
                </a14:m>
                <a:r>
                  <a:rPr lang="en-US" sz="2000" b="1" dirty="0" smtClean="0">
                    <a:solidFill>
                      <a:schemeClr val="tx1"/>
                    </a:solidFill>
                  </a:rPr>
                  <a:t> = 70 –  </a:t>
                </a:r>
                <a:r>
                  <a:rPr lang="en-US" sz="2000" b="1" dirty="0" err="1" smtClean="0">
                    <a:solidFill>
                      <a:schemeClr val="tx1"/>
                    </a:solidFill>
                  </a:rPr>
                  <a:t>hj</a:t>
                </a:r>
                <a:endParaRPr lang="en-US" sz="2000" b="1" dirty="0" smtClean="0">
                  <a:solidFill>
                    <a:schemeClr val="tx1"/>
                  </a:solidFill>
                </a:endParaRPr>
              </a:p>
              <a:p>
                <a14:m>
                  <m:oMath xmlns:m="http://schemas.openxmlformats.org/officeDocument/2006/math">
                    <m:r>
                      <a:rPr lang="en-US" sz="2000" b="1" i="1">
                        <a:solidFill>
                          <a:schemeClr val="tx1"/>
                        </a:solidFill>
                        <a:latin typeface="Cambria Math" panose="02040503050406030204" pitchFamily="18" charset="0"/>
                        <a:ea typeface="Cambria Math" panose="02040503050406030204" pitchFamily="18" charset="0"/>
                      </a:rPr>
                      <m:t>→</m:t>
                    </m:r>
                    <m:r>
                      <a:rPr lang="en-US" sz="2000" b="1" i="1" dirty="0">
                        <a:solidFill>
                          <a:schemeClr val="tx1"/>
                        </a:solidFill>
                        <a:latin typeface="Cambria Math" panose="02040503050406030204" pitchFamily="18" charset="0"/>
                      </a:rPr>
                      <m:t>𝒉𝒋</m:t>
                    </m:r>
                    <m:r>
                      <a:rPr lang="en-US" sz="2000" b="1" i="1" dirty="0" smtClean="0">
                        <a:solidFill>
                          <a:schemeClr val="tx1"/>
                        </a:solidFill>
                        <a:latin typeface="Cambria Math" panose="02040503050406030204" pitchFamily="18" charset="0"/>
                      </a:rPr>
                      <m:t>=</m:t>
                    </m:r>
                    <m:r>
                      <a:rPr lang="en-US" sz="2000" b="1" i="1" dirty="0" smtClean="0">
                        <a:solidFill>
                          <a:schemeClr val="tx1"/>
                        </a:solidFill>
                        <a:latin typeface="Cambria Math" panose="02040503050406030204" pitchFamily="18" charset="0"/>
                      </a:rPr>
                      <m:t>𝟕𝟎</m:t>
                    </m:r>
                    <m:r>
                      <a:rPr lang="en-US" sz="2000" b="1" i="1" dirty="0" smtClean="0">
                        <a:solidFill>
                          <a:schemeClr val="tx1"/>
                        </a:solidFill>
                        <a:latin typeface="Cambria Math" panose="02040503050406030204" pitchFamily="18" charset="0"/>
                      </a:rPr>
                      <m:t> − </m:t>
                    </m:r>
                    <m:r>
                      <a:rPr lang="en-US" sz="2000" b="1" i="1">
                        <a:solidFill>
                          <a:schemeClr val="tx1"/>
                        </a:solidFill>
                        <a:latin typeface="Cambria Math" panose="02040503050406030204" pitchFamily="18" charset="0"/>
                      </a:rPr>
                      <m:t>𝟓𝟏𝟎</m:t>
                    </m:r>
                    <m:r>
                      <a:rPr lang="en-US" sz="2000" b="1" i="1">
                        <a:solidFill>
                          <a:schemeClr val="tx1"/>
                        </a:solidFill>
                        <a:latin typeface="Cambria Math" panose="02040503050406030204" pitchFamily="18" charset="0"/>
                      </a:rPr>
                      <m:t>.</m:t>
                    </m:r>
                    <m:r>
                      <a:rPr lang="en-US" sz="2000" b="1" i="1">
                        <a:solidFill>
                          <a:schemeClr val="tx1"/>
                        </a:solidFill>
                        <a:latin typeface="Cambria Math" panose="02040503050406030204" pitchFamily="18" charset="0"/>
                      </a:rPr>
                      <m:t>𝟎𝟒𝟐</m:t>
                    </m:r>
                    <m:r>
                      <a:rPr lang="en-US" sz="2000" b="1" i="1" smtClean="0">
                        <a:solidFill>
                          <a:schemeClr val="tx1"/>
                        </a:solidFill>
                        <a:latin typeface="Cambria Math" panose="02040503050406030204" pitchFamily="18" charset="0"/>
                      </a:rPr>
                      <m:t> </m:t>
                    </m:r>
                    <m:r>
                      <a:rPr lang="en-US" sz="2000" b="1" i="1">
                        <a:solidFill>
                          <a:schemeClr val="tx1"/>
                        </a:solidFill>
                        <a:latin typeface="Cambria Math" panose="02040503050406030204" pitchFamily="18" charset="0"/>
                      </a:rPr>
                      <m:t> </m:t>
                    </m:r>
                    <m:sSup>
                      <m:sSupPr>
                        <m:ctrlPr>
                          <a:rPr lang="en-US" sz="2000" b="1" i="1">
                            <a:solidFill>
                              <a:schemeClr val="tx1"/>
                            </a:solidFill>
                            <a:latin typeface="Cambria Math"/>
                          </a:rPr>
                        </m:ctrlPr>
                      </m:sSupPr>
                      <m:e>
                        <m:r>
                          <a:rPr lang="en-US" sz="2000" b="1" i="1">
                            <a:solidFill>
                              <a:schemeClr val="tx1"/>
                            </a:solidFill>
                            <a:latin typeface="Cambria Math" panose="02040503050406030204" pitchFamily="18" charset="0"/>
                          </a:rPr>
                          <m:t>𝑸</m:t>
                        </m:r>
                        <m:r>
                          <a:rPr lang="en-US" sz="2000" b="1" i="1">
                            <a:solidFill>
                              <a:schemeClr val="tx1"/>
                            </a:solidFill>
                            <a:latin typeface="Cambria Math" panose="02040503050406030204" pitchFamily="18" charset="0"/>
                          </a:rPr>
                          <m:t>𝟏</m:t>
                        </m:r>
                      </m:e>
                      <m:sup>
                        <m:r>
                          <a:rPr lang="en-US" sz="2000" b="1" i="1">
                            <a:solidFill>
                              <a:schemeClr val="tx1"/>
                            </a:solidFill>
                            <a:latin typeface="Cambria Math" panose="02040503050406030204" pitchFamily="18" charset="0"/>
                          </a:rPr>
                          <m:t>𝟐</m:t>
                        </m:r>
                      </m:sup>
                    </m:sSup>
                  </m:oMath>
                </a14:m>
                <a:r>
                  <a:rPr lang="en-US" sz="2000" b="1" dirty="0" smtClean="0">
                    <a:solidFill>
                      <a:schemeClr val="tx1"/>
                    </a:solidFill>
                  </a:rPr>
                  <a:t> </a:t>
                </a:r>
                <a14:m>
                  <m:oMath xmlns:m="http://schemas.openxmlformats.org/officeDocument/2006/math">
                    <m:r>
                      <a:rPr lang="en-US" sz="2000" b="1" i="1" smtClean="0">
                        <a:solidFill>
                          <a:schemeClr val="tx1"/>
                        </a:solidFill>
                        <a:latin typeface="Cambria Math" panose="02040503050406030204" pitchFamily="18" charset="0"/>
                        <a:ea typeface="Cambria Math" panose="02040503050406030204" pitchFamily="18" charset="0"/>
                      </a:rPr>
                      <m:t>=</m:t>
                    </m:r>
                    <m:r>
                      <a:rPr lang="en-US" sz="2000" b="1" i="1" smtClean="0">
                        <a:solidFill>
                          <a:schemeClr val="tx1"/>
                        </a:solidFill>
                        <a:latin typeface="Cambria Math" panose="02040503050406030204" pitchFamily="18" charset="0"/>
                        <a:ea typeface="Cambria Math" panose="02040503050406030204" pitchFamily="18" charset="0"/>
                      </a:rPr>
                      <m:t>𝟕𝟎</m:t>
                    </m:r>
                    <m:r>
                      <a:rPr lang="en-US" sz="2000" b="1" i="1" smtClean="0">
                        <a:solidFill>
                          <a:schemeClr val="tx1"/>
                        </a:solidFill>
                        <a:latin typeface="Cambria Math" panose="02040503050406030204" pitchFamily="18" charset="0"/>
                        <a:ea typeface="Cambria Math" panose="02040503050406030204" pitchFamily="18" charset="0"/>
                      </a:rPr>
                      <m:t> −</m:t>
                    </m:r>
                    <m:r>
                      <a:rPr lang="en-US" sz="2000" b="1" i="1" smtClean="0">
                        <a:solidFill>
                          <a:schemeClr val="tx1"/>
                        </a:solidFill>
                        <a:latin typeface="Cambria Math" panose="02040503050406030204" pitchFamily="18" charset="0"/>
                        <a:ea typeface="Cambria Math" panose="02040503050406030204" pitchFamily="18" charset="0"/>
                      </a:rPr>
                      <m:t>𝟓𝟏𝟎</m:t>
                    </m:r>
                    <m:r>
                      <a:rPr lang="en-US" sz="2000" b="1" i="1" smtClean="0">
                        <a:solidFill>
                          <a:schemeClr val="tx1"/>
                        </a:solidFill>
                        <a:latin typeface="Cambria Math" panose="02040503050406030204" pitchFamily="18" charset="0"/>
                        <a:ea typeface="Cambria Math" panose="02040503050406030204" pitchFamily="18" charset="0"/>
                      </a:rPr>
                      <m:t>.</m:t>
                    </m:r>
                    <m:r>
                      <a:rPr lang="en-US" sz="2000" b="1" i="1" smtClean="0">
                        <a:solidFill>
                          <a:schemeClr val="tx1"/>
                        </a:solidFill>
                        <a:latin typeface="Cambria Math" panose="02040503050406030204" pitchFamily="18" charset="0"/>
                        <a:ea typeface="Cambria Math" panose="02040503050406030204" pitchFamily="18" charset="0"/>
                      </a:rPr>
                      <m:t>𝟎𝟒𝟐</m:t>
                    </m:r>
                    <m:sSup>
                      <m:sSupPr>
                        <m:ctrlPr>
                          <a:rPr lang="en-US" sz="2000" b="1" i="1">
                            <a:solidFill>
                              <a:schemeClr val="tx1"/>
                            </a:solidFill>
                            <a:latin typeface="Cambria Math"/>
                          </a:rPr>
                        </m:ctrlPr>
                      </m:sSupPr>
                      <m:e>
                        <m:d>
                          <m:dPr>
                            <m:ctrlPr>
                              <a:rPr lang="en-US" sz="2000" b="1" i="1">
                                <a:solidFill>
                                  <a:schemeClr val="tx1"/>
                                </a:solidFill>
                                <a:latin typeface="Cambria Math"/>
                                <a:ea typeface="Cambria Math" panose="02040503050406030204" pitchFamily="18" charset="0"/>
                              </a:rPr>
                            </m:ctrlPr>
                          </m:dPr>
                          <m:e>
                            <m:r>
                              <a:rPr lang="en-US" sz="2000" b="1" i="1">
                                <a:solidFill>
                                  <a:schemeClr val="tx1"/>
                                </a:solidFill>
                                <a:latin typeface="Cambria Math" panose="02040503050406030204" pitchFamily="18" charset="0"/>
                                <a:ea typeface="Cambria Math" panose="02040503050406030204" pitchFamily="18" charset="0"/>
                              </a:rPr>
                              <m:t>𝟎</m:t>
                            </m:r>
                            <m:r>
                              <a:rPr lang="en-US" sz="2000" b="1" i="1">
                                <a:solidFill>
                                  <a:schemeClr val="tx1"/>
                                </a:solidFill>
                                <a:latin typeface="Cambria Math" panose="02040503050406030204" pitchFamily="18" charset="0"/>
                                <a:ea typeface="Cambria Math" panose="02040503050406030204" pitchFamily="18" charset="0"/>
                              </a:rPr>
                              <m:t>.</m:t>
                            </m:r>
                            <m:r>
                              <a:rPr lang="en-US" sz="2000" b="1" i="1">
                                <a:solidFill>
                                  <a:schemeClr val="tx1"/>
                                </a:solidFill>
                                <a:latin typeface="Cambria Math" panose="02040503050406030204" pitchFamily="18" charset="0"/>
                                <a:ea typeface="Cambria Math" panose="02040503050406030204" pitchFamily="18" charset="0"/>
                              </a:rPr>
                              <m:t>𝟐𝟔𝟖𝟕</m:t>
                            </m:r>
                          </m:e>
                        </m:d>
                      </m:e>
                      <m:sup>
                        <m:r>
                          <a:rPr lang="en-US" sz="2000" b="1" i="1">
                            <a:solidFill>
                              <a:schemeClr val="tx1"/>
                            </a:solidFill>
                            <a:latin typeface="Cambria Math" panose="02040503050406030204" pitchFamily="18" charset="0"/>
                          </a:rPr>
                          <m:t>𝟐</m:t>
                        </m:r>
                      </m:sup>
                    </m:sSup>
                    <m:r>
                      <a:rPr lang="en-US" sz="2000" b="1" i="1" smtClean="0">
                        <a:solidFill>
                          <a:schemeClr val="tx1"/>
                        </a:solidFill>
                        <a:latin typeface="Cambria Math" panose="02040503050406030204" pitchFamily="18" charset="0"/>
                        <a:ea typeface="Cambria Math" panose="02040503050406030204" pitchFamily="18" charset="0"/>
                      </a:rPr>
                      <m:t>=</m:t>
                    </m:r>
                    <m:r>
                      <a:rPr lang="en-US" sz="2000" b="1" i="1" smtClean="0">
                        <a:solidFill>
                          <a:schemeClr val="tx1"/>
                        </a:solidFill>
                        <a:latin typeface="Cambria Math" panose="02040503050406030204" pitchFamily="18" charset="0"/>
                        <a:ea typeface="Cambria Math" panose="02040503050406030204" pitchFamily="18" charset="0"/>
                      </a:rPr>
                      <m:t>𝟑𝟑</m:t>
                    </m:r>
                    <m:r>
                      <a:rPr lang="en-US" sz="2000" b="1" i="1" smtClean="0">
                        <a:solidFill>
                          <a:schemeClr val="tx1"/>
                        </a:solidFill>
                        <a:latin typeface="Cambria Math" panose="02040503050406030204" pitchFamily="18" charset="0"/>
                        <a:ea typeface="Cambria Math" panose="02040503050406030204" pitchFamily="18" charset="0"/>
                      </a:rPr>
                      <m:t>.</m:t>
                    </m:r>
                    <m:r>
                      <a:rPr lang="en-US" sz="2000" b="1" i="1" smtClean="0">
                        <a:solidFill>
                          <a:schemeClr val="tx1"/>
                        </a:solidFill>
                        <a:latin typeface="Cambria Math" panose="02040503050406030204" pitchFamily="18" charset="0"/>
                        <a:ea typeface="Cambria Math" panose="02040503050406030204" pitchFamily="18" charset="0"/>
                      </a:rPr>
                      <m:t>𝟏𝟕𝟓</m:t>
                    </m:r>
                    <m:r>
                      <a:rPr lang="en-US" sz="2000" b="1" i="1" smtClean="0">
                        <a:solidFill>
                          <a:schemeClr val="tx1"/>
                        </a:solidFill>
                        <a:latin typeface="Cambria Math" panose="02040503050406030204" pitchFamily="18" charset="0"/>
                        <a:ea typeface="Cambria Math" panose="02040503050406030204" pitchFamily="18" charset="0"/>
                      </a:rPr>
                      <m:t> </m:t>
                    </m:r>
                    <m:r>
                      <a:rPr lang="en-US" sz="2000" b="1" i="1" smtClean="0">
                        <a:solidFill>
                          <a:schemeClr val="tx1"/>
                        </a:solidFill>
                        <a:latin typeface="Cambria Math" panose="02040503050406030204" pitchFamily="18" charset="0"/>
                        <a:ea typeface="Cambria Math" panose="02040503050406030204" pitchFamily="18" charset="0"/>
                      </a:rPr>
                      <m:t>𝒎</m:t>
                    </m:r>
                  </m:oMath>
                </a14:m>
                <a:endParaRPr lang="ar-IQ" sz="2200" b="1" i="1" dirty="0">
                  <a:solidFill>
                    <a:schemeClr val="tx1"/>
                  </a:solidFill>
                  <a:latin typeface="Cambria Math"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67544" y="5805264"/>
                <a:ext cx="8136904" cy="1035092"/>
              </a:xfrm>
              <a:prstGeom prst="rect">
                <a:avLst/>
              </a:prstGeom>
              <a:blipFill rotWithShape="1">
                <a:blip r:embed="rId8"/>
                <a:stretch>
                  <a:fillRect l="-675" t="-2941" r="-450" b="-9412"/>
                </a:stretch>
              </a:blipFill>
              <a:ln>
                <a:noFill/>
              </a:ln>
            </p:spPr>
            <p:txBody>
              <a:bodyPr/>
              <a:lstStyle/>
              <a:p>
                <a:r>
                  <a:rPr lang="ar-IQ">
                    <a:noFill/>
                  </a:rPr>
                  <a:t> </a:t>
                </a:r>
              </a:p>
            </p:txBody>
          </p:sp>
        </mc:Fallback>
      </mc:AlternateContent>
      <p:sp>
        <p:nvSpPr>
          <p:cNvPr id="14" name="Arc 13"/>
          <p:cNvSpPr/>
          <p:nvPr/>
        </p:nvSpPr>
        <p:spPr>
          <a:xfrm rot="21292435">
            <a:off x="5262501" y="840112"/>
            <a:ext cx="2544925" cy="822336"/>
          </a:xfrm>
          <a:prstGeom prst="arc">
            <a:avLst>
              <a:gd name="adj1" fmla="val 10406601"/>
              <a:gd name="adj2" fmla="val 571113"/>
            </a:avLst>
          </a:prstGeom>
          <a:ln w="12700">
            <a:prstDash val="dash"/>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15" name="Arc 14"/>
          <p:cNvSpPr/>
          <p:nvPr/>
        </p:nvSpPr>
        <p:spPr>
          <a:xfrm rot="20366773">
            <a:off x="7499604" y="1240929"/>
            <a:ext cx="1559873" cy="1440160"/>
          </a:xfrm>
          <a:prstGeom prst="arc">
            <a:avLst>
              <a:gd name="adj1" fmla="val 15671840"/>
              <a:gd name="adj2" fmla="val 7088069"/>
            </a:avLst>
          </a:prstGeom>
          <a:ln>
            <a:prstDash val="dash"/>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16" name="TextBox 15"/>
          <p:cNvSpPr txBox="1"/>
          <p:nvPr/>
        </p:nvSpPr>
        <p:spPr>
          <a:xfrm>
            <a:off x="6484757" y="1561132"/>
            <a:ext cx="494882" cy="338554"/>
          </a:xfrm>
          <a:prstGeom prst="rect">
            <a:avLst/>
          </a:prstGeom>
          <a:noFill/>
        </p:spPr>
        <p:txBody>
          <a:bodyPr wrap="square" rtlCol="1">
            <a:spAutoFit/>
          </a:bodyPr>
          <a:lstStyle/>
          <a:p>
            <a:r>
              <a:rPr lang="en-US" sz="1600" b="1" dirty="0" smtClean="0"/>
              <a:t>[1]</a:t>
            </a:r>
            <a:endParaRPr lang="ar-IQ" sz="1600" b="1" dirty="0"/>
          </a:p>
        </p:txBody>
      </p:sp>
      <p:sp>
        <p:nvSpPr>
          <p:cNvPr id="17" name="TextBox 16"/>
          <p:cNvSpPr txBox="1"/>
          <p:nvPr/>
        </p:nvSpPr>
        <p:spPr>
          <a:xfrm>
            <a:off x="8363778" y="1899686"/>
            <a:ext cx="481340" cy="338554"/>
          </a:xfrm>
          <a:prstGeom prst="rect">
            <a:avLst/>
          </a:prstGeom>
          <a:noFill/>
        </p:spPr>
        <p:txBody>
          <a:bodyPr wrap="square" rtlCol="1">
            <a:spAutoFit/>
          </a:bodyPr>
          <a:lstStyle/>
          <a:p>
            <a:r>
              <a:rPr lang="en-US" sz="1600" b="1" dirty="0" smtClean="0"/>
              <a:t>[2]</a:t>
            </a:r>
            <a:endParaRPr lang="ar-IQ" sz="1600" b="1" dirty="0"/>
          </a:p>
        </p:txBody>
      </p:sp>
      <p:sp>
        <p:nvSpPr>
          <p:cNvPr id="2" name="Slide Number Placeholder 1"/>
          <p:cNvSpPr>
            <a:spLocks noGrp="1"/>
          </p:cNvSpPr>
          <p:nvPr>
            <p:ph type="sldNum" sz="quarter" idx="12"/>
          </p:nvPr>
        </p:nvSpPr>
        <p:spPr/>
        <p:txBody>
          <a:bodyPr/>
          <a:lstStyle/>
          <a:p>
            <a:fld id="{0A666F6B-A100-44F9-978D-83E6BE3F04E7}" type="slidenum">
              <a:rPr lang="en-US" smtClean="0"/>
              <a:t>17</a:t>
            </a:fld>
            <a:endParaRPr lang="en-US"/>
          </a:p>
        </p:txBody>
      </p:sp>
    </p:spTree>
    <p:extLst>
      <p:ext uri="{BB962C8B-B14F-4D97-AF65-F5344CB8AC3E}">
        <p14:creationId xmlns:p14="http://schemas.microsoft.com/office/powerpoint/2010/main" val="367416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0-#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arn(inVertical)">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barn(inVertical)">
                                      <p:cBhvr>
                                        <p:cTn id="64" dur="500"/>
                                        <p:tgtEl>
                                          <p:spTgt spid="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down)">
                                      <p:cBhvr>
                                        <p:cTn id="6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7" grpId="0" animBg="1"/>
      <p:bldP spid="5" grpId="0" animBg="1"/>
      <p:bldP spid="11" grpId="0" animBg="1"/>
      <p:bldP spid="10" grpId="0" animBg="1"/>
      <p:bldP spid="14" grpId="0" animBg="1"/>
      <p:bldP spid="15" grpId="0" animBg="1"/>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rId3" action="ppaction://hlinkfile"/>
          </p:cNvPr>
          <p:cNvGraphicFramePr>
            <a:graphicFrameLocks noChangeAspect="1"/>
          </p:cNvGraphicFramePr>
          <p:nvPr>
            <p:extLst>
              <p:ext uri="{D42A27DB-BD31-4B8C-83A1-F6EECF244321}">
                <p14:modId xmlns:p14="http://schemas.microsoft.com/office/powerpoint/2010/main" val="2590798561"/>
              </p:ext>
            </p:extLst>
          </p:nvPr>
        </p:nvGraphicFramePr>
        <p:xfrm>
          <a:off x="179388" y="333375"/>
          <a:ext cx="8078787" cy="5832475"/>
        </p:xfrm>
        <a:graphic>
          <a:graphicData uri="http://schemas.openxmlformats.org/presentationml/2006/ole">
            <mc:AlternateContent xmlns:mc="http://schemas.openxmlformats.org/markup-compatibility/2006">
              <mc:Choice xmlns:v="urn:schemas-microsoft-com:vml" Requires="v">
                <p:oleObj spid="_x0000_s21524" name="Worksheet" r:id="rId4" imgW="12249107" imgH="8477264" progId="Excel.Sheet.12">
                  <p:embed/>
                </p:oleObj>
              </mc:Choice>
              <mc:Fallback>
                <p:oleObj name="Worksheet" r:id="rId4" imgW="12249107" imgH="8477264" progId="Excel.Sheet.12">
                  <p:embed/>
                  <p:pic>
                    <p:nvPicPr>
                      <p:cNvPr id="0" name=""/>
                      <p:cNvPicPr/>
                      <p:nvPr/>
                    </p:nvPicPr>
                    <p:blipFill>
                      <a:blip r:embed="rId5"/>
                      <a:stretch>
                        <a:fillRect/>
                      </a:stretch>
                    </p:blipFill>
                    <p:spPr>
                      <a:xfrm>
                        <a:off x="179388" y="333375"/>
                        <a:ext cx="8078787" cy="5832475"/>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0A666F6B-A100-44F9-978D-83E6BE3F04E7}" type="slidenum">
              <a:rPr lang="en-US" smtClean="0"/>
              <a:t>18</a:t>
            </a:fld>
            <a:endParaRPr lang="en-US"/>
          </a:p>
        </p:txBody>
      </p:sp>
    </p:spTree>
    <p:extLst>
      <p:ext uri="{BB962C8B-B14F-4D97-AF65-F5344CB8AC3E}">
        <p14:creationId xmlns:p14="http://schemas.microsoft.com/office/powerpoint/2010/main" val="1234624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rId3" action="ppaction://hlinkfile"/>
          </p:cNvPr>
          <p:cNvGraphicFramePr>
            <a:graphicFrameLocks noChangeAspect="1"/>
          </p:cNvGraphicFramePr>
          <p:nvPr>
            <p:extLst>
              <p:ext uri="{D42A27DB-BD31-4B8C-83A1-F6EECF244321}">
                <p14:modId xmlns:p14="http://schemas.microsoft.com/office/powerpoint/2010/main" val="2982819088"/>
              </p:ext>
            </p:extLst>
          </p:nvPr>
        </p:nvGraphicFramePr>
        <p:xfrm>
          <a:off x="251520" y="332656"/>
          <a:ext cx="8568951" cy="5760640"/>
        </p:xfrm>
        <a:graphic>
          <a:graphicData uri="http://schemas.openxmlformats.org/presentationml/2006/ole">
            <mc:AlternateContent xmlns:mc="http://schemas.openxmlformats.org/markup-compatibility/2006">
              <mc:Choice xmlns:v="urn:schemas-microsoft-com:vml" Requires="v">
                <p:oleObj spid="_x0000_s22548" name="Worksheet" r:id="rId4" imgW="11982405" imgH="8477264" progId="Excel.Sheet.12">
                  <p:embed/>
                </p:oleObj>
              </mc:Choice>
              <mc:Fallback>
                <p:oleObj name="Worksheet" r:id="rId4" imgW="11982405" imgH="8477264" progId="Excel.Sheet.12">
                  <p:embed/>
                  <p:pic>
                    <p:nvPicPr>
                      <p:cNvPr id="0" name=""/>
                      <p:cNvPicPr/>
                      <p:nvPr/>
                    </p:nvPicPr>
                    <p:blipFill>
                      <a:blip r:embed="rId5"/>
                      <a:stretch>
                        <a:fillRect/>
                      </a:stretch>
                    </p:blipFill>
                    <p:spPr>
                      <a:xfrm>
                        <a:off x="251520" y="332656"/>
                        <a:ext cx="8568951" cy="5760640"/>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0A666F6B-A100-44F9-978D-83E6BE3F04E7}" type="slidenum">
              <a:rPr lang="en-US" smtClean="0"/>
              <a:t>19</a:t>
            </a:fld>
            <a:endParaRPr lang="en-US"/>
          </a:p>
        </p:txBody>
      </p:sp>
    </p:spTree>
    <p:extLst>
      <p:ext uri="{BB962C8B-B14F-4D97-AF65-F5344CB8AC3E}">
        <p14:creationId xmlns:p14="http://schemas.microsoft.com/office/powerpoint/2010/main" val="155338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extBox 18"/>
          <p:cNvSpPr txBox="1"/>
          <p:nvPr/>
        </p:nvSpPr>
        <p:spPr>
          <a:xfrm>
            <a:off x="179512" y="188640"/>
            <a:ext cx="3707904" cy="461665"/>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1- Hardy Cross Method</a:t>
            </a:r>
          </a:p>
        </p:txBody>
      </p:sp>
      <p:sp>
        <p:nvSpPr>
          <p:cNvPr id="2" name="Rectangle 1"/>
          <p:cNvSpPr/>
          <p:nvPr/>
        </p:nvSpPr>
        <p:spPr>
          <a:xfrm>
            <a:off x="0" y="650305"/>
            <a:ext cx="4716016" cy="3139321"/>
          </a:xfrm>
          <a:prstGeom prst="rect">
            <a:avLst/>
          </a:prstGeom>
          <a:noFill/>
        </p:spPr>
        <p:txBody>
          <a:bodyPr wrap="square">
            <a:spAutoFit/>
          </a:bodyPr>
          <a:lstStyle/>
          <a:p>
            <a:pPr algn="just"/>
            <a:r>
              <a:rPr lang="en-US" dirty="0" smtClean="0">
                <a:latin typeface="TimesTen-Roman"/>
              </a:rPr>
              <a:t>    The following figure shows </a:t>
            </a:r>
            <a:r>
              <a:rPr lang="en-US" dirty="0">
                <a:latin typeface="TimesTen-Roman"/>
              </a:rPr>
              <a:t>a relatively simple network consisting of seven pipes, </a:t>
            </a:r>
            <a:r>
              <a:rPr lang="en-US" dirty="0" smtClean="0">
                <a:latin typeface="TimesTen-Roman"/>
              </a:rPr>
              <a:t>two reservoirs</a:t>
            </a:r>
            <a:r>
              <a:rPr lang="en-US" dirty="0">
                <a:latin typeface="TimesTen-Roman"/>
              </a:rPr>
              <a:t>, and one </a:t>
            </a:r>
            <a:r>
              <a:rPr lang="en-US" dirty="0" smtClean="0">
                <a:latin typeface="TimesTen-Roman"/>
              </a:rPr>
              <a:t>pump. The </a:t>
            </a:r>
            <a:r>
              <a:rPr lang="en-US" dirty="0">
                <a:latin typeface="TimesTen-Roman"/>
              </a:rPr>
              <a:t>hydraulic grade lines at A and F are </a:t>
            </a:r>
            <a:r>
              <a:rPr lang="en-US" dirty="0" smtClean="0">
                <a:latin typeface="TimesTen-Roman"/>
              </a:rPr>
              <a:t>assumed known</a:t>
            </a:r>
            <a:r>
              <a:rPr lang="en-US" dirty="0">
                <a:latin typeface="TimesTen-Roman"/>
              </a:rPr>
              <a:t>; these locations are </a:t>
            </a:r>
            <a:r>
              <a:rPr lang="en-US" dirty="0" smtClean="0">
                <a:latin typeface="TimesTen-Roman"/>
              </a:rPr>
              <a:t>termed </a:t>
            </a:r>
            <a:r>
              <a:rPr lang="en-US" b="1" i="1" dirty="0" smtClean="0">
                <a:latin typeface="TimesTen-Italic"/>
              </a:rPr>
              <a:t>fixed-grade </a:t>
            </a:r>
            <a:r>
              <a:rPr lang="en-US" b="1" i="1" dirty="0">
                <a:latin typeface="TimesTen-Italic"/>
              </a:rPr>
              <a:t>nodes</a:t>
            </a:r>
            <a:r>
              <a:rPr lang="en-US" b="1" dirty="0">
                <a:latin typeface="TimesTen-Roman"/>
              </a:rPr>
              <a:t>.</a:t>
            </a:r>
            <a:r>
              <a:rPr lang="en-US" dirty="0">
                <a:latin typeface="TimesTen-Roman"/>
              </a:rPr>
              <a:t> Outflow demands are </a:t>
            </a:r>
            <a:r>
              <a:rPr lang="en-US" dirty="0" smtClean="0">
                <a:latin typeface="TimesTen-Roman"/>
              </a:rPr>
              <a:t>present at </a:t>
            </a:r>
            <a:r>
              <a:rPr lang="en-US" dirty="0">
                <a:latin typeface="TimesTen-Roman"/>
              </a:rPr>
              <a:t>nodes C and D. Nodes C and D, along with nodes B and E are called interior nodes or junctions. Flow directions, even though not initially known, are assumed to be in the directions shown.</a:t>
            </a:r>
            <a:endParaRPr lang="ar-IQ" dirty="0">
              <a:latin typeface="TimesTen-Roman"/>
            </a:endParaRPr>
          </a:p>
        </p:txBody>
      </p:sp>
      <p:pic>
        <p:nvPicPr>
          <p:cNvPr id="5" name="Picture 4"/>
          <p:cNvPicPr>
            <a:picLocks noChangeAspect="1"/>
          </p:cNvPicPr>
          <p:nvPr/>
        </p:nvPicPr>
        <p:blipFill>
          <a:blip r:embed="rId2">
            <a:lum bright="-20000" contrast="40000"/>
          </a:blip>
          <a:stretch>
            <a:fillRect/>
          </a:stretch>
        </p:blipFill>
        <p:spPr>
          <a:xfrm>
            <a:off x="4716016" y="101220"/>
            <a:ext cx="4283968" cy="5208719"/>
          </a:xfrm>
          <a:prstGeom prst="rect">
            <a:avLst/>
          </a:prstGeom>
        </p:spPr>
      </p:pic>
      <p:sp>
        <p:nvSpPr>
          <p:cNvPr id="9" name="Rectangle 8"/>
          <p:cNvSpPr/>
          <p:nvPr/>
        </p:nvSpPr>
        <p:spPr>
          <a:xfrm>
            <a:off x="5183560" y="5410040"/>
            <a:ext cx="3816424" cy="1323439"/>
          </a:xfrm>
          <a:prstGeom prst="rect">
            <a:avLst/>
          </a:prstGeom>
          <a:noFill/>
        </p:spPr>
        <p:txBody>
          <a:bodyPr wrap="square">
            <a:spAutoFit/>
          </a:bodyPr>
          <a:lstStyle/>
          <a:p>
            <a:r>
              <a:rPr lang="en-US" sz="1600" dirty="0">
                <a:latin typeface="TimesTen-Roman"/>
              </a:rPr>
              <a:t>Representative piping network</a:t>
            </a:r>
            <a:r>
              <a:rPr lang="en-US" sz="1600" dirty="0" smtClean="0">
                <a:latin typeface="TimesTen-Roman"/>
              </a:rPr>
              <a:t>:</a:t>
            </a:r>
          </a:p>
          <a:p>
            <a:r>
              <a:rPr lang="en-US" sz="1600" dirty="0" smtClean="0">
                <a:latin typeface="TimesTen-Roman"/>
              </a:rPr>
              <a:t> </a:t>
            </a:r>
            <a:r>
              <a:rPr lang="en-US" sz="1600" dirty="0">
                <a:latin typeface="TimesTen-Roman"/>
              </a:rPr>
              <a:t>(a) assumed flow directions </a:t>
            </a:r>
            <a:r>
              <a:rPr lang="en-US" sz="1600" dirty="0" smtClean="0">
                <a:latin typeface="TimesTen-Roman"/>
              </a:rPr>
              <a:t>and numbering scheme</a:t>
            </a:r>
          </a:p>
          <a:p>
            <a:r>
              <a:rPr lang="en-US" sz="1600" dirty="0" smtClean="0">
                <a:latin typeface="TimesTen-Roman"/>
              </a:rPr>
              <a:t> </a:t>
            </a:r>
            <a:r>
              <a:rPr lang="en-US" sz="1600" dirty="0">
                <a:latin typeface="TimesTen-Roman"/>
              </a:rPr>
              <a:t>(b) designated interior </a:t>
            </a:r>
            <a:r>
              <a:rPr lang="en-US" sz="1600" dirty="0" smtClean="0">
                <a:latin typeface="TimesTen-Roman"/>
              </a:rPr>
              <a:t>loops</a:t>
            </a:r>
          </a:p>
          <a:p>
            <a:r>
              <a:rPr lang="en-US" sz="1600" dirty="0" smtClean="0">
                <a:latin typeface="TimesTen-Roman"/>
              </a:rPr>
              <a:t> </a:t>
            </a:r>
            <a:r>
              <a:rPr lang="en-US" sz="1600" dirty="0">
                <a:latin typeface="TimesTen-Roman"/>
              </a:rPr>
              <a:t>(c) path between </a:t>
            </a:r>
            <a:r>
              <a:rPr lang="en-US" sz="1600" dirty="0" smtClean="0">
                <a:latin typeface="TimesTen-Roman"/>
              </a:rPr>
              <a:t>two fixed-grade </a:t>
            </a:r>
            <a:r>
              <a:rPr lang="en-US" sz="1600" dirty="0">
                <a:latin typeface="TimesTen-Roman"/>
              </a:rPr>
              <a:t>nodes</a:t>
            </a:r>
            <a:endParaRPr lang="ar-IQ" sz="1600" dirty="0"/>
          </a:p>
        </p:txBody>
      </p:sp>
      <p:sp>
        <p:nvSpPr>
          <p:cNvPr id="11" name="Rectangle 10"/>
          <p:cNvSpPr/>
          <p:nvPr/>
        </p:nvSpPr>
        <p:spPr>
          <a:xfrm>
            <a:off x="0" y="3781532"/>
            <a:ext cx="4716016" cy="1508105"/>
          </a:xfrm>
          <a:prstGeom prst="rect">
            <a:avLst/>
          </a:prstGeom>
          <a:noFill/>
        </p:spPr>
        <p:txBody>
          <a:bodyPr wrap="square">
            <a:spAutoFit/>
          </a:bodyPr>
          <a:lstStyle/>
          <a:p>
            <a:r>
              <a:rPr lang="en-US" sz="2000" b="1" dirty="0" smtClean="0">
                <a:latin typeface="Univers-Bold"/>
              </a:rPr>
              <a:t>1-1- Generalized </a:t>
            </a:r>
            <a:r>
              <a:rPr lang="en-US" sz="2000" b="1" dirty="0">
                <a:latin typeface="Univers-Bold"/>
              </a:rPr>
              <a:t>Network </a:t>
            </a:r>
            <a:r>
              <a:rPr lang="en-US" sz="2000" b="1" dirty="0" smtClean="0">
                <a:latin typeface="Univers-Bold"/>
              </a:rPr>
              <a:t>Equations</a:t>
            </a:r>
          </a:p>
          <a:p>
            <a:pPr algn="just"/>
            <a:r>
              <a:rPr lang="en-US" dirty="0" smtClean="0">
                <a:latin typeface="TimesTen-Roman"/>
              </a:rPr>
              <a:t>Networks </a:t>
            </a:r>
            <a:r>
              <a:rPr lang="en-US" dirty="0">
                <a:latin typeface="TimesTen-Roman"/>
              </a:rPr>
              <a:t>of piping, such as those shown in the figure can be represented by </a:t>
            </a:r>
            <a:r>
              <a:rPr lang="en-US" dirty="0" smtClean="0">
                <a:latin typeface="TimesTen-Roman"/>
              </a:rPr>
              <a:t>the following </a:t>
            </a:r>
            <a:r>
              <a:rPr lang="en-US" dirty="0">
                <a:latin typeface="TimesTen-Roman"/>
              </a:rPr>
              <a:t>equations</a:t>
            </a:r>
            <a:r>
              <a:rPr lang="en-US" dirty="0" smtClean="0">
                <a:latin typeface="TimesTen-Roman"/>
              </a:rPr>
              <a:t>.</a:t>
            </a:r>
          </a:p>
          <a:p>
            <a:pPr algn="just"/>
            <a:r>
              <a:rPr lang="en-US" b="1" dirty="0" smtClean="0">
                <a:latin typeface="TimesTen-Roman"/>
              </a:rPr>
              <a:t>1</a:t>
            </a:r>
            <a:r>
              <a:rPr lang="en-US" b="1" dirty="0">
                <a:latin typeface="TimesTen-Roman"/>
              </a:rPr>
              <a:t>. Continuity at the </a:t>
            </a:r>
            <a:r>
              <a:rPr lang="en-US" b="1" dirty="0" err="1">
                <a:latin typeface="TimesTen-Roman"/>
              </a:rPr>
              <a:t>jth</a:t>
            </a:r>
            <a:r>
              <a:rPr lang="en-US" b="1" dirty="0">
                <a:latin typeface="TimesTen-Roman"/>
              </a:rPr>
              <a:t> interior node:</a:t>
            </a:r>
            <a:endParaRPr lang="ar-IQ" b="1" dirty="0">
              <a:latin typeface="TimesTen-Roman"/>
            </a:endParaRPr>
          </a:p>
        </p:txBody>
      </p:sp>
      <mc:AlternateContent xmlns:mc="http://schemas.openxmlformats.org/markup-compatibility/2006" xmlns:a14="http://schemas.microsoft.com/office/drawing/2010/main">
        <mc:Choice Requires="a14">
          <p:sp>
            <p:nvSpPr>
              <p:cNvPr id="3" name="Rectangle 2"/>
              <p:cNvSpPr/>
              <p:nvPr/>
            </p:nvSpPr>
            <p:spPr>
              <a:xfrm>
                <a:off x="1043608" y="5234145"/>
                <a:ext cx="2650021" cy="395621"/>
              </a:xfrm>
              <a:prstGeom prst="rect">
                <a:avLst/>
              </a:prstGeom>
            </p:spPr>
            <p:txBody>
              <a:bodyPr wrap="none">
                <a:spAutoFit/>
              </a:bodyPr>
              <a:lstStyle/>
              <a:p>
                <a14:m>
                  <m:oMath xmlns:m="http://schemas.openxmlformats.org/officeDocument/2006/math">
                    <m:nary>
                      <m:naryPr>
                        <m:chr m:val="∑"/>
                        <m:subHide m:val="on"/>
                        <m:supHide m:val="on"/>
                        <m:ctrlPr>
                          <a:rPr lang="en-US" b="1" i="1" smtClean="0">
                            <a:solidFill>
                              <a:prstClr val="black"/>
                            </a:solidFill>
                            <a:latin typeface="Cambria Math"/>
                            <a:cs typeface="Times New Roman" pitchFamily="18" charset="0"/>
                          </a:rPr>
                        </m:ctrlPr>
                      </m:naryPr>
                      <m:sub/>
                      <m:sup/>
                      <m:e>
                        <m:sSub>
                          <m:sSubPr>
                            <m:ctrlPr>
                              <a:rPr lang="en-US" b="1" i="1">
                                <a:solidFill>
                                  <a:prstClr val="black"/>
                                </a:solidFill>
                                <a:latin typeface="Cambria Math"/>
                                <a:cs typeface="Times New Roman" pitchFamily="18" charset="0"/>
                              </a:rPr>
                            </m:ctrlPr>
                          </m:sSubPr>
                          <m:e>
                            <m:r>
                              <a:rPr lang="en-US" b="1" i="1" smtClean="0">
                                <a:solidFill>
                                  <a:prstClr val="black"/>
                                </a:solidFill>
                                <a:latin typeface="Cambria Math" panose="02040503050406030204" pitchFamily="18" charset="0"/>
                                <a:cs typeface="Times New Roman" pitchFamily="18" charset="0"/>
                              </a:rPr>
                              <m:t>± </m:t>
                            </m:r>
                            <m:r>
                              <a:rPr lang="en-US" b="1" i="1">
                                <a:solidFill>
                                  <a:prstClr val="black"/>
                                </a:solidFill>
                                <a:latin typeface="Cambria Math" panose="02040503050406030204" pitchFamily="18" charset="0"/>
                                <a:cs typeface="Times New Roman" pitchFamily="18" charset="0"/>
                              </a:rPr>
                              <m:t>𝑸</m:t>
                            </m:r>
                          </m:e>
                          <m:sub>
                            <m:r>
                              <a:rPr lang="en-US" b="1" i="1">
                                <a:solidFill>
                                  <a:prstClr val="black"/>
                                </a:solidFill>
                                <a:latin typeface="Cambria Math"/>
                                <a:cs typeface="Times New Roman" pitchFamily="18" charset="0"/>
                              </a:rPr>
                              <m:t>𝒋</m:t>
                            </m:r>
                          </m:sub>
                        </m:sSub>
                      </m:e>
                    </m:nary>
                    <m:r>
                      <a:rPr lang="en-US" b="1" i="1">
                        <a:solidFill>
                          <a:prstClr val="black"/>
                        </a:solidFill>
                        <a:latin typeface="Cambria Math"/>
                        <a:cs typeface="Times New Roman" pitchFamily="18" charset="0"/>
                      </a:rPr>
                      <m:t>=</m:t>
                    </m:r>
                    <m:sSub>
                      <m:sSubPr>
                        <m:ctrlPr>
                          <a:rPr lang="en-US" b="1" i="1">
                            <a:solidFill>
                              <a:prstClr val="black"/>
                            </a:solidFill>
                            <a:latin typeface="Cambria Math"/>
                            <a:cs typeface="Times New Roman" pitchFamily="18" charset="0"/>
                          </a:rPr>
                        </m:ctrlPr>
                      </m:sSubPr>
                      <m:e>
                        <m:r>
                          <a:rPr lang="en-US" b="1" i="1" smtClean="0">
                            <a:solidFill>
                              <a:prstClr val="black"/>
                            </a:solidFill>
                            <a:latin typeface="Cambria Math" panose="02040503050406030204" pitchFamily="18" charset="0"/>
                            <a:cs typeface="Times New Roman" pitchFamily="18" charset="0"/>
                          </a:rPr>
                          <m:t>𝑸</m:t>
                        </m:r>
                      </m:e>
                      <m:sub>
                        <m:r>
                          <a:rPr lang="en-US" b="1" i="1" smtClean="0">
                            <a:solidFill>
                              <a:prstClr val="black"/>
                            </a:solidFill>
                            <a:latin typeface="Cambria Math" panose="02040503050406030204" pitchFamily="18" charset="0"/>
                            <a:cs typeface="Times New Roman" pitchFamily="18" charset="0"/>
                          </a:rPr>
                          <m:t>𝒆</m:t>
                        </m:r>
                      </m:sub>
                    </m:sSub>
                    <m:r>
                      <a:rPr lang="en-US" i="1">
                        <a:solidFill>
                          <a:prstClr val="black"/>
                        </a:solidFill>
                        <a:latin typeface="Cambria Math"/>
                        <a:cs typeface="Times New Roman" pitchFamily="18" charset="0"/>
                      </a:rPr>
                      <m:t> </m:t>
                    </m:r>
                  </m:oMath>
                </a14:m>
                <a:r>
                  <a:rPr lang="en-US" dirty="0" smtClean="0"/>
                  <a:t> </a:t>
                </a:r>
                <a:r>
                  <a:rPr lang="en-US" b="1" dirty="0" smtClean="0"/>
                  <a:t>-------(1)</a:t>
                </a:r>
                <a:r>
                  <a:rPr lang="en-US" dirty="0" smtClean="0"/>
                  <a:t>  </a:t>
                </a:r>
                <a:endParaRPr lang="ar-IQ" dirty="0"/>
              </a:p>
            </p:txBody>
          </p:sp>
        </mc:Choice>
        <mc:Fallback xmlns="">
          <p:sp>
            <p:nvSpPr>
              <p:cNvPr id="3" name="Rectangle 2"/>
              <p:cNvSpPr>
                <a:spLocks noRot="1" noChangeAspect="1" noMove="1" noResize="1" noEditPoints="1" noAdjustHandles="1" noChangeArrowheads="1" noChangeShapeType="1" noTextEdit="1"/>
              </p:cNvSpPr>
              <p:nvPr/>
            </p:nvSpPr>
            <p:spPr>
              <a:xfrm>
                <a:off x="1043608" y="5234145"/>
                <a:ext cx="2650021" cy="395621"/>
              </a:xfrm>
              <a:prstGeom prst="rect">
                <a:avLst/>
              </a:prstGeom>
              <a:blipFill>
                <a:blip r:embed="rId3"/>
                <a:stretch>
                  <a:fillRect l="-12644" t="-110769" b="-167692"/>
                </a:stretch>
              </a:blipFill>
            </p:spPr>
            <p:txBody>
              <a:bodyPr/>
              <a:lstStyle/>
              <a:p>
                <a:r>
                  <a:rPr lang="ar-IQ">
                    <a:noFill/>
                  </a:rPr>
                  <a:t> </a:t>
                </a:r>
              </a:p>
            </p:txBody>
          </p:sp>
        </mc:Fallback>
      </mc:AlternateContent>
      <p:sp>
        <p:nvSpPr>
          <p:cNvPr id="4" name="Rectangle 3"/>
          <p:cNvSpPr/>
          <p:nvPr/>
        </p:nvSpPr>
        <p:spPr>
          <a:xfrm>
            <a:off x="32085" y="5629766"/>
            <a:ext cx="4899955" cy="1323439"/>
          </a:xfrm>
          <a:prstGeom prst="rect">
            <a:avLst/>
          </a:prstGeom>
          <a:noFill/>
        </p:spPr>
        <p:txBody>
          <a:bodyPr wrap="square">
            <a:spAutoFit/>
          </a:bodyPr>
          <a:lstStyle/>
          <a:p>
            <a:pPr algn="just"/>
            <a:r>
              <a:rPr lang="en-US" sz="1600" b="1" i="1" dirty="0">
                <a:latin typeface="TimesTen-Roman"/>
              </a:rPr>
              <a:t>in which the subscript j refers to the pipes connected to a node, and </a:t>
            </a:r>
            <a:r>
              <a:rPr lang="en-US" sz="1600" b="1" i="1" dirty="0" err="1">
                <a:latin typeface="TimesTen-Roman"/>
              </a:rPr>
              <a:t>Qe</a:t>
            </a:r>
            <a:r>
              <a:rPr lang="en-US" sz="1600" b="1" i="1" dirty="0">
                <a:latin typeface="TimesTen-Roman"/>
              </a:rPr>
              <a:t>  is the </a:t>
            </a:r>
            <a:r>
              <a:rPr lang="en-US" sz="1600" b="1" i="1" dirty="0" smtClean="0">
                <a:latin typeface="TimesTen-Roman"/>
              </a:rPr>
              <a:t>external</a:t>
            </a:r>
            <a:r>
              <a:rPr lang="en-US" sz="1600" b="1" i="1" dirty="0">
                <a:latin typeface="TimesTen-Roman"/>
              </a:rPr>
              <a:t> </a:t>
            </a:r>
            <a:r>
              <a:rPr lang="en-US" sz="1600" b="1" i="1" dirty="0" smtClean="0">
                <a:latin typeface="TimesTen-Roman"/>
              </a:rPr>
              <a:t>demand. </a:t>
            </a:r>
            <a:r>
              <a:rPr lang="en-US" sz="1600" b="1" i="1" dirty="0">
                <a:latin typeface="TimesTen-Roman"/>
              </a:rPr>
              <a:t>Use the positive sign for flow into the junction, and the negative sign for flow out of the junction.</a:t>
            </a:r>
            <a:endParaRPr lang="ar-IQ" sz="1600" b="1" i="1" dirty="0">
              <a:latin typeface="TimesTen-Roman"/>
            </a:endParaRPr>
          </a:p>
        </p:txBody>
      </p:sp>
      <p:sp>
        <p:nvSpPr>
          <p:cNvPr id="6" name="Slide Number Placeholder 5"/>
          <p:cNvSpPr>
            <a:spLocks noGrp="1"/>
          </p:cNvSpPr>
          <p:nvPr>
            <p:ph type="sldNum" sz="quarter" idx="12"/>
          </p:nvPr>
        </p:nvSpPr>
        <p:spPr/>
        <p:txBody>
          <a:bodyPr/>
          <a:lstStyle/>
          <a:p>
            <a:fld id="{0A666F6B-A100-44F9-978D-83E6BE3F04E7}" type="slidenum">
              <a:rPr lang="en-US" smtClean="0"/>
              <a:t>2</a:t>
            </a:fld>
            <a:endParaRPr lang="en-US"/>
          </a:p>
        </p:txBody>
      </p:sp>
    </p:spTree>
    <p:extLst>
      <p:ext uri="{BB962C8B-B14F-4D97-AF65-F5344CB8AC3E}">
        <p14:creationId xmlns:p14="http://schemas.microsoft.com/office/powerpoint/2010/main" val="307196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25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8" dur="25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7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25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0-#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rId3" action="ppaction://hlinkfile"/>
          </p:cNvPr>
          <p:cNvGraphicFramePr>
            <a:graphicFrameLocks noChangeAspect="1"/>
          </p:cNvGraphicFramePr>
          <p:nvPr>
            <p:extLst>
              <p:ext uri="{D42A27DB-BD31-4B8C-83A1-F6EECF244321}">
                <p14:modId xmlns:p14="http://schemas.microsoft.com/office/powerpoint/2010/main" val="964491890"/>
              </p:ext>
            </p:extLst>
          </p:nvPr>
        </p:nvGraphicFramePr>
        <p:xfrm>
          <a:off x="323528" y="260648"/>
          <a:ext cx="8424935" cy="5832648"/>
        </p:xfrm>
        <a:graphic>
          <a:graphicData uri="http://schemas.openxmlformats.org/presentationml/2006/ole">
            <mc:AlternateContent xmlns:mc="http://schemas.openxmlformats.org/markup-compatibility/2006">
              <mc:Choice xmlns:v="urn:schemas-microsoft-com:vml" Requires="v">
                <p:oleObj spid="_x0000_s23572" name="Worksheet" r:id="rId4" imgW="11982405" imgH="8477264" progId="Excel.Sheet.12">
                  <p:embed/>
                </p:oleObj>
              </mc:Choice>
              <mc:Fallback>
                <p:oleObj name="Worksheet" r:id="rId4" imgW="11982405" imgH="8477264" progId="Excel.Sheet.12">
                  <p:embed/>
                  <p:pic>
                    <p:nvPicPr>
                      <p:cNvPr id="0" name=""/>
                      <p:cNvPicPr/>
                      <p:nvPr/>
                    </p:nvPicPr>
                    <p:blipFill>
                      <a:blip r:embed="rId5"/>
                      <a:stretch>
                        <a:fillRect/>
                      </a:stretch>
                    </p:blipFill>
                    <p:spPr>
                      <a:xfrm>
                        <a:off x="323528" y="260648"/>
                        <a:ext cx="8424935" cy="5832648"/>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0A666F6B-A100-44F9-978D-83E6BE3F04E7}" type="slidenum">
              <a:rPr lang="en-US" smtClean="0"/>
              <a:t>20</a:t>
            </a:fld>
            <a:endParaRPr lang="en-US"/>
          </a:p>
        </p:txBody>
      </p:sp>
    </p:spTree>
    <p:extLst>
      <p:ext uri="{BB962C8B-B14F-4D97-AF65-F5344CB8AC3E}">
        <p14:creationId xmlns:p14="http://schemas.microsoft.com/office/powerpoint/2010/main" val="1656872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5683" y="-27384"/>
            <a:ext cx="9118317" cy="923330"/>
          </a:xfrm>
          <a:prstGeom prst="rect">
            <a:avLst/>
          </a:prstGeom>
          <a:solidFill>
            <a:schemeClr val="bg1"/>
          </a:solidFill>
          <a:ln>
            <a:noFill/>
          </a:ln>
        </p:spPr>
        <p:txBody>
          <a:bodyPr wrap="square">
            <a:spAutoFit/>
          </a:bodyPr>
          <a:lstStyle/>
          <a:p>
            <a:pPr algn="just"/>
            <a:r>
              <a:rPr lang="en-US" b="1" i="1" dirty="0">
                <a:latin typeface="AdvOT9d60b855.B"/>
              </a:rPr>
              <a:t>Example </a:t>
            </a:r>
            <a:r>
              <a:rPr lang="en-US" b="1" i="1" dirty="0" smtClean="0">
                <a:latin typeface="AdvOT9d60b855.B"/>
              </a:rPr>
              <a:t>4: </a:t>
            </a:r>
            <a:r>
              <a:rPr lang="en-US" b="1" i="1" dirty="0">
                <a:latin typeface="AdvOT9d60b855.B"/>
              </a:rPr>
              <a:t>For the piping system shown below, determine the flow distribution and piezometric heads at the </a:t>
            </a:r>
            <a:r>
              <a:rPr lang="en-US" b="1" i="1" dirty="0" smtClean="0">
                <a:latin typeface="AdvOT9d60b855.B"/>
              </a:rPr>
              <a:t>junction J </a:t>
            </a:r>
            <a:r>
              <a:rPr lang="en-US" b="1" i="1" dirty="0">
                <a:latin typeface="AdvOT9d60b855.B"/>
              </a:rPr>
              <a:t>using the Hardy Cross method of </a:t>
            </a:r>
            <a:r>
              <a:rPr lang="en-US" b="1" i="1" dirty="0" smtClean="0">
                <a:latin typeface="AdvOT9d60b855.B"/>
              </a:rPr>
              <a:t>solution, power=20 Kw</a:t>
            </a:r>
            <a:endParaRPr lang="ar-IQ" b="1" i="1" dirty="0">
              <a:latin typeface="AdvOT9d60b855.B"/>
            </a:endParaRPr>
          </a:p>
        </p:txBody>
      </p:sp>
      <p:sp>
        <p:nvSpPr>
          <p:cNvPr id="6" name="Rectangle 5"/>
          <p:cNvSpPr/>
          <p:nvPr/>
        </p:nvSpPr>
        <p:spPr>
          <a:xfrm>
            <a:off x="277775" y="903858"/>
            <a:ext cx="1160804" cy="369332"/>
          </a:xfrm>
          <a:prstGeom prst="rect">
            <a:avLst/>
          </a:prstGeom>
          <a:solidFill>
            <a:schemeClr val="bg1"/>
          </a:solidFill>
          <a:ln>
            <a:noFill/>
          </a:ln>
        </p:spPr>
        <p:txBody>
          <a:bodyPr wrap="square">
            <a:spAutoFit/>
          </a:bodyPr>
          <a:lstStyle/>
          <a:p>
            <a:pPr algn="just"/>
            <a:r>
              <a:rPr lang="en-US" b="1" i="1" u="sng" dirty="0" smtClean="0">
                <a:latin typeface="AdvOT9d60b855.B"/>
              </a:rPr>
              <a:t>Solution</a:t>
            </a:r>
            <a:endParaRPr lang="ar-IQ" b="1" i="1" u="sng" dirty="0"/>
          </a:p>
        </p:txBody>
      </p:sp>
      <mc:AlternateContent xmlns:mc="http://schemas.openxmlformats.org/markup-compatibility/2006" xmlns:a14="http://schemas.microsoft.com/office/drawing/2010/main">
        <mc:Choice Requires="a14">
          <p:sp>
            <p:nvSpPr>
              <p:cNvPr id="8" name="TextBox 7"/>
              <p:cNvSpPr txBox="1"/>
              <p:nvPr/>
            </p:nvSpPr>
            <p:spPr>
              <a:xfrm>
                <a:off x="25683" y="2924944"/>
                <a:ext cx="4715104" cy="1976695"/>
              </a:xfrm>
              <a:prstGeom prst="rect">
                <a:avLst/>
              </a:prstGeom>
              <a:solidFill>
                <a:schemeClr val="bg1"/>
              </a:solidFill>
              <a:ln>
                <a:noFill/>
              </a:ln>
            </p:spPr>
            <p:txBody>
              <a:bodyPr wrap="square" rtlCol="0">
                <a:spAutoFit/>
              </a:bodyPr>
              <a:lstStyle/>
              <a:p>
                <a:pPr>
                  <a:spcAft>
                    <a:spcPts val="600"/>
                  </a:spcAft>
                </a:pPr>
                <a14:m>
                  <m:oMath xmlns:m="http://schemas.openxmlformats.org/officeDocument/2006/math">
                    <m:r>
                      <a:rPr lang="en-US" b="1" i="1" smtClean="0">
                        <a:solidFill>
                          <a:schemeClr val="tx1"/>
                        </a:solidFill>
                        <a:latin typeface="Cambria Math"/>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a:solidFill>
                              <a:schemeClr val="tx1"/>
                            </a:solidFill>
                            <a:latin typeface="Cambria Math"/>
                            <a:ea typeface="Cambria Math"/>
                            <a:cs typeface="Times New Roman" pitchFamily="18" charset="0"/>
                          </a:rPr>
                          <m:t>𝒌</m:t>
                        </m:r>
                      </m:sub>
                    </m:sSub>
                    <m:r>
                      <a:rPr lang="en-US" b="1" i="1" smtClean="0">
                        <a:solidFill>
                          <a:schemeClr val="tx1"/>
                        </a:solidFill>
                        <a:latin typeface="Cambria Math"/>
                        <a:ea typeface="Cambria Math"/>
                        <a:cs typeface="Times New Roman" pitchFamily="18" charset="0"/>
                      </a:rPr>
                      <m:t>=</m:t>
                    </m:r>
                    <m:r>
                      <a:rPr lang="en-US" b="1" i="1" smtClean="0">
                        <a:solidFill>
                          <a:schemeClr val="tx1"/>
                        </a:solidFill>
                        <a:latin typeface="Cambria Math" panose="02040503050406030204" pitchFamily="18" charset="0"/>
                        <a:ea typeface="Cambria Math"/>
                        <a:cs typeface="Times New Roman" pitchFamily="18" charset="0"/>
                      </a:rPr>
                      <m:t>−</m:t>
                    </m:r>
                    <m:f>
                      <m:fPr>
                        <m:ctrlPr>
                          <a:rPr lang="en-US" b="1" i="1" smtClean="0">
                            <a:solidFill>
                              <a:schemeClr val="tx1"/>
                            </a:solidFill>
                            <a:latin typeface="Cambria Math"/>
                            <a:ea typeface="Cambria Math"/>
                            <a:cs typeface="Times New Roman" pitchFamily="18" charset="0"/>
                          </a:rPr>
                        </m:ctrlPr>
                      </m:fPr>
                      <m:num>
                        <m:nary>
                          <m:naryPr>
                            <m:chr m:val="∑"/>
                            <m:subHide m:val="on"/>
                            <m:supHide m:val="on"/>
                            <m:ctrlPr>
                              <a:rPr lang="en-US" b="1" i="1">
                                <a:solidFill>
                                  <a:schemeClr val="tx1"/>
                                </a:solidFill>
                                <a:latin typeface="Cambria Math"/>
                                <a:cs typeface="Times New Roman" pitchFamily="18" charset="0"/>
                              </a:rPr>
                            </m:ctrlPr>
                          </m:naryPr>
                          <m:sub/>
                          <m:sup/>
                          <m:e>
                            <m:r>
                              <a:rPr lang="en-US" b="1" i="1">
                                <a:solidFill>
                                  <a:schemeClr val="tx1"/>
                                </a:solidFill>
                                <a:latin typeface="Cambria Math" panose="02040503050406030204" pitchFamily="18" charset="0"/>
                                <a:cs typeface="Times New Roman" pitchFamily="18" charset="0"/>
                              </a:rPr>
                              <m:t>± </m:t>
                            </m:r>
                            <m:d>
                              <m:dPr>
                                <m:begChr m:val="["/>
                                <m:endChr m:val="]"/>
                                <m:ctrlPr>
                                  <a:rPr lang="en-US" b="1" i="1">
                                    <a:solidFill>
                                      <a:schemeClr val="tx1"/>
                                    </a:solidFill>
                                    <a:latin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𝒌</m:t>
                                        </m:r>
                                      </m:e>
                                      <m:sub>
                                        <m:r>
                                          <a:rPr lang="en-US" b="1" i="1">
                                            <a:solidFill>
                                              <a:schemeClr val="tx1"/>
                                            </a:solidFill>
                                            <a:latin typeface="Cambria Math"/>
                                            <a:ea typeface="Cambria Math"/>
                                            <a:cs typeface="Times New Roman" pitchFamily="18" charset="0"/>
                                          </a:rPr>
                                          <m:t>𝒊</m:t>
                                        </m:r>
                                      </m:sub>
                                    </m:sSub>
                                    <m:r>
                                      <a:rPr lang="en-US" b="1" i="1">
                                        <a:solidFill>
                                          <a:schemeClr val="tx1"/>
                                        </a:solidFill>
                                        <a:latin typeface="Cambria Math"/>
                                        <a:ea typeface="Cambria Math"/>
                                        <a:cs typeface="Times New Roman" pitchFamily="18" charset="0"/>
                                      </a:rPr>
                                      <m:t>𝑸</m:t>
                                    </m:r>
                                  </m:e>
                                  <m:sub>
                                    <m:r>
                                      <a:rPr lang="en-US" b="1" i="1">
                                        <a:solidFill>
                                          <a:schemeClr val="tx1"/>
                                        </a:solidFill>
                                        <a:latin typeface="Cambria Math"/>
                                        <a:ea typeface="Cambria Math"/>
                                        <a:cs typeface="Times New Roman" pitchFamily="18" charset="0"/>
                                      </a:rPr>
                                      <m:t>𝒊</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a:solidFill>
                                              <a:schemeClr val="tx1"/>
                                            </a:solidFill>
                                            <a:latin typeface="Cambria Math"/>
                                            <a:ea typeface="Cambria Math"/>
                                            <a:cs typeface="Times New Roman" pitchFamily="18" charset="0"/>
                                          </a:rPr>
                                          <m:t>𝒊</m:t>
                                        </m:r>
                                      </m:sub>
                                    </m:sSub>
                                  </m:e>
                                </m:d>
                                <m:r>
                                  <a:rPr lang="en-US" b="1" i="1">
                                    <a:solidFill>
                                      <a:schemeClr val="tx1"/>
                                    </a:solidFill>
                                    <a:latin typeface="Cambria Math" panose="02040503050406030204" pitchFamily="18" charset="0"/>
                                    <a:cs typeface="Times New Roman" pitchFamily="18" charset="0"/>
                                  </a:rPr>
                                  <m:t>−</m:t>
                                </m:r>
                                <m:sSub>
                                  <m:sSubPr>
                                    <m:ctrlPr>
                                      <a:rPr lang="en-US" b="1" i="1">
                                        <a:solidFill>
                                          <a:schemeClr val="tx1"/>
                                        </a:solidFill>
                                        <a:latin typeface="Cambria Math"/>
                                        <a:cs typeface="Times New Roman" pitchFamily="18" charset="0"/>
                                      </a:rPr>
                                    </m:ctrlPr>
                                  </m:sSubPr>
                                  <m:e>
                                    <m:r>
                                      <a:rPr lang="en-US" b="1" i="1">
                                        <a:solidFill>
                                          <a:schemeClr val="tx1"/>
                                        </a:solidFill>
                                        <a:latin typeface="Cambria Math" panose="02040503050406030204" pitchFamily="18" charset="0"/>
                                        <a:cs typeface="Times New Roman" pitchFamily="18" charset="0"/>
                                      </a:rPr>
                                      <m:t>𝑯𝒑</m:t>
                                    </m:r>
                                  </m:e>
                                  <m:sub>
                                    <m:r>
                                      <a:rPr lang="en-US" b="1" i="1">
                                        <a:solidFill>
                                          <a:schemeClr val="tx1"/>
                                        </a:solidFill>
                                        <a:latin typeface="Cambria Math" panose="02040503050406030204" pitchFamily="18" charset="0"/>
                                        <a:cs typeface="Times New Roman" pitchFamily="18" charset="0"/>
                                      </a:rPr>
                                      <m:t>𝒊</m:t>
                                    </m:r>
                                  </m:sub>
                                </m:sSub>
                              </m:e>
                            </m:d>
                            <m:r>
                              <a:rPr lang="en-US" b="1" i="1" smtClean="0">
                                <a:solidFill>
                                  <a:schemeClr val="tx1"/>
                                </a:solidFill>
                                <a:latin typeface="Cambria Math" panose="02040503050406030204" pitchFamily="18" charset="0"/>
                                <a:cs typeface="Times New Roman" pitchFamily="18" charset="0"/>
                              </a:rPr>
                              <m:t>+</m:t>
                            </m:r>
                            <m:r>
                              <a:rPr lang="en-US" b="1" i="1">
                                <a:solidFill>
                                  <a:schemeClr val="tx1"/>
                                </a:solidFill>
                                <a:latin typeface="Cambria Math" panose="02040503050406030204" pitchFamily="18" charset="0"/>
                                <a:ea typeface="Cambria Math" panose="02040503050406030204" pitchFamily="18" charset="0"/>
                                <a:cs typeface="Times New Roman" pitchFamily="18" charset="0"/>
                              </a:rPr>
                              <m:t>∆</m:t>
                            </m:r>
                            <m:r>
                              <a:rPr lang="en-US" b="1" i="1">
                                <a:solidFill>
                                  <a:schemeClr val="tx1"/>
                                </a:solidFill>
                                <a:latin typeface="Cambria Math" panose="02040503050406030204" pitchFamily="18" charset="0"/>
                                <a:ea typeface="Cambria Math" panose="02040503050406030204" pitchFamily="18" charset="0"/>
                                <a:cs typeface="Times New Roman" pitchFamily="18" charset="0"/>
                              </a:rPr>
                              <m:t>𝑯</m:t>
                            </m:r>
                          </m:e>
                        </m:nary>
                      </m:num>
                      <m:den>
                        <m:r>
                          <a:rPr lang="en-US" b="1" i="1">
                            <a:solidFill>
                              <a:schemeClr val="tx1"/>
                            </a:solidFill>
                            <a:latin typeface="Cambria Math"/>
                            <a:ea typeface="Cambria Math"/>
                            <a:cs typeface="Times New Roman" pitchFamily="18" charset="0"/>
                          </a:rPr>
                          <m:t>𝟐</m:t>
                        </m:r>
                        <m:nary>
                          <m:naryPr>
                            <m:chr m:val="∑"/>
                            <m:subHide m:val="on"/>
                            <m:supHide m:val="on"/>
                            <m:ctrlPr>
                              <a:rPr lang="en-US" b="1" i="1">
                                <a:solidFill>
                                  <a:schemeClr val="tx1"/>
                                </a:solidFill>
                                <a:latin typeface="Cambria Math"/>
                                <a:ea typeface="Cambria Math"/>
                                <a:cs typeface="Times New Roman" pitchFamily="18" charset="0"/>
                              </a:rPr>
                            </m:ctrlPr>
                          </m:naryPr>
                          <m:sub/>
                          <m:sup/>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𝒌</m:t>
                                </m:r>
                              </m:e>
                              <m:sub>
                                <m:r>
                                  <a:rPr lang="en-US" b="1" i="1">
                                    <a:solidFill>
                                      <a:schemeClr val="tx1"/>
                                    </a:solidFill>
                                    <a:latin typeface="Cambria Math"/>
                                    <a:ea typeface="Cambria Math"/>
                                    <a:cs typeface="Times New Roman" pitchFamily="18" charset="0"/>
                                  </a:rPr>
                                  <m:t>𝒊</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a:solidFill>
                                          <a:schemeClr val="tx1"/>
                                        </a:solidFill>
                                        <a:latin typeface="Cambria Math"/>
                                        <a:ea typeface="Cambria Math"/>
                                        <a:cs typeface="Times New Roman" pitchFamily="18" charset="0"/>
                                      </a:rPr>
                                      <m:t>𝒊</m:t>
                                    </m:r>
                                  </m:sub>
                                </m:sSub>
                              </m:e>
                            </m:d>
                          </m:e>
                        </m:nary>
                        <m:r>
                          <a:rPr lang="en-US" b="1" i="1" smtClean="0">
                            <a:solidFill>
                              <a:schemeClr val="tx1"/>
                            </a:solidFill>
                            <a:latin typeface="Cambria Math" panose="02040503050406030204" pitchFamily="18" charset="0"/>
                            <a:ea typeface="Cambria Math"/>
                            <a:cs typeface="Times New Roman" pitchFamily="18" charset="0"/>
                          </a:rPr>
                          <m:t> − </m:t>
                        </m:r>
                        <m:f>
                          <m:fPr>
                            <m:ctrlPr>
                              <a:rPr lang="en-US" b="1" i="1" smtClean="0">
                                <a:solidFill>
                                  <a:schemeClr val="tx1"/>
                                </a:solidFill>
                                <a:latin typeface="Cambria Math"/>
                                <a:ea typeface="Cambria Math"/>
                                <a:cs typeface="Times New Roman" pitchFamily="18" charset="0"/>
                              </a:rPr>
                            </m:ctrlPr>
                          </m:fPr>
                          <m:num>
                            <m:r>
                              <a:rPr lang="en-US" b="1" i="1" smtClean="0">
                                <a:solidFill>
                                  <a:schemeClr val="tx1"/>
                                </a:solidFill>
                                <a:latin typeface="Cambria Math" panose="02040503050406030204" pitchFamily="18" charset="0"/>
                                <a:ea typeface="Cambria Math"/>
                                <a:cs typeface="Times New Roman" pitchFamily="18" charset="0"/>
                              </a:rPr>
                              <m:t>𝒅</m:t>
                            </m:r>
                            <m:sSub>
                              <m:sSubPr>
                                <m:ctrlPr>
                                  <a:rPr lang="en-US" b="1" i="1">
                                    <a:solidFill>
                                      <a:schemeClr val="tx1"/>
                                    </a:solidFill>
                                    <a:latin typeface="Cambria Math"/>
                                    <a:cs typeface="Times New Roman" pitchFamily="18" charset="0"/>
                                  </a:rPr>
                                </m:ctrlPr>
                              </m:sSubPr>
                              <m:e>
                                <m:r>
                                  <a:rPr lang="en-US" b="1" i="1">
                                    <a:solidFill>
                                      <a:schemeClr val="tx1"/>
                                    </a:solidFill>
                                    <a:latin typeface="Cambria Math" panose="02040503050406030204" pitchFamily="18" charset="0"/>
                                    <a:cs typeface="Times New Roman" pitchFamily="18" charset="0"/>
                                  </a:rPr>
                                  <m:t>𝑯𝒑</m:t>
                                </m:r>
                              </m:e>
                              <m:sub>
                                <m:r>
                                  <a:rPr lang="en-US" b="1" i="1">
                                    <a:solidFill>
                                      <a:schemeClr val="tx1"/>
                                    </a:solidFill>
                                    <a:latin typeface="Cambria Math" panose="02040503050406030204" pitchFamily="18" charset="0"/>
                                    <a:cs typeface="Times New Roman" pitchFamily="18" charset="0"/>
                                  </a:rPr>
                                  <m:t>𝒊</m:t>
                                </m:r>
                              </m:sub>
                            </m:sSub>
                          </m:num>
                          <m:den>
                            <m:r>
                              <a:rPr lang="en-US" b="1" i="1" smtClean="0">
                                <a:solidFill>
                                  <a:schemeClr val="tx1"/>
                                </a:solidFill>
                                <a:latin typeface="Cambria Math" panose="02040503050406030204" pitchFamily="18" charset="0"/>
                                <a:ea typeface="Cambria Math"/>
                                <a:cs typeface="Times New Roman" pitchFamily="18" charset="0"/>
                              </a:rPr>
                              <m:t>𝒅𝑸</m:t>
                            </m:r>
                          </m:den>
                        </m:f>
                      </m:den>
                    </m:f>
                  </m:oMath>
                </a14:m>
                <a:r>
                  <a:rPr lang="en-US" b="1" i="1" dirty="0" smtClean="0">
                    <a:solidFill>
                      <a:schemeClr val="tx1"/>
                    </a:solidFill>
                    <a:latin typeface="Times New Roman" pitchFamily="18" charset="0"/>
                    <a:ea typeface="Cambria Math"/>
                    <a:cs typeface="Times New Roman" pitchFamily="18" charset="0"/>
                  </a:rPr>
                  <a:t> </a:t>
                </a:r>
              </a:p>
              <a:p>
                <a:pPr>
                  <a:spcAft>
                    <a:spcPts val="600"/>
                  </a:spcAft>
                </a:pPr>
                <a:r>
                  <a:rPr lang="en-US" b="1" dirty="0" smtClean="0">
                    <a:solidFill>
                      <a:schemeClr val="tx1"/>
                    </a:solidFill>
                    <a:ea typeface="Cambria Math"/>
                    <a:cs typeface="Times New Roman" pitchFamily="18" charset="0"/>
                  </a:rPr>
                  <a:t>  </a:t>
                </a:r>
                <a14:m>
                  <m:oMath xmlns:m="http://schemas.openxmlformats.org/officeDocument/2006/math">
                    <m:r>
                      <a:rPr lang="en-US" b="1" i="1">
                        <a:solidFill>
                          <a:schemeClr val="tx1"/>
                        </a:solidFill>
                        <a:latin typeface="Cambria Math"/>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𝟏</m:t>
                        </m:r>
                      </m:sub>
                    </m:sSub>
                    <m:r>
                      <a:rPr lang="en-US" b="1" i="1">
                        <a:solidFill>
                          <a:schemeClr val="tx1"/>
                        </a:solidFill>
                        <a:latin typeface="Cambria Math"/>
                        <a:ea typeface="Cambria Math"/>
                        <a:cs typeface="Times New Roman" pitchFamily="18" charset="0"/>
                      </a:rPr>
                      <m:t>=</m:t>
                    </m:r>
                    <m:r>
                      <a:rPr lang="en-US" b="1" i="1">
                        <a:solidFill>
                          <a:schemeClr val="tx1"/>
                        </a:solidFill>
                        <a:latin typeface="Cambria Math" panose="02040503050406030204" pitchFamily="18" charset="0"/>
                        <a:ea typeface="Cambria Math"/>
                        <a:cs typeface="Times New Roman" pitchFamily="18" charset="0"/>
                      </a:rPr>
                      <m:t>−</m:t>
                    </m:r>
                    <m:f>
                      <m:fPr>
                        <m:ctrlPr>
                          <a:rPr lang="en-US" b="1" i="1" smtClean="0">
                            <a:solidFill>
                              <a:schemeClr val="tx1"/>
                            </a:solidFill>
                            <a:latin typeface="Cambria Math"/>
                            <a:ea typeface="Cambria Math"/>
                            <a:cs typeface="Times New Roman" pitchFamily="18" charset="0"/>
                          </a:rPr>
                        </m:ctrlPr>
                      </m:fPr>
                      <m:num>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smtClean="0">
                                <a:solidFill>
                                  <a:schemeClr val="tx1"/>
                                </a:solidFill>
                                <a:latin typeface="Cambria Math" panose="02040503050406030204" pitchFamily="18" charset="0"/>
                                <a:ea typeface="Cambria Math"/>
                                <a:cs typeface="Times New Roman" pitchFamily="18" charset="0"/>
                              </a:rPr>
                              <m:t>𝟐</m:t>
                            </m:r>
                          </m:sub>
                        </m:sSub>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𝟐</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𝟐</m:t>
                                </m:r>
                              </m:sub>
                            </m:sSub>
                          </m:e>
                        </m:d>
                        <m:r>
                          <a:rPr lang="en-US" b="1" i="1" smtClean="0">
                            <a:solidFill>
                              <a:schemeClr val="tx1"/>
                            </a:solidFill>
                            <a:latin typeface="Cambria Math"/>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smtClean="0">
                                <a:solidFill>
                                  <a:schemeClr val="tx1"/>
                                </a:solidFill>
                                <a:latin typeface="Cambria Math" panose="02040503050406030204" pitchFamily="18" charset="0"/>
                                <a:ea typeface="Cambria Math"/>
                                <a:cs typeface="Times New Roman" pitchFamily="18" charset="0"/>
                              </a:rPr>
                              <m:t>𝟏</m:t>
                            </m:r>
                          </m:sub>
                        </m:sSub>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𝟏</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𝟏</m:t>
                                </m:r>
                              </m:sub>
                            </m:sSub>
                          </m:e>
                        </m:d>
                        <m:r>
                          <a:rPr lang="en-US" b="1" i="1" smtClean="0">
                            <a:solidFill>
                              <a:schemeClr val="tx1"/>
                            </a:solidFill>
                            <a:latin typeface="Cambria Math"/>
                            <a:ea typeface="Cambria Math"/>
                            <a:cs typeface="Times New Roman" pitchFamily="18" charset="0"/>
                          </a:rPr>
                          <m:t>+</m:t>
                        </m:r>
                        <m:f>
                          <m:fPr>
                            <m:ctrlPr>
                              <a:rPr lang="en-US" b="1" i="1" smtClean="0">
                                <a:solidFill>
                                  <a:schemeClr val="tx1"/>
                                </a:solidFill>
                                <a:latin typeface="Cambria Math"/>
                                <a:ea typeface="Cambria Math"/>
                                <a:cs typeface="Times New Roman" pitchFamily="18" charset="0"/>
                              </a:rPr>
                            </m:ctrlPr>
                          </m:fPr>
                          <m:num>
                            <m:r>
                              <a:rPr lang="en-US" b="1" i="1" smtClean="0">
                                <a:solidFill>
                                  <a:schemeClr val="tx1"/>
                                </a:solidFill>
                                <a:latin typeface="Cambria Math"/>
                                <a:ea typeface="Cambria Math"/>
                                <a:cs typeface="Times New Roman" pitchFamily="18" charset="0"/>
                              </a:rPr>
                              <m:t>𝟐𝟎</m:t>
                            </m:r>
                          </m:num>
                          <m:den>
                            <m:r>
                              <a:rPr lang="en-US" b="1" i="1" smtClean="0">
                                <a:solidFill>
                                  <a:schemeClr val="tx1"/>
                                </a:solidFill>
                                <a:latin typeface="Cambria Math"/>
                                <a:ea typeface="Cambria Math"/>
                                <a:cs typeface="Times New Roman" pitchFamily="18" charset="0"/>
                              </a:rPr>
                              <m:t>𝟗</m:t>
                            </m:r>
                            <m:r>
                              <a:rPr lang="en-US" b="1" i="1" smtClean="0">
                                <a:solidFill>
                                  <a:schemeClr val="tx1"/>
                                </a:solidFill>
                                <a:latin typeface="Cambria Math"/>
                                <a:ea typeface="Cambria Math"/>
                                <a:cs typeface="Times New Roman" pitchFamily="18" charset="0"/>
                              </a:rPr>
                              <m:t>.</m:t>
                            </m:r>
                            <m:r>
                              <a:rPr lang="en-US" b="1" i="1" smtClean="0">
                                <a:solidFill>
                                  <a:schemeClr val="tx1"/>
                                </a:solidFill>
                                <a:latin typeface="Cambria Math"/>
                                <a:ea typeface="Cambria Math"/>
                                <a:cs typeface="Times New Roman" pitchFamily="18" charset="0"/>
                              </a:rPr>
                              <m:t>𝟖</m:t>
                            </m:r>
                            <m:r>
                              <a:rPr lang="en-US" b="1" i="1" smtClean="0">
                                <a:solidFill>
                                  <a:schemeClr val="tx1"/>
                                </a:solidFill>
                                <a:latin typeface="Cambria Math"/>
                                <a:ea typeface="Cambria Math"/>
                                <a:cs typeface="Times New Roman" pitchFamily="18" charset="0"/>
                              </a:rPr>
                              <m:t> </m:t>
                            </m:r>
                            <m:r>
                              <a:rPr lang="en-US" b="1" i="1" smtClean="0">
                                <a:solidFill>
                                  <a:schemeClr val="tx1"/>
                                </a:solidFill>
                                <a:latin typeface="Cambria Math"/>
                                <a:ea typeface="Cambria Math"/>
                                <a:cs typeface="Times New Roman" pitchFamily="18" charset="0"/>
                              </a:rPr>
                              <m:t>𝒙</m:t>
                            </m:r>
                            <m:sSub>
                              <m:sSubPr>
                                <m:ctrlPr>
                                  <a:rPr lang="en-US" b="1" i="1" smtClean="0">
                                    <a:solidFill>
                                      <a:schemeClr val="tx1"/>
                                    </a:solidFill>
                                    <a:latin typeface="Cambria Math"/>
                                    <a:ea typeface="Cambria Math"/>
                                    <a:cs typeface="Times New Roman" pitchFamily="18" charset="0"/>
                                  </a:rPr>
                                </m:ctrlPr>
                              </m:sSubPr>
                              <m:e>
                                <m:r>
                                  <a:rPr lang="en-US" b="1" i="1" smtClean="0">
                                    <a:solidFill>
                                      <a:schemeClr val="tx1"/>
                                    </a:solidFill>
                                    <a:latin typeface="Cambria Math"/>
                                    <a:ea typeface="Cambria Math"/>
                                    <a:cs typeface="Times New Roman" pitchFamily="18" charset="0"/>
                                  </a:rPr>
                                  <m:t> </m:t>
                                </m:r>
                                <m:r>
                                  <a:rPr lang="en-US" b="1" i="1" smtClean="0">
                                    <a:solidFill>
                                      <a:schemeClr val="tx1"/>
                                    </a:solidFill>
                                    <a:latin typeface="Cambria Math"/>
                                    <a:ea typeface="Cambria Math"/>
                                    <a:cs typeface="Times New Roman" pitchFamily="18" charset="0"/>
                                  </a:rPr>
                                  <m:t>𝑸</m:t>
                                </m:r>
                              </m:e>
                              <m:sub>
                                <m:r>
                                  <a:rPr lang="en-US" b="1" i="1" smtClean="0">
                                    <a:solidFill>
                                      <a:schemeClr val="tx1"/>
                                    </a:solidFill>
                                    <a:latin typeface="Cambria Math"/>
                                    <a:ea typeface="Cambria Math"/>
                                    <a:cs typeface="Times New Roman" pitchFamily="18" charset="0"/>
                                  </a:rPr>
                                  <m:t>𝟏</m:t>
                                </m:r>
                              </m:sub>
                            </m:sSub>
                          </m:den>
                        </m:f>
                        <m:r>
                          <a:rPr lang="en-US" b="1" i="1" smtClean="0">
                            <a:solidFill>
                              <a:schemeClr val="tx1"/>
                            </a:solidFill>
                            <a:latin typeface="Cambria Math" panose="02040503050406030204" pitchFamily="18" charset="0"/>
                            <a:ea typeface="Cambria Math"/>
                            <a:cs typeface="Times New Roman" pitchFamily="18" charset="0"/>
                          </a:rPr>
                          <m:t>−</m:t>
                        </m:r>
                        <m:r>
                          <a:rPr lang="en-US" b="1" i="1" smtClean="0">
                            <a:solidFill>
                              <a:schemeClr val="tx1"/>
                            </a:solidFill>
                            <a:latin typeface="Cambria Math" panose="02040503050406030204" pitchFamily="18" charset="0"/>
                            <a:ea typeface="Cambria Math"/>
                            <a:cs typeface="Times New Roman" pitchFamily="18" charset="0"/>
                          </a:rPr>
                          <m:t>𝟐𝟎</m:t>
                        </m:r>
                      </m:num>
                      <m:den>
                        <m:r>
                          <a:rPr lang="en-US" b="1" i="1" smtClean="0">
                            <a:solidFill>
                              <a:schemeClr val="tx1"/>
                            </a:solidFill>
                            <a:latin typeface="Cambria Math" panose="02040503050406030204" pitchFamily="18" charset="0"/>
                            <a:ea typeface="Cambria Math"/>
                            <a:cs typeface="Times New Roman" pitchFamily="18" charset="0"/>
                          </a:rPr>
                          <m:t>𝟐</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a:solidFill>
                                  <a:schemeClr val="tx1"/>
                                </a:solidFill>
                                <a:latin typeface="Cambria Math" panose="02040503050406030204" pitchFamily="18" charset="0"/>
                                <a:ea typeface="Cambria Math"/>
                                <a:cs typeface="Times New Roman" pitchFamily="18" charset="0"/>
                              </a:rPr>
                              <m:t>𝟐</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𝟐</m:t>
                                </m:r>
                              </m:sub>
                            </m:sSub>
                          </m:e>
                        </m:d>
                        <m:r>
                          <a:rPr lang="en-US" b="1" i="1" smtClean="0">
                            <a:solidFill>
                              <a:schemeClr val="tx1"/>
                            </a:solidFill>
                            <a:latin typeface="Cambria Math" panose="02040503050406030204" pitchFamily="18" charset="0"/>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smtClean="0">
                                <a:solidFill>
                                  <a:schemeClr val="tx1"/>
                                </a:solidFill>
                                <a:latin typeface="Cambria Math" panose="02040503050406030204" pitchFamily="18" charset="0"/>
                                <a:ea typeface="Cambria Math"/>
                                <a:cs typeface="Times New Roman" pitchFamily="18" charset="0"/>
                              </a:rPr>
                              <m:t>𝟐</m:t>
                            </m:r>
                            <m:r>
                              <a:rPr lang="en-US" b="1" i="1">
                                <a:solidFill>
                                  <a:schemeClr val="tx1"/>
                                </a:solidFill>
                                <a:latin typeface="Cambria Math" panose="02040503050406030204" pitchFamily="18" charset="0"/>
                                <a:ea typeface="Cambria Math"/>
                                <a:cs typeface="Times New Roman" pitchFamily="18" charset="0"/>
                              </a:rPr>
                              <m:t>𝒌</m:t>
                            </m:r>
                          </m:e>
                          <m:sub>
                            <m:r>
                              <a:rPr lang="en-US" b="1" i="1">
                                <a:solidFill>
                                  <a:schemeClr val="tx1"/>
                                </a:solidFill>
                                <a:latin typeface="Cambria Math" panose="02040503050406030204" pitchFamily="18" charset="0"/>
                                <a:ea typeface="Cambria Math"/>
                                <a:cs typeface="Times New Roman" pitchFamily="18" charset="0"/>
                              </a:rPr>
                              <m:t>𝟏</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𝟏</m:t>
                                </m:r>
                              </m:sub>
                            </m:sSub>
                          </m:e>
                        </m:d>
                        <m:r>
                          <a:rPr lang="en-US" b="1" i="1" smtClean="0">
                            <a:solidFill>
                              <a:schemeClr val="tx1"/>
                            </a:solidFill>
                            <a:latin typeface="Cambria Math" panose="02040503050406030204" pitchFamily="18" charset="0"/>
                            <a:ea typeface="Cambria Math"/>
                            <a:cs typeface="Times New Roman" pitchFamily="18" charset="0"/>
                          </a:rPr>
                          <m:t>+</m:t>
                        </m:r>
                        <m:r>
                          <a:rPr lang="en-US" b="1" i="1">
                            <a:solidFill>
                              <a:schemeClr val="tx1"/>
                            </a:solidFill>
                            <a:latin typeface="Cambria Math" panose="02040503050406030204" pitchFamily="18" charset="0"/>
                            <a:ea typeface="Cambria Math"/>
                            <a:cs typeface="Times New Roman" pitchFamily="18" charset="0"/>
                          </a:rPr>
                          <m:t> </m:t>
                        </m:r>
                        <m:f>
                          <m:fPr>
                            <m:ctrlPr>
                              <a:rPr lang="en-US" b="1" i="1">
                                <a:solidFill>
                                  <a:schemeClr val="tx1"/>
                                </a:solidFill>
                                <a:latin typeface="Cambria Math"/>
                                <a:ea typeface="Cambria Math"/>
                                <a:cs typeface="Times New Roman" pitchFamily="18" charset="0"/>
                              </a:rPr>
                            </m:ctrlPr>
                          </m:fPr>
                          <m:num>
                            <m:r>
                              <a:rPr lang="en-US" b="1" i="1" smtClean="0">
                                <a:solidFill>
                                  <a:schemeClr val="tx1"/>
                                </a:solidFill>
                                <a:latin typeface="Cambria Math" panose="02040503050406030204" pitchFamily="18" charset="0"/>
                                <a:ea typeface="Cambria Math"/>
                                <a:cs typeface="Times New Roman" pitchFamily="18" charset="0"/>
                              </a:rPr>
                              <m:t>𝟐𝟎</m:t>
                            </m:r>
                          </m:num>
                          <m:den>
                            <m:sSup>
                              <m:sSupPr>
                                <m:ctrlPr>
                                  <a:rPr lang="en-US" b="1" i="1">
                                    <a:solidFill>
                                      <a:schemeClr val="tx1"/>
                                    </a:solidFill>
                                    <a:latin typeface="Cambria Math"/>
                                  </a:rPr>
                                </m:ctrlPr>
                              </m:sSupPr>
                              <m:e>
                                <m:r>
                                  <a:rPr lang="en-US" b="1" i="1">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𝟗</m:t>
                                </m:r>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𝟖</m:t>
                                </m:r>
                                <m:r>
                                  <a:rPr lang="en-US" b="1"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𝒙</m:t>
                                </m:r>
                                <m:r>
                                  <a:rPr lang="en-US" b="1" i="1" smtClean="0">
                                    <a:solidFill>
                                      <a:schemeClr val="tx1"/>
                                    </a:solidFill>
                                    <a:latin typeface="Cambria Math" panose="02040503050406030204" pitchFamily="18" charset="0"/>
                                  </a:rPr>
                                  <m:t> </m:t>
                                </m:r>
                                <m:r>
                                  <a:rPr lang="en-US" b="1" i="1">
                                    <a:solidFill>
                                      <a:schemeClr val="tx1"/>
                                    </a:solidFill>
                                    <a:latin typeface="Cambria Math" panose="02040503050406030204" pitchFamily="18" charset="0"/>
                                  </a:rPr>
                                  <m:t>𝑸</m:t>
                                </m:r>
                                <m:r>
                                  <a:rPr lang="en-US" b="1" i="1">
                                    <a:solidFill>
                                      <a:schemeClr val="tx1"/>
                                    </a:solidFill>
                                    <a:latin typeface="Cambria Math" panose="02040503050406030204" pitchFamily="18" charset="0"/>
                                  </a:rPr>
                                  <m:t>𝟏</m:t>
                                </m:r>
                              </m:e>
                              <m:sup>
                                <m:r>
                                  <a:rPr lang="en-US" b="1" i="1">
                                    <a:solidFill>
                                      <a:schemeClr val="tx1"/>
                                    </a:solidFill>
                                    <a:latin typeface="Cambria Math" panose="02040503050406030204" pitchFamily="18" charset="0"/>
                                  </a:rPr>
                                  <m:t>𝟐</m:t>
                                </m:r>
                              </m:sup>
                            </m:sSup>
                          </m:den>
                        </m:f>
                      </m:den>
                    </m:f>
                  </m:oMath>
                </a14:m>
                <a:r>
                  <a:rPr lang="en-US" b="1" i="1" dirty="0" smtClean="0">
                    <a:solidFill>
                      <a:schemeClr val="tx1"/>
                    </a:solidFill>
                    <a:latin typeface="Times New Roman" pitchFamily="18" charset="0"/>
                    <a:ea typeface="Cambria Math"/>
                    <a:cs typeface="Times New Roman" pitchFamily="18" charset="0"/>
                  </a:rPr>
                  <a:t> </a:t>
                </a:r>
                <a:endParaRPr lang="en-US" b="1" i="1" dirty="0" smtClean="0">
                  <a:solidFill>
                    <a:schemeClr val="tx1"/>
                  </a:solidFill>
                  <a:latin typeface="Cambria Math"/>
                  <a:ea typeface="Cambria Math"/>
                  <a:cs typeface="Times New Roman" pitchFamily="18" charset="0"/>
                </a:endParaRPr>
              </a:p>
              <a:p>
                <a:pPr>
                  <a:spcAft>
                    <a:spcPts val="600"/>
                  </a:spcAft>
                </a:pPr>
                <a14:m>
                  <m:oMath xmlns:m="http://schemas.openxmlformats.org/officeDocument/2006/math">
                    <m:r>
                      <a:rPr lang="en-US" b="1" i="1">
                        <a:solidFill>
                          <a:schemeClr val="tx1"/>
                        </a:solidFill>
                        <a:latin typeface="Cambria Math"/>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𝟐</m:t>
                        </m:r>
                      </m:sub>
                    </m:sSub>
                    <m:r>
                      <a:rPr lang="en-US" b="1" i="1">
                        <a:solidFill>
                          <a:schemeClr val="tx1"/>
                        </a:solidFill>
                        <a:latin typeface="Cambria Math"/>
                        <a:ea typeface="Cambria Math"/>
                        <a:cs typeface="Times New Roman" pitchFamily="18" charset="0"/>
                      </a:rPr>
                      <m:t>=</m:t>
                    </m:r>
                    <m:r>
                      <a:rPr lang="en-US" b="1" i="1">
                        <a:solidFill>
                          <a:schemeClr val="tx1"/>
                        </a:solidFill>
                        <a:latin typeface="Cambria Math" panose="02040503050406030204" pitchFamily="18" charset="0"/>
                        <a:ea typeface="Cambria Math"/>
                        <a:cs typeface="Times New Roman" pitchFamily="18" charset="0"/>
                      </a:rPr>
                      <m:t>−</m:t>
                    </m:r>
                    <m:f>
                      <m:fPr>
                        <m:ctrlPr>
                          <a:rPr lang="en-US" b="1" i="1">
                            <a:solidFill>
                              <a:schemeClr val="tx1"/>
                            </a:solidFill>
                            <a:latin typeface="Cambria Math"/>
                            <a:ea typeface="Cambria Math"/>
                            <a:cs typeface="Times New Roman" pitchFamily="18" charset="0"/>
                          </a:rPr>
                        </m:ctrlPr>
                      </m:fPr>
                      <m:num>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a:solidFill>
                                  <a:schemeClr val="tx1"/>
                                </a:solidFill>
                                <a:latin typeface="Cambria Math" panose="02040503050406030204" pitchFamily="18" charset="0"/>
                                <a:ea typeface="Cambria Math"/>
                                <a:cs typeface="Times New Roman" pitchFamily="18" charset="0"/>
                              </a:rPr>
                              <m:t>𝟑</m:t>
                            </m:r>
                          </m:sub>
                        </m:sSub>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𝟑</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𝟑</m:t>
                                </m:r>
                              </m:sub>
                            </m:sSub>
                          </m:e>
                        </m:d>
                        <m:r>
                          <a:rPr lang="en-US" b="1" i="1" smtClean="0">
                            <a:solidFill>
                              <a:schemeClr val="tx1"/>
                            </a:solidFill>
                            <a:latin typeface="Cambria Math"/>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smtClean="0">
                                <a:solidFill>
                                  <a:schemeClr val="tx1"/>
                                </a:solidFill>
                                <a:latin typeface="Cambria Math" panose="02040503050406030204" pitchFamily="18" charset="0"/>
                                <a:ea typeface="Cambria Math"/>
                                <a:cs typeface="Times New Roman" pitchFamily="18" charset="0"/>
                              </a:rPr>
                              <m:t>𝟐</m:t>
                            </m:r>
                          </m:sub>
                        </m:sSub>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𝟐</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𝟐</m:t>
                                </m:r>
                              </m:sub>
                            </m:sSub>
                          </m:e>
                        </m:d>
                        <m:r>
                          <a:rPr lang="en-US" b="1" i="1" smtClean="0">
                            <a:solidFill>
                              <a:schemeClr val="tx1"/>
                            </a:solidFill>
                            <a:latin typeface="Cambria Math" panose="02040503050406030204" pitchFamily="18" charset="0"/>
                            <a:ea typeface="Cambria Math"/>
                            <a:cs typeface="Times New Roman" pitchFamily="18" charset="0"/>
                          </a:rPr>
                          <m:t>+</m:t>
                        </m:r>
                        <m:r>
                          <a:rPr lang="en-US" b="1" i="1" smtClean="0">
                            <a:solidFill>
                              <a:schemeClr val="tx1"/>
                            </a:solidFill>
                            <a:latin typeface="Cambria Math" panose="02040503050406030204" pitchFamily="18" charset="0"/>
                            <a:ea typeface="Cambria Math"/>
                            <a:cs typeface="Times New Roman" pitchFamily="18" charset="0"/>
                          </a:rPr>
                          <m:t>𝟏𝟓</m:t>
                        </m:r>
                      </m:num>
                      <m:den>
                        <m:r>
                          <a:rPr lang="en-US" b="1" i="1" smtClean="0">
                            <a:solidFill>
                              <a:schemeClr val="tx1"/>
                            </a:solidFill>
                            <a:latin typeface="Cambria Math" panose="02040503050406030204" pitchFamily="18" charset="0"/>
                            <a:ea typeface="Cambria Math"/>
                            <a:cs typeface="Times New Roman" pitchFamily="18" charset="0"/>
                          </a:rPr>
                          <m:t>𝟐</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a:solidFill>
                                  <a:schemeClr val="tx1"/>
                                </a:solidFill>
                                <a:latin typeface="Cambria Math" panose="02040503050406030204" pitchFamily="18" charset="0"/>
                                <a:ea typeface="Cambria Math"/>
                                <a:cs typeface="Times New Roman" pitchFamily="18" charset="0"/>
                              </a:rPr>
                              <m:t>𝟐</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𝟐</m:t>
                                </m:r>
                              </m:sub>
                            </m:sSub>
                          </m:e>
                        </m:d>
                        <m:r>
                          <a:rPr lang="en-US" b="1" i="1">
                            <a:solidFill>
                              <a:schemeClr val="tx1"/>
                            </a:solidFill>
                            <a:latin typeface="Cambria Math" panose="02040503050406030204" pitchFamily="18" charset="0"/>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𝟐</m:t>
                            </m:r>
                            <m:r>
                              <a:rPr lang="en-US" b="1" i="1">
                                <a:solidFill>
                                  <a:schemeClr val="tx1"/>
                                </a:solidFill>
                                <a:latin typeface="Cambria Math" panose="02040503050406030204" pitchFamily="18" charset="0"/>
                                <a:ea typeface="Cambria Math"/>
                                <a:cs typeface="Times New Roman" pitchFamily="18" charset="0"/>
                              </a:rPr>
                              <m:t>𝒌</m:t>
                            </m:r>
                          </m:e>
                          <m:sub>
                            <m:r>
                              <a:rPr lang="en-US" b="1" i="1">
                                <a:solidFill>
                                  <a:schemeClr val="tx1"/>
                                </a:solidFill>
                                <a:latin typeface="Cambria Math" panose="02040503050406030204" pitchFamily="18" charset="0"/>
                                <a:ea typeface="Cambria Math"/>
                                <a:cs typeface="Times New Roman" pitchFamily="18" charset="0"/>
                              </a:rPr>
                              <m:t>𝟑</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𝟑</m:t>
                                </m:r>
                              </m:sub>
                            </m:sSub>
                          </m:e>
                        </m:d>
                      </m:den>
                    </m:f>
                  </m:oMath>
                </a14:m>
                <a:r>
                  <a:rPr lang="en-US" sz="1600" b="1" i="1" dirty="0" smtClean="0">
                    <a:solidFill>
                      <a:schemeClr val="tx1"/>
                    </a:solidFill>
                    <a:latin typeface="Times New Roman" pitchFamily="18" charset="0"/>
                    <a:ea typeface="Cambria Math"/>
                    <a:cs typeface="Times New Roman" pitchFamily="18" charset="0"/>
                  </a:rPr>
                  <a:t>      </a:t>
                </a:r>
                <a:r>
                  <a:rPr lang="en-US" b="1" i="1" dirty="0" smtClean="0">
                    <a:solidFill>
                      <a:schemeClr val="tx1"/>
                    </a:solidFill>
                    <a:latin typeface="Times New Roman" pitchFamily="18" charset="0"/>
                    <a:ea typeface="Cambria Math"/>
                    <a:cs typeface="Times New Roman" pitchFamily="18" charset="0"/>
                  </a:rPr>
                  <a:t>  </a:t>
                </a:r>
              </a:p>
            </p:txBody>
          </p:sp>
        </mc:Choice>
        <mc:Fallback xmlns="">
          <p:sp>
            <p:nvSpPr>
              <p:cNvPr id="8" name="TextBox 7"/>
              <p:cNvSpPr txBox="1">
                <a:spLocks noRot="1" noChangeAspect="1" noMove="1" noResize="1" noEditPoints="1" noAdjustHandles="1" noChangeArrowheads="1" noChangeShapeType="1" noTextEdit="1"/>
              </p:cNvSpPr>
              <p:nvPr/>
            </p:nvSpPr>
            <p:spPr>
              <a:xfrm>
                <a:off x="25683" y="2924944"/>
                <a:ext cx="4715104" cy="1976695"/>
              </a:xfrm>
              <a:prstGeom prst="rect">
                <a:avLst/>
              </a:prstGeom>
              <a:blipFill rotWithShape="1">
                <a:blip r:embed="rId2"/>
                <a:stretch>
                  <a:fillRect l="-1034" t="-16358" b="-617"/>
                </a:stretch>
              </a:blipFill>
              <a:ln>
                <a:noFill/>
              </a:ln>
            </p:spPr>
            <p:txBody>
              <a:bodyPr/>
              <a:lstStyle/>
              <a:p>
                <a:r>
                  <a:rPr lang="ar-IQ">
                    <a:noFill/>
                  </a:rPr>
                  <a:t> </a:t>
                </a:r>
              </a:p>
            </p:txBody>
          </p:sp>
        </mc:Fallback>
      </mc:AlternateContent>
      <p:sp>
        <p:nvSpPr>
          <p:cNvPr id="7" name="Rectangle 6"/>
          <p:cNvSpPr/>
          <p:nvPr/>
        </p:nvSpPr>
        <p:spPr>
          <a:xfrm>
            <a:off x="1" y="1174686"/>
            <a:ext cx="4716015" cy="1815882"/>
          </a:xfrm>
          <a:prstGeom prst="rect">
            <a:avLst/>
          </a:prstGeom>
          <a:solidFill>
            <a:schemeClr val="bg1"/>
          </a:solidFill>
          <a:ln>
            <a:noFill/>
          </a:ln>
        </p:spPr>
        <p:txBody>
          <a:bodyPr wrap="square">
            <a:spAutoFit/>
          </a:bodyPr>
          <a:lstStyle/>
          <a:p>
            <a:pPr algn="just"/>
            <a:r>
              <a:rPr lang="en-US" sz="1600" dirty="0">
                <a:latin typeface="TimesTen-Roman"/>
              </a:rPr>
              <a:t>There are </a:t>
            </a:r>
            <a:r>
              <a:rPr lang="en-US" sz="1600" dirty="0" smtClean="0">
                <a:latin typeface="TimesTen-Roman"/>
              </a:rPr>
              <a:t>one junction </a:t>
            </a:r>
            <a:r>
              <a:rPr lang="en-US" sz="1600" dirty="0">
                <a:latin typeface="TimesTen-Roman"/>
              </a:rPr>
              <a:t>(</a:t>
            </a:r>
            <a:r>
              <a:rPr lang="en-US" sz="1600" i="1" dirty="0">
                <a:latin typeface="TimesTen-Italic"/>
              </a:rPr>
              <a:t>J </a:t>
            </a:r>
            <a:r>
              <a:rPr lang="en-US" sz="1600" i="1" dirty="0" smtClean="0">
                <a:latin typeface="TimesTen-Italic"/>
              </a:rPr>
              <a:t>=</a:t>
            </a:r>
            <a:r>
              <a:rPr lang="en-US" sz="1600" dirty="0" smtClean="0">
                <a:latin typeface="MathematicalPi-One"/>
              </a:rPr>
              <a:t> </a:t>
            </a:r>
            <a:r>
              <a:rPr lang="en-US" sz="1600" dirty="0" smtClean="0">
                <a:latin typeface="TimesTen-Roman"/>
              </a:rPr>
              <a:t>1), three </a:t>
            </a:r>
            <a:r>
              <a:rPr lang="en-US" sz="1600" dirty="0">
                <a:latin typeface="TimesTen-Roman"/>
              </a:rPr>
              <a:t>pipes (</a:t>
            </a:r>
            <a:r>
              <a:rPr lang="en-US" sz="1600" i="1" dirty="0">
                <a:latin typeface="TimesTen-Italic"/>
              </a:rPr>
              <a:t>P </a:t>
            </a:r>
            <a:r>
              <a:rPr lang="en-US" sz="1600" i="1" dirty="0" smtClean="0">
                <a:latin typeface="TimesTen-Italic"/>
              </a:rPr>
              <a:t>=</a:t>
            </a:r>
            <a:r>
              <a:rPr lang="en-US" sz="1600" dirty="0" smtClean="0">
                <a:latin typeface="MathematicalPi-One"/>
              </a:rPr>
              <a:t> </a:t>
            </a:r>
            <a:r>
              <a:rPr lang="en-US" sz="1600" dirty="0" smtClean="0">
                <a:latin typeface="TimesTen-Roman"/>
              </a:rPr>
              <a:t>3), </a:t>
            </a:r>
            <a:r>
              <a:rPr lang="en-US" sz="1600" dirty="0">
                <a:latin typeface="TimesTen-Roman"/>
              </a:rPr>
              <a:t>and </a:t>
            </a:r>
            <a:r>
              <a:rPr lang="en-US" sz="1600" dirty="0" smtClean="0">
                <a:latin typeface="TimesTen-Roman"/>
              </a:rPr>
              <a:t>three </a:t>
            </a:r>
            <a:r>
              <a:rPr lang="en-US" sz="1600" dirty="0">
                <a:latin typeface="TimesTen-Roman"/>
              </a:rPr>
              <a:t>fixed-grade nodes (</a:t>
            </a:r>
            <a:r>
              <a:rPr lang="en-US" sz="1600" i="1" dirty="0" smtClean="0">
                <a:latin typeface="TimesTen-Italic"/>
              </a:rPr>
              <a:t>F=</a:t>
            </a:r>
            <a:r>
              <a:rPr lang="en-US" sz="1600" dirty="0" smtClean="0">
                <a:latin typeface="MathematicalPi-One"/>
              </a:rPr>
              <a:t> </a:t>
            </a:r>
            <a:r>
              <a:rPr lang="en-US" sz="1600" dirty="0" smtClean="0">
                <a:latin typeface="TimesTen-Roman"/>
              </a:rPr>
              <a:t>3). Hence </a:t>
            </a:r>
            <a:r>
              <a:rPr lang="en-US" sz="1600" dirty="0">
                <a:latin typeface="TimesTen-Roman"/>
              </a:rPr>
              <a:t>the number of closed loops is </a:t>
            </a:r>
            <a:r>
              <a:rPr lang="en-US" sz="1600" dirty="0" smtClean="0">
                <a:latin typeface="TimesTen-Roman"/>
              </a:rPr>
              <a:t>: </a:t>
            </a:r>
            <a:r>
              <a:rPr lang="en-US" sz="1600" b="1" i="1" dirty="0">
                <a:latin typeface="TimesTen-Italic"/>
              </a:rPr>
              <a:t>L</a:t>
            </a:r>
            <a:r>
              <a:rPr lang="pl-PL" sz="1600" b="1" i="1" dirty="0">
                <a:latin typeface="TimesTen-Italic"/>
              </a:rPr>
              <a:t> </a:t>
            </a:r>
            <a:r>
              <a:rPr lang="pl-PL" sz="1600" b="1" dirty="0">
                <a:latin typeface="MathematicalPi-One"/>
              </a:rPr>
              <a:t> </a:t>
            </a:r>
            <a:r>
              <a:rPr lang="en-US" sz="1600" b="1" dirty="0">
                <a:latin typeface="MathematicalPi-One"/>
              </a:rPr>
              <a:t>= </a:t>
            </a:r>
            <a:r>
              <a:rPr lang="en-US" sz="1600" b="1" i="1" dirty="0">
                <a:latin typeface="TimesTen-Italic"/>
              </a:rPr>
              <a:t>P</a:t>
            </a:r>
            <a:r>
              <a:rPr lang="pl-PL" sz="1600" b="1" i="1" dirty="0">
                <a:latin typeface="TimesTen-Italic"/>
              </a:rPr>
              <a:t> </a:t>
            </a:r>
            <a:r>
              <a:rPr lang="en-US" sz="1600" b="1" i="1" dirty="0">
                <a:latin typeface="TimesTen-Italic"/>
              </a:rPr>
              <a:t> - J -</a:t>
            </a:r>
            <a:r>
              <a:rPr lang="pl-PL" sz="1600" b="1" dirty="0">
                <a:latin typeface="MathematicalPi-One"/>
              </a:rPr>
              <a:t> </a:t>
            </a:r>
            <a:r>
              <a:rPr lang="pl-PL" sz="1600" b="1" i="1" dirty="0">
                <a:latin typeface="TimesTen-Italic"/>
              </a:rPr>
              <a:t>F </a:t>
            </a:r>
            <a:r>
              <a:rPr lang="en-US" sz="1600" b="1" i="1" dirty="0">
                <a:latin typeface="TimesTen-Italic"/>
              </a:rPr>
              <a:t>+</a:t>
            </a:r>
            <a:r>
              <a:rPr lang="pl-PL" sz="1600" b="1" dirty="0">
                <a:latin typeface="MathematicalPi-One"/>
              </a:rPr>
              <a:t> </a:t>
            </a:r>
            <a:r>
              <a:rPr lang="pl-PL" sz="1600" b="1" dirty="0">
                <a:latin typeface="TimesTen-Roman"/>
              </a:rPr>
              <a:t>1</a:t>
            </a:r>
            <a:r>
              <a:rPr lang="en-US" sz="1600" b="1" dirty="0">
                <a:latin typeface="TimesTen-Roman"/>
              </a:rPr>
              <a:t> </a:t>
            </a:r>
            <a:endParaRPr lang="en-US" sz="1600" dirty="0" smtClean="0">
              <a:latin typeface="TimesTen-Roman"/>
            </a:endParaRPr>
          </a:p>
          <a:p>
            <a:pPr algn="just"/>
            <a:r>
              <a:rPr lang="en-US" sz="1600" i="1" dirty="0" smtClean="0">
                <a:latin typeface="TimesTen-Italic"/>
              </a:rPr>
              <a:t>L =</a:t>
            </a:r>
            <a:r>
              <a:rPr lang="en-US" sz="1600" dirty="0" smtClean="0">
                <a:latin typeface="MathematicalPi-One"/>
              </a:rPr>
              <a:t> </a:t>
            </a:r>
            <a:r>
              <a:rPr lang="en-US" sz="1600" dirty="0" smtClean="0">
                <a:latin typeface="TimesTen-Roman"/>
              </a:rPr>
              <a:t>3 -</a:t>
            </a:r>
            <a:r>
              <a:rPr lang="en-US" sz="1600" dirty="0" smtClean="0">
                <a:latin typeface="MathematicalPi-One"/>
              </a:rPr>
              <a:t> </a:t>
            </a:r>
            <a:r>
              <a:rPr lang="en-US" sz="1600" dirty="0" smtClean="0">
                <a:latin typeface="TimesTen-Roman"/>
              </a:rPr>
              <a:t>1 -</a:t>
            </a:r>
            <a:r>
              <a:rPr lang="en-US" sz="1600" dirty="0" smtClean="0">
                <a:latin typeface="MathematicalPi-One"/>
              </a:rPr>
              <a:t> </a:t>
            </a:r>
            <a:r>
              <a:rPr lang="en-US" sz="1600" dirty="0" smtClean="0">
                <a:latin typeface="TimesTen-Roman"/>
              </a:rPr>
              <a:t>3 +</a:t>
            </a:r>
            <a:r>
              <a:rPr lang="en-US" sz="1600" dirty="0" smtClean="0">
                <a:latin typeface="MathematicalPi-One"/>
              </a:rPr>
              <a:t> </a:t>
            </a:r>
            <a:r>
              <a:rPr lang="en-US" sz="1600" dirty="0">
                <a:latin typeface="TimesTen-Roman"/>
              </a:rPr>
              <a:t>1 </a:t>
            </a:r>
            <a:r>
              <a:rPr lang="en-US" sz="1600" dirty="0" smtClean="0">
                <a:latin typeface="TimesTen-Roman"/>
              </a:rPr>
              <a:t>=</a:t>
            </a:r>
            <a:r>
              <a:rPr lang="en-US" sz="1600" dirty="0" smtClean="0">
                <a:latin typeface="MathematicalPi-One"/>
              </a:rPr>
              <a:t> </a:t>
            </a:r>
            <a:r>
              <a:rPr lang="en-US" sz="1600" dirty="0" smtClean="0">
                <a:latin typeface="TimesTen-Roman"/>
              </a:rPr>
              <a:t>0 . There are  two pseudo loop (</a:t>
            </a:r>
            <a:r>
              <a:rPr lang="en-US" sz="1600" b="1" i="1" dirty="0" smtClean="0">
                <a:latin typeface="TimesTen-Roman"/>
              </a:rPr>
              <a:t>F-1</a:t>
            </a:r>
            <a:r>
              <a:rPr lang="en-US" sz="1600" dirty="0" smtClean="0">
                <a:latin typeface="TimesTen-Roman"/>
              </a:rPr>
              <a:t>) only. The </a:t>
            </a:r>
            <a:r>
              <a:rPr lang="en-US" sz="1600" dirty="0">
                <a:latin typeface="TimesTen-Roman"/>
              </a:rPr>
              <a:t>two pseudo loop and assumed flow directions are </a:t>
            </a:r>
            <a:r>
              <a:rPr lang="en-US" sz="1600" dirty="0" smtClean="0">
                <a:latin typeface="TimesTen-Roman"/>
              </a:rPr>
              <a:t>as shown. Equation 6 is applied </a:t>
            </a:r>
            <a:r>
              <a:rPr lang="en-US" sz="1600" dirty="0">
                <a:latin typeface="TimesTen-Roman"/>
              </a:rPr>
              <a:t>to </a:t>
            </a:r>
            <a:r>
              <a:rPr lang="en-US" sz="1600" dirty="0" smtClean="0">
                <a:latin typeface="TimesTen-Roman"/>
              </a:rPr>
              <a:t>each loop as follows:</a:t>
            </a:r>
            <a:endParaRPr lang="ar-IQ" sz="1600" dirty="0"/>
          </a:p>
        </p:txBody>
      </p:sp>
      <mc:AlternateContent xmlns:mc="http://schemas.openxmlformats.org/markup-compatibility/2006" xmlns:a14="http://schemas.microsoft.com/office/drawing/2010/main">
        <mc:Choice Requires="a14">
          <p:sp>
            <p:nvSpPr>
              <p:cNvPr id="5" name="Rectangle 4"/>
              <p:cNvSpPr/>
              <p:nvPr/>
            </p:nvSpPr>
            <p:spPr>
              <a:xfrm>
                <a:off x="1043608" y="5157192"/>
                <a:ext cx="3230115" cy="369332"/>
              </a:xfrm>
              <a:prstGeom prst="rect">
                <a:avLst/>
              </a:prstGeom>
              <a:solidFill>
                <a:schemeClr val="bg1"/>
              </a:solidFill>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a:cs typeface="Times New Roman" pitchFamily="18" charset="0"/>
                            </a:rPr>
                          </m:ctrlPr>
                        </m:sSubPr>
                        <m:e>
                          <m:r>
                            <a:rPr lang="en-US" b="1" i="1">
                              <a:solidFill>
                                <a:schemeClr val="tx1"/>
                              </a:solidFill>
                              <a:latin typeface="Cambria Math"/>
                              <a:cs typeface="Times New Roman" pitchFamily="18" charset="0"/>
                            </a:rPr>
                            <m:t>𝑸</m:t>
                          </m:r>
                        </m:e>
                        <m:sub>
                          <m:r>
                            <a:rPr lang="en-US" b="1" i="1" smtClean="0">
                              <a:solidFill>
                                <a:schemeClr val="tx1"/>
                              </a:solidFill>
                              <a:latin typeface="Cambria Math" panose="02040503050406030204" pitchFamily="18" charset="0"/>
                              <a:cs typeface="Times New Roman" pitchFamily="18" charset="0"/>
                            </a:rPr>
                            <m:t>𝟐</m:t>
                          </m:r>
                          <m:r>
                            <a:rPr lang="en-US" b="1" i="1">
                              <a:solidFill>
                                <a:schemeClr val="tx1"/>
                              </a:solidFill>
                              <a:latin typeface="Cambria Math"/>
                              <a:cs typeface="Times New Roman" pitchFamily="18" charset="0"/>
                            </a:rPr>
                            <m:t> </m:t>
                          </m:r>
                          <m:r>
                            <a:rPr lang="en-US" b="1" i="1">
                              <a:solidFill>
                                <a:schemeClr val="tx1"/>
                              </a:solidFill>
                              <a:latin typeface="Cambria Math"/>
                              <a:cs typeface="Times New Roman" pitchFamily="18" charset="0"/>
                            </a:rPr>
                            <m:t>𝒏𝒆𝒘</m:t>
                          </m:r>
                        </m:sub>
                      </m:sSub>
                      <m:r>
                        <a:rPr lang="en-US" b="1" i="1">
                          <a:solidFill>
                            <a:schemeClr val="tx1"/>
                          </a:solidFill>
                          <a:latin typeface="Cambria Math"/>
                          <a:cs typeface="Times New Roman" pitchFamily="18" charset="0"/>
                        </a:rPr>
                        <m:t>=</m:t>
                      </m:r>
                      <m:sSub>
                        <m:sSubPr>
                          <m:ctrlPr>
                            <a:rPr lang="en-US" b="1" i="1">
                              <a:solidFill>
                                <a:schemeClr val="tx1"/>
                              </a:solidFill>
                              <a:latin typeface="Cambria Math"/>
                              <a:cs typeface="Times New Roman" pitchFamily="18" charset="0"/>
                            </a:rPr>
                          </m:ctrlPr>
                        </m:sSubPr>
                        <m:e>
                          <m:r>
                            <a:rPr lang="en-US" b="1" i="1">
                              <a:solidFill>
                                <a:schemeClr val="tx1"/>
                              </a:solidFill>
                              <a:latin typeface="Cambria Math"/>
                              <a:cs typeface="Times New Roman" pitchFamily="18" charset="0"/>
                            </a:rPr>
                            <m:t>𝑸</m:t>
                          </m:r>
                        </m:e>
                        <m:sub>
                          <m:r>
                            <a:rPr lang="en-US" b="1" i="1" smtClean="0">
                              <a:solidFill>
                                <a:schemeClr val="tx1"/>
                              </a:solidFill>
                              <a:latin typeface="Cambria Math" panose="02040503050406030204" pitchFamily="18" charset="0"/>
                              <a:cs typeface="Times New Roman" pitchFamily="18" charset="0"/>
                            </a:rPr>
                            <m:t>𝟐</m:t>
                          </m:r>
                          <m:r>
                            <a:rPr lang="en-US" b="1" i="1">
                              <a:solidFill>
                                <a:schemeClr val="tx1"/>
                              </a:solidFill>
                              <a:latin typeface="Cambria Math"/>
                              <a:cs typeface="Times New Roman" pitchFamily="18" charset="0"/>
                            </a:rPr>
                            <m:t> </m:t>
                          </m:r>
                          <m:r>
                            <a:rPr lang="en-US" b="1" i="1">
                              <a:solidFill>
                                <a:schemeClr val="tx1"/>
                              </a:solidFill>
                              <a:latin typeface="Cambria Math"/>
                              <a:cs typeface="Times New Roman" pitchFamily="18" charset="0"/>
                            </a:rPr>
                            <m:t>𝒐𝒍𝒅</m:t>
                          </m:r>
                        </m:sub>
                      </m:sSub>
                      <m:r>
                        <a:rPr lang="en-US" b="1" i="1" dirty="0" smtClean="0">
                          <a:solidFill>
                            <a:schemeClr val="tx1"/>
                          </a:solidFill>
                          <a:latin typeface="Cambria Math" panose="02040503050406030204" pitchFamily="18" charset="0"/>
                          <a:ea typeface="Cambria Math" panose="02040503050406030204" pitchFamily="18" charset="0"/>
                          <a:cs typeface="Times New Roman" pitchFamily="18" charset="0"/>
                        </a:rPr>
                        <m:t>±</m:t>
                      </m:r>
                      <m:r>
                        <a:rPr lang="en-US" b="1" i="1">
                          <a:solidFill>
                            <a:schemeClr val="tx1"/>
                          </a:solidFill>
                          <a:latin typeface="Cambria Math"/>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𝟏</m:t>
                          </m:r>
                        </m:sub>
                      </m:sSub>
                      <m:r>
                        <a:rPr lang="en-US" b="1" i="1" smtClean="0">
                          <a:solidFill>
                            <a:schemeClr val="tx1"/>
                          </a:solidFill>
                          <a:latin typeface="Cambria Math" panose="02040503050406030204" pitchFamily="18" charset="0"/>
                          <a:ea typeface="Cambria Math"/>
                          <a:cs typeface="Times New Roman" pitchFamily="18" charset="0"/>
                        </a:rPr>
                        <m:t> </m:t>
                      </m:r>
                      <m:r>
                        <a:rPr lang="en-US" b="1" i="1" smtClean="0">
                          <a:solidFill>
                            <a:schemeClr val="tx1"/>
                          </a:solidFill>
                          <a:latin typeface="Cambria Math" panose="02040503050406030204" pitchFamily="18" charset="0"/>
                          <a:ea typeface="Cambria Math" panose="02040503050406030204" pitchFamily="18" charset="0"/>
                          <a:cs typeface="Times New Roman" pitchFamily="18" charset="0"/>
                        </a:rPr>
                        <m:t>∓</m:t>
                      </m:r>
                      <m:r>
                        <a:rPr lang="en-US" b="1" i="1">
                          <a:solidFill>
                            <a:schemeClr val="tx1"/>
                          </a:solidFill>
                          <a:latin typeface="Cambria Math"/>
                          <a:ea typeface="Cambria Math"/>
                          <a:cs typeface="Times New Roman" pitchFamily="18" charset="0"/>
                        </a:rPr>
                        <m:t>∆</m:t>
                      </m:r>
                      <m:sSub>
                        <m:sSubPr>
                          <m:ctrlPr>
                            <a:rPr lang="en-US" b="1" i="1" smtClean="0">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𝟐</m:t>
                          </m:r>
                        </m:sub>
                      </m:sSub>
                    </m:oMath>
                  </m:oMathPara>
                </a14:m>
                <a:endParaRPr lang="ar-IQ"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043608" y="5157192"/>
                <a:ext cx="3230115" cy="369332"/>
              </a:xfrm>
              <a:prstGeom prst="rect">
                <a:avLst/>
              </a:prstGeom>
              <a:blipFill rotWithShape="1">
                <a:blip r:embed="rId3"/>
                <a:stretch>
                  <a:fillRect t="-8197" r="-2264" b="-24590"/>
                </a:stretch>
              </a:blipFill>
              <a:ln>
                <a:noFill/>
              </a:ln>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07504" y="4931876"/>
                <a:ext cx="4572000" cy="338554"/>
              </a:xfrm>
              <a:prstGeom prst="rect">
                <a:avLst/>
              </a:prstGeom>
              <a:solidFill>
                <a:schemeClr val="bg1"/>
              </a:solidFill>
              <a:ln>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1600" b="1" i="1" smtClean="0">
                          <a:solidFill>
                            <a:schemeClr val="tx1"/>
                          </a:solidFill>
                          <a:latin typeface="Cambria Math" panose="02040503050406030204" pitchFamily="18" charset="0"/>
                          <a:cs typeface="Times New Roman" pitchFamily="18" charset="0"/>
                        </a:rPr>
                        <m:t>𝑭𝒐𝒓</m:t>
                      </m:r>
                      <m:r>
                        <a:rPr lang="en-US" sz="1600" b="1" i="1" smtClean="0">
                          <a:solidFill>
                            <a:schemeClr val="tx1"/>
                          </a:solidFill>
                          <a:latin typeface="Cambria Math" panose="02040503050406030204" pitchFamily="18" charset="0"/>
                          <a:cs typeface="Times New Roman" pitchFamily="18" charset="0"/>
                        </a:rPr>
                        <m:t> </m:t>
                      </m:r>
                      <m:r>
                        <a:rPr lang="en-US" sz="1600" b="1" i="1" smtClean="0">
                          <a:solidFill>
                            <a:schemeClr val="tx1"/>
                          </a:solidFill>
                          <a:latin typeface="Cambria Math" panose="02040503050406030204" pitchFamily="18" charset="0"/>
                          <a:cs typeface="Times New Roman" pitchFamily="18" charset="0"/>
                        </a:rPr>
                        <m:t>𝒄𝒐𝒎𝒎𝒐𝒏</m:t>
                      </m:r>
                      <m:r>
                        <a:rPr lang="en-US" sz="1600" b="1" i="1" smtClean="0">
                          <a:solidFill>
                            <a:schemeClr val="tx1"/>
                          </a:solidFill>
                          <a:latin typeface="Cambria Math" panose="02040503050406030204" pitchFamily="18" charset="0"/>
                          <a:cs typeface="Times New Roman" pitchFamily="18" charset="0"/>
                        </a:rPr>
                        <m:t> </m:t>
                      </m:r>
                      <m:r>
                        <a:rPr lang="en-US" sz="1600" b="1" i="1" smtClean="0">
                          <a:solidFill>
                            <a:schemeClr val="tx1"/>
                          </a:solidFill>
                          <a:latin typeface="Cambria Math" panose="02040503050406030204" pitchFamily="18" charset="0"/>
                          <a:cs typeface="Times New Roman" pitchFamily="18" charset="0"/>
                        </a:rPr>
                        <m:t>𝒑𝒊𝒑𝒆</m:t>
                      </m:r>
                      <m:r>
                        <a:rPr lang="en-US" sz="1600" b="1" i="1" smtClean="0">
                          <a:solidFill>
                            <a:schemeClr val="tx1"/>
                          </a:solidFill>
                          <a:latin typeface="Cambria Math" panose="02040503050406030204" pitchFamily="18" charset="0"/>
                          <a:cs typeface="Times New Roman" pitchFamily="18" charset="0"/>
                        </a:rPr>
                        <m:t> </m:t>
                      </m:r>
                      <m:r>
                        <a:rPr lang="en-US" sz="1600" b="1" i="1" smtClean="0">
                          <a:solidFill>
                            <a:schemeClr val="tx1"/>
                          </a:solidFill>
                          <a:latin typeface="Cambria Math" panose="02040503050406030204" pitchFamily="18" charset="0"/>
                          <a:cs typeface="Times New Roman" pitchFamily="18" charset="0"/>
                        </a:rPr>
                        <m:t>𝟐</m:t>
                      </m:r>
                    </m:oMath>
                  </m:oMathPara>
                </a14:m>
                <a:endParaRPr lang="ar-IQ" sz="1600" dirty="0">
                  <a:solidFill>
                    <a:schemeClr val="tx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07504" y="4931876"/>
                <a:ext cx="4572000" cy="338554"/>
              </a:xfrm>
              <a:prstGeom prst="rect">
                <a:avLst/>
              </a:prstGeom>
              <a:blipFill rotWithShape="1">
                <a:blip r:embed="rId4"/>
                <a:stretch>
                  <a:fillRect t="-5357" b="-21429"/>
                </a:stretch>
              </a:blipFill>
              <a:ln>
                <a:noFill/>
              </a:ln>
            </p:spPr>
            <p:txBody>
              <a:bodyPr/>
              <a:lstStyle/>
              <a:p>
                <a:r>
                  <a:rPr lang="ar-IQ">
                    <a:noFill/>
                  </a:rPr>
                  <a:t> </a:t>
                </a:r>
              </a:p>
            </p:txBody>
          </p:sp>
        </mc:Fallback>
      </mc:AlternateContent>
      <p:pic>
        <p:nvPicPr>
          <p:cNvPr id="14" name="Picture 13"/>
          <p:cNvPicPr/>
          <p:nvPr/>
        </p:nvPicPr>
        <p:blipFill rotWithShape="1">
          <a:blip r:embed="rId5"/>
          <a:srcRect l="16795" t="35975" r="34084" b="20342"/>
          <a:stretch/>
        </p:blipFill>
        <p:spPr bwMode="auto">
          <a:xfrm>
            <a:off x="4766468" y="692696"/>
            <a:ext cx="4342035" cy="2613986"/>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3447312472"/>
                  </p:ext>
                </p:extLst>
              </p:nvPr>
            </p:nvGraphicFramePr>
            <p:xfrm>
              <a:off x="4929461" y="3356992"/>
              <a:ext cx="4016047" cy="1961376"/>
            </p:xfrm>
            <a:graphic>
              <a:graphicData uri="http://schemas.openxmlformats.org/drawingml/2006/table">
                <a:tbl>
                  <a:tblPr rtl="1" firstRow="1" bandRow="1">
                    <a:tableStyleId>{7DF18680-E054-41AD-8BC1-D1AEF772440D}</a:tableStyleId>
                  </a:tblPr>
                  <a:tblGrid>
                    <a:gridCol w="893570">
                      <a:extLst>
                        <a:ext uri="{9D8B030D-6E8A-4147-A177-3AD203B41FA5}">
                          <a16:colId xmlns="" xmlns:a16="http://schemas.microsoft.com/office/drawing/2014/main" val="1522887145"/>
                        </a:ext>
                      </a:extLst>
                    </a:gridCol>
                    <a:gridCol w="895791">
                      <a:extLst>
                        <a:ext uri="{9D8B030D-6E8A-4147-A177-3AD203B41FA5}">
                          <a16:colId xmlns="" xmlns:a16="http://schemas.microsoft.com/office/drawing/2014/main" val="2133365901"/>
                        </a:ext>
                      </a:extLst>
                    </a:gridCol>
                    <a:gridCol w="786844">
                      <a:extLst>
                        <a:ext uri="{9D8B030D-6E8A-4147-A177-3AD203B41FA5}">
                          <a16:colId xmlns="" xmlns:a16="http://schemas.microsoft.com/office/drawing/2014/main" val="3229752858"/>
                        </a:ext>
                      </a:extLst>
                    </a:gridCol>
                    <a:gridCol w="742780">
                      <a:extLst>
                        <a:ext uri="{9D8B030D-6E8A-4147-A177-3AD203B41FA5}">
                          <a16:colId xmlns="" xmlns:a16="http://schemas.microsoft.com/office/drawing/2014/main" val="1553983070"/>
                        </a:ext>
                      </a:extLst>
                    </a:gridCol>
                    <a:gridCol w="697062">
                      <a:extLst>
                        <a:ext uri="{9D8B030D-6E8A-4147-A177-3AD203B41FA5}">
                          <a16:colId xmlns="" xmlns:a16="http://schemas.microsoft.com/office/drawing/2014/main" val="31851933"/>
                        </a:ext>
                      </a:extLst>
                    </a:gridCol>
                  </a:tblGrid>
                  <a:tr h="864096">
                    <a:tc>
                      <a:txBody>
                        <a:bodyPr/>
                        <a:lstStyle/>
                        <a:p>
                          <a:pPr algn="ctr" rtl="1"/>
                          <a14:m>
                            <m:oMath xmlns:m="http://schemas.openxmlformats.org/officeDocument/2006/math">
                              <m:nary>
                                <m:naryPr>
                                  <m:chr m:val="∑"/>
                                  <m:subHide m:val="on"/>
                                  <m:supHide m:val="on"/>
                                  <m:ctrlPr>
                                    <a:rPr lang="en-US" i="1" dirty="0" smtClean="0">
                                      <a:solidFill>
                                        <a:schemeClr val="tx1"/>
                                      </a:solidFill>
                                      <a:latin typeface="Cambria Math"/>
                                    </a:rPr>
                                  </m:ctrlPr>
                                </m:naryPr>
                                <m:sub/>
                                <m:sup/>
                                <m:e>
                                  <m:r>
                                    <a:rPr lang="en-US" b="1" i="1" dirty="0" smtClean="0">
                                      <a:solidFill>
                                        <a:schemeClr val="tx1"/>
                                      </a:solidFill>
                                      <a:latin typeface="Cambria Math" panose="02040503050406030204" pitchFamily="18" charset="0"/>
                                    </a:rPr>
                                    <m:t>𝑲</m:t>
                                  </m:r>
                                  <m:r>
                                    <a:rPr lang="en-US" b="1" i="1" baseline="-25000" dirty="0" smtClean="0">
                                      <a:solidFill>
                                        <a:schemeClr val="tx1"/>
                                      </a:solidFill>
                                      <a:latin typeface="Cambria Math" panose="02040503050406030204" pitchFamily="18" charset="0"/>
                                    </a:rPr>
                                    <m:t>𝒇</m:t>
                                  </m:r>
                                </m:e>
                              </m:nary>
                            </m:oMath>
                          </a14:m>
                          <a:r>
                            <a:rPr lang="en-US" dirty="0" smtClean="0">
                              <a:solidFill>
                                <a:schemeClr val="tx1"/>
                              </a:solidFill>
                            </a:rPr>
                            <a:t> </a:t>
                          </a:r>
                          <a:endParaRPr lang="ar-IQ"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en-US" dirty="0" smtClean="0">
                              <a:solidFill>
                                <a:schemeClr val="tx1"/>
                              </a:solidFill>
                            </a:rPr>
                            <a:t>f</a:t>
                          </a:r>
                          <a:endParaRPr lang="ar-IQ"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en-US" dirty="0" smtClean="0">
                              <a:solidFill>
                                <a:schemeClr val="tx1"/>
                              </a:solidFill>
                            </a:rPr>
                            <a:t>D (m)</a:t>
                          </a:r>
                          <a:endParaRPr lang="ar-IQ" dirty="0" smtClean="0">
                            <a:solidFill>
                              <a:schemeClr val="tx1"/>
                            </a:solidFill>
                          </a:endParaRPr>
                        </a:p>
                        <a:p>
                          <a:pPr algn="ctr" rtl="1"/>
                          <a:endParaRPr lang="ar-IQ"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en-US" dirty="0" smtClean="0">
                              <a:solidFill>
                                <a:schemeClr val="tx1"/>
                              </a:solidFill>
                            </a:rPr>
                            <a:t>L (m)</a:t>
                          </a:r>
                          <a:endParaRPr lang="ar-IQ"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en-US" dirty="0" smtClean="0">
                              <a:solidFill>
                                <a:schemeClr val="tx1"/>
                              </a:solidFill>
                            </a:rPr>
                            <a:t>Pipe</a:t>
                          </a:r>
                          <a:endParaRPr lang="ar-IQ"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570983933"/>
                      </a:ext>
                    </a:extLst>
                  </a:tr>
                  <a:tr h="364447">
                    <a:tc>
                      <a:txBody>
                        <a:bodyPr/>
                        <a:lstStyle/>
                        <a:p>
                          <a:pPr algn="ctr" rtl="1"/>
                          <a:r>
                            <a:rPr lang="en-US" b="1" dirty="0" smtClean="0">
                              <a:solidFill>
                                <a:schemeClr val="tx1"/>
                              </a:solidFill>
                            </a:rPr>
                            <a:t>2</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0.02</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0.15</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50</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1</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283607079"/>
                      </a:ext>
                    </a:extLst>
                  </a:tr>
                  <a:tr h="364447">
                    <a:tc>
                      <a:txBody>
                        <a:bodyPr/>
                        <a:lstStyle/>
                        <a:p>
                          <a:pPr algn="ctr" rtl="1"/>
                          <a:r>
                            <a:rPr lang="en-US" b="1" dirty="0" smtClean="0">
                              <a:solidFill>
                                <a:schemeClr val="tx1"/>
                              </a:solidFill>
                            </a:rPr>
                            <a:t>1</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0.015</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0.10</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en-US" b="1" dirty="0" smtClean="0">
                              <a:solidFill>
                                <a:schemeClr val="tx1"/>
                              </a:solidFill>
                            </a:rPr>
                            <a:t>100</a:t>
                          </a:r>
                          <a:endParaRPr lang="ar-IQ"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2</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83299322"/>
                      </a:ext>
                    </a:extLst>
                  </a:tr>
                  <a:tr h="364447">
                    <a:tc>
                      <a:txBody>
                        <a:bodyPr/>
                        <a:lstStyle/>
                        <a:p>
                          <a:pPr algn="ctr" rtl="1"/>
                          <a:r>
                            <a:rPr lang="en-US" b="1" dirty="0" smtClean="0">
                              <a:solidFill>
                                <a:schemeClr val="tx1"/>
                              </a:solidFill>
                            </a:rPr>
                            <a:t>1</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0.025</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0.10</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300</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3</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805700571"/>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447312472"/>
                  </p:ext>
                </p:extLst>
              </p:nvPr>
            </p:nvGraphicFramePr>
            <p:xfrm>
              <a:off x="4929461" y="3356992"/>
              <a:ext cx="4016047" cy="2011680"/>
            </p:xfrm>
            <a:graphic>
              <a:graphicData uri="http://schemas.openxmlformats.org/drawingml/2006/table">
                <a:tbl>
                  <a:tblPr rtl="1" firstRow="1" bandRow="1">
                    <a:tableStyleId>{7DF18680-E054-41AD-8BC1-D1AEF772440D}</a:tableStyleId>
                  </a:tblPr>
                  <a:tblGrid>
                    <a:gridCol w="893570">
                      <a:extLst>
                        <a:ext uri="{9D8B030D-6E8A-4147-A177-3AD203B41FA5}">
                          <a16:colId xmlns:a16="http://schemas.microsoft.com/office/drawing/2014/main" xmlns:a14="http://schemas.microsoft.com/office/drawing/2010/main" xmlns="" val="1522887145"/>
                        </a:ext>
                      </a:extLst>
                    </a:gridCol>
                    <a:gridCol w="895791">
                      <a:extLst>
                        <a:ext uri="{9D8B030D-6E8A-4147-A177-3AD203B41FA5}">
                          <a16:colId xmlns:a16="http://schemas.microsoft.com/office/drawing/2014/main" xmlns:a14="http://schemas.microsoft.com/office/drawing/2010/main" xmlns="" val="2133365901"/>
                        </a:ext>
                      </a:extLst>
                    </a:gridCol>
                    <a:gridCol w="786844">
                      <a:extLst>
                        <a:ext uri="{9D8B030D-6E8A-4147-A177-3AD203B41FA5}">
                          <a16:colId xmlns:a16="http://schemas.microsoft.com/office/drawing/2014/main" xmlns:a14="http://schemas.microsoft.com/office/drawing/2010/main" xmlns="" val="3229752858"/>
                        </a:ext>
                      </a:extLst>
                    </a:gridCol>
                    <a:gridCol w="742780">
                      <a:extLst>
                        <a:ext uri="{9D8B030D-6E8A-4147-A177-3AD203B41FA5}">
                          <a16:colId xmlns:a16="http://schemas.microsoft.com/office/drawing/2014/main" xmlns:a14="http://schemas.microsoft.com/office/drawing/2010/main" xmlns="" val="1553983070"/>
                        </a:ext>
                      </a:extLst>
                    </a:gridCol>
                    <a:gridCol w="697062">
                      <a:extLst>
                        <a:ext uri="{9D8B030D-6E8A-4147-A177-3AD203B41FA5}">
                          <a16:colId xmlns:a16="http://schemas.microsoft.com/office/drawing/2014/main" xmlns:a14="http://schemas.microsoft.com/office/drawing/2010/main" xmlns="" val="31851933"/>
                        </a:ext>
                      </a:extLst>
                    </a:gridCol>
                  </a:tblGrid>
                  <a:tr h="914400">
                    <a:tc>
                      <a:txBody>
                        <a:bodyPr/>
                        <a:lstStyle/>
                        <a:p>
                          <a:endParaRPr lang="ar-IQ"/>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685" t="-47333" r="-351370" b="-130667"/>
                          </a:stretch>
                        </a:blipFill>
                      </a:tcPr>
                    </a:tc>
                    <a:tc>
                      <a:txBody>
                        <a:bodyPr/>
                        <a:lstStyle/>
                        <a:p>
                          <a:pPr algn="ctr" rtl="1"/>
                          <a:r>
                            <a:rPr lang="en-US" dirty="0" smtClean="0">
                              <a:solidFill>
                                <a:schemeClr val="tx1"/>
                              </a:solidFill>
                            </a:rPr>
                            <a:t>f</a:t>
                          </a:r>
                          <a:endParaRPr lang="ar-IQ"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en-US" dirty="0" smtClean="0">
                              <a:solidFill>
                                <a:schemeClr val="tx1"/>
                              </a:solidFill>
                            </a:rPr>
                            <a:t>D (m)</a:t>
                          </a:r>
                          <a:endParaRPr lang="ar-IQ" dirty="0" smtClean="0">
                            <a:solidFill>
                              <a:schemeClr val="tx1"/>
                            </a:solidFill>
                          </a:endParaRPr>
                        </a:p>
                        <a:p>
                          <a:pPr algn="ctr" rtl="1"/>
                          <a:endParaRPr lang="ar-IQ"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en-US" dirty="0" smtClean="0">
                              <a:solidFill>
                                <a:schemeClr val="tx1"/>
                              </a:solidFill>
                            </a:rPr>
                            <a:t>L (m)</a:t>
                          </a:r>
                          <a:endParaRPr lang="ar-IQ"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en-US" dirty="0" smtClean="0">
                              <a:solidFill>
                                <a:schemeClr val="tx1"/>
                              </a:solidFill>
                            </a:rPr>
                            <a:t>Pipe</a:t>
                          </a:r>
                          <a:endParaRPr lang="ar-IQ"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2570983933"/>
                      </a:ext>
                    </a:extLst>
                  </a:tr>
                  <a:tr h="365760">
                    <a:tc>
                      <a:txBody>
                        <a:bodyPr/>
                        <a:lstStyle/>
                        <a:p>
                          <a:pPr algn="ctr" rtl="1"/>
                          <a:r>
                            <a:rPr lang="en-US" b="1" dirty="0" smtClean="0">
                              <a:solidFill>
                                <a:schemeClr val="tx1"/>
                              </a:solidFill>
                            </a:rPr>
                            <a:t>2</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0.02</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0.15</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50</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1</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a14="http://schemas.microsoft.com/office/drawing/2010/main" xmlns="" val="2283607079"/>
                      </a:ext>
                    </a:extLst>
                  </a:tr>
                  <a:tr h="365760">
                    <a:tc>
                      <a:txBody>
                        <a:bodyPr/>
                        <a:lstStyle/>
                        <a:p>
                          <a:pPr algn="ctr" rtl="1"/>
                          <a:r>
                            <a:rPr lang="en-US" b="1" dirty="0" smtClean="0">
                              <a:solidFill>
                                <a:schemeClr val="tx1"/>
                              </a:solidFill>
                            </a:rPr>
                            <a:t>1</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0.015</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0.10</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en-US" b="1" dirty="0" smtClean="0">
                              <a:solidFill>
                                <a:schemeClr val="tx1"/>
                              </a:solidFill>
                            </a:rPr>
                            <a:t>100</a:t>
                          </a:r>
                          <a:endParaRPr lang="ar-IQ"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2</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a14="http://schemas.microsoft.com/office/drawing/2010/main" xmlns="" val="83299322"/>
                      </a:ext>
                    </a:extLst>
                  </a:tr>
                  <a:tr h="365760">
                    <a:tc>
                      <a:txBody>
                        <a:bodyPr/>
                        <a:lstStyle/>
                        <a:p>
                          <a:pPr algn="ctr" rtl="1"/>
                          <a:r>
                            <a:rPr lang="en-US" b="1" dirty="0" smtClean="0">
                              <a:solidFill>
                                <a:schemeClr val="tx1"/>
                              </a:solidFill>
                            </a:rPr>
                            <a:t>1</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0.025</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0.10</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300</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b="1" dirty="0" smtClean="0">
                              <a:solidFill>
                                <a:schemeClr val="tx1"/>
                              </a:solidFill>
                            </a:rPr>
                            <a:t>3</a:t>
                          </a:r>
                          <a:endParaRPr lang="ar-IQ"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a14="http://schemas.microsoft.com/office/drawing/2010/main" xmlns="" val="3805700571"/>
                      </a:ext>
                    </a:extLst>
                  </a:tr>
                </a:tbl>
              </a:graphicData>
            </a:graphic>
          </p:graphicFrame>
        </mc:Fallback>
      </mc:AlternateContent>
      <mc:AlternateContent xmlns:mc="http://schemas.openxmlformats.org/markup-compatibility/2006">
        <mc:Choice xmlns:a14="http://schemas.microsoft.com/office/drawing/2010/main" Requires="a14">
          <p:sp>
            <p:nvSpPr>
              <p:cNvPr id="15" name="TextBox 14"/>
              <p:cNvSpPr txBox="1"/>
              <p:nvPr/>
            </p:nvSpPr>
            <p:spPr>
              <a:xfrm>
                <a:off x="755576" y="5526524"/>
                <a:ext cx="8352927" cy="1295868"/>
              </a:xfrm>
              <a:prstGeom prst="rect">
                <a:avLst/>
              </a:prstGeom>
              <a:solidFill>
                <a:schemeClr val="bg1"/>
              </a:solidFill>
              <a:ln w="28575">
                <a:noFill/>
              </a:ln>
            </p:spPr>
            <p:txBody>
              <a:bodyPr wrap="square" rtlCol="0">
                <a:spAutoFit/>
              </a:bodyPr>
              <a:lstStyle/>
              <a:p>
                <a:r>
                  <a:rPr lang="en-US" b="1" i="1" u="sng" dirty="0" smtClean="0">
                    <a:solidFill>
                      <a:schemeClr val="tx1"/>
                    </a:solidFill>
                  </a:rPr>
                  <a:t>For pipe 1</a:t>
                </a:r>
                <a:r>
                  <a:rPr lang="en-US" b="1" i="1" dirty="0" smtClean="0">
                    <a:solidFill>
                      <a:schemeClr val="tx1"/>
                    </a:solidFill>
                  </a:rPr>
                  <a:t>      </a:t>
                </a:r>
                <a14:m>
                  <m:oMath xmlns:m="http://schemas.openxmlformats.org/officeDocument/2006/math">
                    <m:sSub>
                      <m:sSubPr>
                        <m:ctrlPr>
                          <a:rPr lang="en-US" sz="2000" b="1" i="1" smtClean="0">
                            <a:solidFill>
                              <a:schemeClr val="tx1"/>
                            </a:solidFill>
                            <a:latin typeface="Cambria Math"/>
                          </a:rPr>
                        </m:ctrlPr>
                      </m:sSubPr>
                      <m:e>
                        <m:r>
                          <a:rPr lang="en-US" sz="2000" b="1" i="1" smtClean="0">
                            <a:solidFill>
                              <a:schemeClr val="tx1"/>
                            </a:solidFill>
                            <a:latin typeface="Cambria Math" panose="02040503050406030204" pitchFamily="18" charset="0"/>
                          </a:rPr>
                          <m:t>𝒁</m:t>
                        </m:r>
                        <m:r>
                          <a:rPr lang="en-US" sz="2000" b="1" i="1" smtClean="0">
                            <a:solidFill>
                              <a:schemeClr val="tx1"/>
                            </a:solidFill>
                            <a:latin typeface="Cambria Math" panose="02040503050406030204" pitchFamily="18" charset="0"/>
                          </a:rPr>
                          <m:t>𝟏</m:t>
                        </m:r>
                        <m:r>
                          <a:rPr lang="en-US" sz="2000" b="1" i="1" smtClean="0">
                            <a:solidFill>
                              <a:schemeClr val="tx1"/>
                            </a:solidFill>
                            <a:latin typeface="Cambria Math" panose="02040503050406030204" pitchFamily="18" charset="0"/>
                          </a:rPr>
                          <m:t>+</m:t>
                        </m:r>
                        <m:sSub>
                          <m:sSubPr>
                            <m:ctrlPr>
                              <a:rPr lang="en-US" sz="2000" b="1" i="1">
                                <a:solidFill>
                                  <a:schemeClr val="tx1"/>
                                </a:solidFill>
                                <a:latin typeface="Cambria Math"/>
                              </a:rPr>
                            </m:ctrlPr>
                          </m:sSubPr>
                          <m:e>
                            <m:r>
                              <a:rPr lang="en-US" sz="2000" b="1" i="1">
                                <a:solidFill>
                                  <a:schemeClr val="tx1"/>
                                </a:solidFill>
                                <a:latin typeface="Cambria Math" panose="02040503050406030204" pitchFamily="18" charset="0"/>
                              </a:rPr>
                              <m:t> </m:t>
                            </m:r>
                            <m:r>
                              <a:rPr lang="en-US" sz="2000" b="1" i="1" smtClean="0">
                                <a:solidFill>
                                  <a:schemeClr val="tx1"/>
                                </a:solidFill>
                                <a:latin typeface="Cambria Math" panose="02040503050406030204" pitchFamily="18" charset="0"/>
                              </a:rPr>
                              <m:t>𝑯</m:t>
                            </m:r>
                          </m:e>
                          <m:sub>
                            <m:r>
                              <a:rPr lang="en-US" sz="2000" b="1" i="1" smtClean="0">
                                <a:solidFill>
                                  <a:schemeClr val="tx1"/>
                                </a:solidFill>
                                <a:latin typeface="Cambria Math" panose="02040503050406030204" pitchFamily="18" charset="0"/>
                              </a:rPr>
                              <m:t>𝒑</m:t>
                            </m:r>
                          </m:sub>
                        </m:sSub>
                        <m:r>
                          <a:rPr lang="en-US" sz="2000" b="1" i="1" smtClean="0">
                            <a:solidFill>
                              <a:schemeClr val="tx1"/>
                            </a:solidFill>
                            <a:latin typeface="Cambria Math" panose="02040503050406030204" pitchFamily="18" charset="0"/>
                          </a:rPr>
                          <m:t>=</m:t>
                        </m:r>
                        <m:r>
                          <a:rPr lang="en-US" sz="2000" b="1" i="1" smtClean="0">
                            <a:solidFill>
                              <a:schemeClr val="tx1"/>
                            </a:solidFill>
                            <a:latin typeface="Cambria Math"/>
                          </a:rPr>
                          <m:t>𝒉</m:t>
                        </m:r>
                      </m:e>
                      <m:sub>
                        <m:r>
                          <a:rPr lang="en-US" sz="2000" b="1" i="1" smtClean="0">
                            <a:solidFill>
                              <a:schemeClr val="tx1"/>
                            </a:solidFill>
                            <a:latin typeface="Cambria Math"/>
                          </a:rPr>
                          <m:t>𝒇</m:t>
                        </m:r>
                        <m:r>
                          <a:rPr lang="en-US" sz="2000" b="1" i="1" smtClean="0">
                            <a:solidFill>
                              <a:schemeClr val="tx1"/>
                            </a:solidFill>
                            <a:latin typeface="Cambria Math"/>
                          </a:rPr>
                          <m:t>𝟏</m:t>
                        </m:r>
                      </m:sub>
                    </m:sSub>
                    <m:r>
                      <a:rPr lang="en-US" sz="2000" b="1" i="1" smtClean="0">
                        <a:solidFill>
                          <a:schemeClr val="tx1"/>
                        </a:solidFill>
                        <a:latin typeface="Cambria Math" panose="02040503050406030204" pitchFamily="18" charset="0"/>
                      </a:rPr>
                      <m:t>+</m:t>
                    </m:r>
                    <m:sSub>
                      <m:sSubPr>
                        <m:ctrlPr>
                          <a:rPr lang="en-US" sz="2000" b="1" i="1">
                            <a:solidFill>
                              <a:schemeClr val="tx1"/>
                            </a:solidFill>
                            <a:latin typeface="Cambria Math"/>
                          </a:rPr>
                        </m:ctrlPr>
                      </m:sSubPr>
                      <m:e>
                        <m:r>
                          <a:rPr lang="en-US" sz="2000" b="1" i="1">
                            <a:solidFill>
                              <a:schemeClr val="tx1"/>
                            </a:solidFill>
                            <a:latin typeface="Cambria Math" panose="02040503050406030204" pitchFamily="18" charset="0"/>
                          </a:rPr>
                          <m:t> </m:t>
                        </m:r>
                        <m:r>
                          <a:rPr lang="en-US" sz="2000" b="1" i="1" smtClean="0">
                            <a:solidFill>
                              <a:schemeClr val="tx1"/>
                            </a:solidFill>
                            <a:latin typeface="Cambria Math" panose="02040503050406030204" pitchFamily="18" charset="0"/>
                          </a:rPr>
                          <m:t>𝑯</m:t>
                        </m:r>
                      </m:e>
                      <m:sub>
                        <m:r>
                          <a:rPr lang="en-US" sz="2000" b="1" i="1" smtClean="0">
                            <a:solidFill>
                              <a:schemeClr val="tx1"/>
                            </a:solidFill>
                            <a:latin typeface="Cambria Math" panose="02040503050406030204" pitchFamily="18" charset="0"/>
                          </a:rPr>
                          <m:t>𝒋</m:t>
                        </m:r>
                      </m:sub>
                    </m:sSub>
                  </m:oMath>
                </a14:m>
                <a:endParaRPr lang="en-US" b="1" dirty="0" smtClean="0">
                  <a:solidFill>
                    <a:schemeClr val="tx1"/>
                  </a:solidFill>
                </a:endParaRPr>
              </a:p>
              <a:p>
                <a14:m>
                  <m:oMath xmlns:m="http://schemas.openxmlformats.org/officeDocument/2006/math">
                    <m:sSub>
                      <m:sSubPr>
                        <m:ctrlPr>
                          <a:rPr lang="en-US" b="1" i="1">
                            <a:solidFill>
                              <a:schemeClr val="tx1"/>
                            </a:solidFill>
                            <a:latin typeface="Cambria Math"/>
                          </a:rPr>
                        </m:ctrlPr>
                      </m:sSubPr>
                      <m:e>
                        <m:r>
                          <a:rPr lang="en-US" b="1" i="1">
                            <a:solidFill>
                              <a:schemeClr val="tx1"/>
                            </a:solidFill>
                            <a:latin typeface="Cambria Math" panose="02040503050406030204" pitchFamily="18" charset="0"/>
                          </a:rPr>
                          <m:t>𝟏𝟎</m:t>
                        </m:r>
                        <m:r>
                          <a:rPr lang="en-US" b="1" i="1">
                            <a:solidFill>
                              <a:schemeClr val="tx1"/>
                            </a:solidFill>
                            <a:latin typeface="Cambria Math" panose="02040503050406030204" pitchFamily="18" charset="0"/>
                          </a:rPr>
                          <m:t> +</m:t>
                        </m:r>
                        <m:f>
                          <m:fPr>
                            <m:ctrlPr>
                              <a:rPr lang="en-US" b="1" i="1">
                                <a:solidFill>
                                  <a:schemeClr val="tx1"/>
                                </a:solidFill>
                                <a:latin typeface="Cambria Math"/>
                              </a:rPr>
                            </m:ctrlPr>
                          </m:fPr>
                          <m:num>
                            <m:r>
                              <a:rPr lang="en-US" b="1" i="1">
                                <a:solidFill>
                                  <a:schemeClr val="tx1"/>
                                </a:solidFill>
                                <a:latin typeface="Cambria Math" panose="02040503050406030204" pitchFamily="18" charset="0"/>
                              </a:rPr>
                              <m:t>𝟐𝟎</m:t>
                            </m:r>
                          </m:num>
                          <m:den>
                            <m:r>
                              <a:rPr lang="en-US" b="1" i="1">
                                <a:solidFill>
                                  <a:schemeClr val="tx1"/>
                                </a:solidFill>
                                <a:latin typeface="Cambria Math" panose="02040503050406030204" pitchFamily="18" charset="0"/>
                              </a:rPr>
                              <m:t>𝟗</m:t>
                            </m:r>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𝟖</m:t>
                            </m:r>
                            <m:r>
                              <a:rPr lang="en-US" b="1" i="1">
                                <a:solidFill>
                                  <a:schemeClr val="tx1"/>
                                </a:solidFill>
                                <a:latin typeface="Cambria Math" panose="02040503050406030204" pitchFamily="18" charset="0"/>
                              </a:rPr>
                              <m:t> </m:t>
                            </m:r>
                            <m:r>
                              <a:rPr lang="en-US" b="1" i="1">
                                <a:solidFill>
                                  <a:schemeClr val="tx1"/>
                                </a:solidFill>
                                <a:latin typeface="Cambria Math" panose="02040503050406030204" pitchFamily="18" charset="0"/>
                              </a:rPr>
                              <m:t>𝑸</m:t>
                            </m:r>
                            <m:r>
                              <a:rPr lang="en-US" b="1" i="1">
                                <a:solidFill>
                                  <a:schemeClr val="tx1"/>
                                </a:solidFill>
                                <a:latin typeface="Cambria Math" panose="02040503050406030204" pitchFamily="18" charset="0"/>
                              </a:rPr>
                              <m:t>𝟏</m:t>
                            </m:r>
                          </m:den>
                        </m:f>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𝟏𝟒𝟐𝟎</m:t>
                        </m:r>
                        <m:sSup>
                          <m:sSupPr>
                            <m:ctrlPr>
                              <a:rPr lang="en-US" b="1" i="1">
                                <a:solidFill>
                                  <a:schemeClr val="tx1"/>
                                </a:solidFill>
                                <a:latin typeface="Cambria Math"/>
                              </a:rPr>
                            </m:ctrlPr>
                          </m:sSupPr>
                          <m:e>
                            <m:r>
                              <a:rPr lang="en-US" b="1" i="1">
                                <a:solidFill>
                                  <a:schemeClr val="tx1"/>
                                </a:solidFill>
                                <a:latin typeface="Cambria Math" panose="02040503050406030204" pitchFamily="18" charset="0"/>
                              </a:rPr>
                              <m:t> </m:t>
                            </m:r>
                            <m:r>
                              <a:rPr lang="en-US" b="1" i="1">
                                <a:solidFill>
                                  <a:schemeClr val="tx1"/>
                                </a:solidFill>
                                <a:latin typeface="Cambria Math" panose="02040503050406030204" pitchFamily="18" charset="0"/>
                              </a:rPr>
                              <m:t>𝑸</m:t>
                            </m:r>
                            <m:r>
                              <a:rPr lang="en-US" b="1" i="1">
                                <a:solidFill>
                                  <a:schemeClr val="tx1"/>
                                </a:solidFill>
                                <a:latin typeface="Cambria Math" panose="02040503050406030204" pitchFamily="18" charset="0"/>
                              </a:rPr>
                              <m:t>𝟏</m:t>
                            </m:r>
                          </m:e>
                          <m:sup>
                            <m:r>
                              <a:rPr lang="en-US" b="1" i="1">
                                <a:solidFill>
                                  <a:schemeClr val="tx1"/>
                                </a:solidFill>
                                <a:latin typeface="Cambria Math" panose="02040503050406030204" pitchFamily="18" charset="0"/>
                              </a:rPr>
                              <m:t>𝟐</m:t>
                            </m:r>
                          </m:sup>
                        </m:sSup>
                      </m:e>
                      <m:sub>
                        <m:r>
                          <a:rPr lang="en-US" b="1" i="1">
                            <a:solidFill>
                              <a:schemeClr val="tx1"/>
                            </a:solidFill>
                            <a:latin typeface="Cambria Math" panose="02040503050406030204" pitchFamily="18" charset="0"/>
                          </a:rPr>
                          <m:t> </m:t>
                        </m:r>
                      </m:sub>
                    </m:sSub>
                    <m:r>
                      <a:rPr lang="en-US" b="1" i="1">
                        <a:solidFill>
                          <a:schemeClr val="tx1"/>
                        </a:solidFill>
                        <a:latin typeface="Cambria Math" panose="02040503050406030204" pitchFamily="18" charset="0"/>
                      </a:rPr>
                      <m:t>+</m:t>
                    </m:r>
                    <m:sSub>
                      <m:sSubPr>
                        <m:ctrlPr>
                          <a:rPr lang="en-US" b="1" i="1">
                            <a:solidFill>
                              <a:schemeClr val="tx1"/>
                            </a:solidFill>
                            <a:latin typeface="Cambria Math"/>
                          </a:rPr>
                        </m:ctrlPr>
                      </m:sSubPr>
                      <m:e>
                        <m:r>
                          <a:rPr lang="en-US" b="1" i="1">
                            <a:solidFill>
                              <a:schemeClr val="tx1"/>
                            </a:solidFill>
                            <a:latin typeface="Cambria Math" panose="02040503050406030204" pitchFamily="18" charset="0"/>
                          </a:rPr>
                          <m:t> </m:t>
                        </m:r>
                        <m:r>
                          <a:rPr lang="en-US" b="1" i="1">
                            <a:solidFill>
                              <a:schemeClr val="tx1"/>
                            </a:solidFill>
                            <a:latin typeface="Cambria Math" panose="02040503050406030204" pitchFamily="18" charset="0"/>
                          </a:rPr>
                          <m:t>𝑯</m:t>
                        </m:r>
                      </m:e>
                      <m:sub>
                        <m:r>
                          <a:rPr lang="en-US" b="1" i="1">
                            <a:solidFill>
                              <a:schemeClr val="tx1"/>
                            </a:solidFill>
                            <a:latin typeface="Cambria Math" panose="02040503050406030204" pitchFamily="18" charset="0"/>
                          </a:rPr>
                          <m:t>𝒋</m:t>
                        </m:r>
                      </m:sub>
                    </m:sSub>
                  </m:oMath>
                </a14:m>
                <a:r>
                  <a:rPr lang="en-US" b="1" dirty="0" smtClean="0">
                    <a:solidFill>
                      <a:schemeClr val="tx1"/>
                    </a:solidFill>
                  </a:rPr>
                  <a:t> </a:t>
                </a:r>
                <a14:m>
                  <m:oMath xmlns:m="http://schemas.openxmlformats.org/officeDocument/2006/math">
                    <m:r>
                      <a:rPr lang="en-US" b="1">
                        <a:solidFill>
                          <a:schemeClr val="tx1"/>
                        </a:solidFill>
                        <a:latin typeface="Cambria Math" panose="02040503050406030204" pitchFamily="18" charset="0"/>
                        <a:ea typeface="Cambria Math" panose="02040503050406030204" pitchFamily="18" charset="0"/>
                      </a:rPr>
                      <m:t>→</m:t>
                    </m:r>
                    <m:sSub>
                      <m:sSubPr>
                        <m:ctrlPr>
                          <a:rPr lang="en-US" b="1" i="1">
                            <a:solidFill>
                              <a:schemeClr val="tx1"/>
                            </a:solidFill>
                            <a:latin typeface="Cambria Math"/>
                          </a:rPr>
                        </m:ctrlPr>
                      </m:sSubPr>
                      <m:e>
                        <m:sSub>
                          <m:sSubPr>
                            <m:ctrlPr>
                              <a:rPr lang="en-US" b="1" i="1">
                                <a:solidFill>
                                  <a:schemeClr val="tx1"/>
                                </a:solidFill>
                                <a:latin typeface="Cambria Math"/>
                              </a:rPr>
                            </m:ctrlPr>
                          </m:sSubPr>
                          <m:e>
                            <m:r>
                              <a:rPr lang="en-US" b="1" i="1">
                                <a:solidFill>
                                  <a:schemeClr val="tx1"/>
                                </a:solidFill>
                                <a:latin typeface="Cambria Math" panose="02040503050406030204" pitchFamily="18" charset="0"/>
                              </a:rPr>
                              <m:t> </m:t>
                            </m:r>
                            <m:r>
                              <a:rPr lang="en-US" b="1" i="1">
                                <a:solidFill>
                                  <a:schemeClr val="tx1"/>
                                </a:solidFill>
                                <a:latin typeface="Cambria Math" panose="02040503050406030204" pitchFamily="18" charset="0"/>
                              </a:rPr>
                              <m:t>𝑯</m:t>
                            </m:r>
                          </m:e>
                          <m:sub>
                            <m:r>
                              <a:rPr lang="en-US" b="1" i="1">
                                <a:solidFill>
                                  <a:schemeClr val="tx1"/>
                                </a:solidFill>
                                <a:latin typeface="Cambria Math" panose="02040503050406030204" pitchFamily="18" charset="0"/>
                              </a:rPr>
                              <m:t>𝒋</m:t>
                            </m:r>
                          </m:sub>
                        </m:sSub>
                        <m:r>
                          <a:rPr lang="en-US" b="1" i="1">
                            <a:solidFill>
                              <a:schemeClr val="tx1"/>
                            </a:solidFill>
                            <a:latin typeface="Cambria Math" panose="02040503050406030204" pitchFamily="18" charset="0"/>
                          </a:rPr>
                          <m:t>= </m:t>
                        </m:r>
                        <m:r>
                          <a:rPr lang="en-US" b="1" i="1">
                            <a:solidFill>
                              <a:schemeClr val="tx1"/>
                            </a:solidFill>
                            <a:latin typeface="Cambria Math" panose="02040503050406030204" pitchFamily="18" charset="0"/>
                          </a:rPr>
                          <m:t>𝟏𝟎</m:t>
                        </m:r>
                        <m:r>
                          <a:rPr lang="en-US" b="1" i="1">
                            <a:solidFill>
                              <a:schemeClr val="tx1"/>
                            </a:solidFill>
                            <a:latin typeface="Cambria Math" panose="02040503050406030204" pitchFamily="18" charset="0"/>
                          </a:rPr>
                          <m:t> +</m:t>
                        </m:r>
                        <m:f>
                          <m:fPr>
                            <m:ctrlPr>
                              <a:rPr lang="en-US" b="1" i="1">
                                <a:solidFill>
                                  <a:schemeClr val="tx1"/>
                                </a:solidFill>
                                <a:latin typeface="Cambria Math"/>
                              </a:rPr>
                            </m:ctrlPr>
                          </m:fPr>
                          <m:num>
                            <m:r>
                              <a:rPr lang="en-US" b="1" i="1">
                                <a:solidFill>
                                  <a:schemeClr val="tx1"/>
                                </a:solidFill>
                                <a:latin typeface="Cambria Math" panose="02040503050406030204" pitchFamily="18" charset="0"/>
                              </a:rPr>
                              <m:t>𝟐𝟎</m:t>
                            </m:r>
                          </m:num>
                          <m:den>
                            <m:r>
                              <a:rPr lang="en-US" b="1" i="1">
                                <a:solidFill>
                                  <a:schemeClr val="tx1"/>
                                </a:solidFill>
                                <a:latin typeface="Cambria Math" panose="02040503050406030204" pitchFamily="18" charset="0"/>
                              </a:rPr>
                              <m:t>𝟗</m:t>
                            </m:r>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𝟖</m:t>
                            </m:r>
                            <m:r>
                              <a:rPr lang="en-US" b="1" i="1">
                                <a:solidFill>
                                  <a:schemeClr val="tx1"/>
                                </a:solidFill>
                                <a:latin typeface="Cambria Math" panose="02040503050406030204" pitchFamily="18" charset="0"/>
                              </a:rPr>
                              <m:t> </m:t>
                            </m:r>
                            <m:r>
                              <a:rPr lang="en-US" b="1" i="1">
                                <a:solidFill>
                                  <a:schemeClr val="tx1"/>
                                </a:solidFill>
                                <a:latin typeface="Cambria Math" panose="02040503050406030204" pitchFamily="18" charset="0"/>
                              </a:rPr>
                              <m:t>𝑸</m:t>
                            </m:r>
                            <m:r>
                              <a:rPr lang="en-US" b="1" i="1">
                                <a:solidFill>
                                  <a:schemeClr val="tx1"/>
                                </a:solidFill>
                                <a:latin typeface="Cambria Math" panose="02040503050406030204" pitchFamily="18" charset="0"/>
                              </a:rPr>
                              <m:t>𝟏</m:t>
                            </m:r>
                          </m:den>
                        </m:f>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𝟏𝟒𝟐𝟎</m:t>
                        </m:r>
                        <m:sSup>
                          <m:sSupPr>
                            <m:ctrlPr>
                              <a:rPr lang="en-US" b="1" i="1">
                                <a:solidFill>
                                  <a:schemeClr val="tx1"/>
                                </a:solidFill>
                                <a:latin typeface="Cambria Math"/>
                              </a:rPr>
                            </m:ctrlPr>
                          </m:sSupPr>
                          <m:e>
                            <m:r>
                              <a:rPr lang="en-US" b="1" i="1">
                                <a:solidFill>
                                  <a:schemeClr val="tx1"/>
                                </a:solidFill>
                                <a:latin typeface="Cambria Math" panose="02040503050406030204" pitchFamily="18" charset="0"/>
                              </a:rPr>
                              <m:t> </m:t>
                            </m:r>
                            <m:r>
                              <a:rPr lang="en-US" b="1" i="1">
                                <a:solidFill>
                                  <a:schemeClr val="tx1"/>
                                </a:solidFill>
                                <a:latin typeface="Cambria Math" panose="02040503050406030204" pitchFamily="18" charset="0"/>
                              </a:rPr>
                              <m:t>𝑸</m:t>
                            </m:r>
                            <m:r>
                              <a:rPr lang="en-US" b="1" i="1">
                                <a:solidFill>
                                  <a:schemeClr val="tx1"/>
                                </a:solidFill>
                                <a:latin typeface="Cambria Math" panose="02040503050406030204" pitchFamily="18" charset="0"/>
                              </a:rPr>
                              <m:t>𝟏</m:t>
                            </m:r>
                          </m:e>
                          <m:sup>
                            <m:r>
                              <a:rPr lang="en-US" b="1" i="1">
                                <a:solidFill>
                                  <a:schemeClr val="tx1"/>
                                </a:solidFill>
                                <a:latin typeface="Cambria Math" panose="02040503050406030204" pitchFamily="18" charset="0"/>
                              </a:rPr>
                              <m:t>𝟐</m:t>
                            </m:r>
                          </m:sup>
                        </m:sSup>
                      </m:e>
                      <m:sub>
                        <m:r>
                          <a:rPr lang="en-US" b="1" i="1">
                            <a:solidFill>
                              <a:schemeClr val="tx1"/>
                            </a:solidFill>
                            <a:latin typeface="Cambria Math" panose="02040503050406030204" pitchFamily="18" charset="0"/>
                          </a:rPr>
                          <m:t> </m:t>
                        </m:r>
                      </m:sub>
                    </m:sSub>
                  </m:oMath>
                </a14:m>
                <a:endParaRPr lang="en-US" b="1" dirty="0" smtClean="0">
                  <a:solidFill>
                    <a:schemeClr val="tx1"/>
                  </a:solidFill>
                </a:endParaRPr>
              </a:p>
              <a:p>
                <a:r>
                  <a:rPr lang="en-US" b="1" dirty="0">
                    <a:solidFill>
                      <a:schemeClr val="tx1"/>
                    </a:solidFill>
                  </a:rPr>
                  <a:t> </a:t>
                </a:r>
                <a:r>
                  <a:rPr lang="en-US" b="1" dirty="0" smtClean="0">
                    <a:solidFill>
                      <a:schemeClr val="tx1"/>
                    </a:solidFill>
                  </a:rPr>
                  <a:t>                                                       =</a:t>
                </a:r>
                <a14:m>
                  <m:oMath xmlns:m="http://schemas.openxmlformats.org/officeDocument/2006/math">
                    <m:r>
                      <a:rPr lang="en-US" b="1" i="1">
                        <a:solidFill>
                          <a:schemeClr val="tx1"/>
                        </a:solidFill>
                        <a:latin typeface="Cambria Math" panose="02040503050406030204" pitchFamily="18" charset="0"/>
                      </a:rPr>
                      <m:t>𝟏𝟎</m:t>
                    </m:r>
                    <m:r>
                      <a:rPr lang="en-US" b="1" i="1">
                        <a:solidFill>
                          <a:schemeClr val="tx1"/>
                        </a:solidFill>
                        <a:latin typeface="Cambria Math" panose="02040503050406030204" pitchFamily="18" charset="0"/>
                      </a:rPr>
                      <m:t>+</m:t>
                    </m:r>
                    <m:f>
                      <m:fPr>
                        <m:ctrlPr>
                          <a:rPr lang="en-US" b="1" i="1">
                            <a:solidFill>
                              <a:schemeClr val="tx1"/>
                            </a:solidFill>
                            <a:latin typeface="Cambria Math"/>
                          </a:rPr>
                        </m:ctrlPr>
                      </m:fPr>
                      <m:num>
                        <m:r>
                          <a:rPr lang="en-US" b="1" i="1">
                            <a:solidFill>
                              <a:schemeClr val="tx1"/>
                            </a:solidFill>
                            <a:latin typeface="Cambria Math" panose="02040503050406030204" pitchFamily="18" charset="0"/>
                          </a:rPr>
                          <m:t>𝟐𝟎</m:t>
                        </m:r>
                      </m:num>
                      <m:den>
                        <m:r>
                          <a:rPr lang="en-US" b="1" i="1">
                            <a:solidFill>
                              <a:schemeClr val="tx1"/>
                            </a:solidFill>
                            <a:latin typeface="Cambria Math" panose="02040503050406030204" pitchFamily="18" charset="0"/>
                          </a:rPr>
                          <m:t>𝟗</m:t>
                        </m:r>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𝟖</m:t>
                        </m:r>
                        <m:r>
                          <a:rPr lang="en-US" b="1" i="1">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𝒙</m:t>
                        </m:r>
                        <m:r>
                          <a:rPr lang="en-US" b="1"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𝟎</m:t>
                        </m:r>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𝟎𝟓𝟑𝟔</m:t>
                        </m:r>
                      </m:den>
                    </m:f>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𝟏𝟒𝟐𝟎</m:t>
                    </m:r>
                    <m:sSup>
                      <m:sSupPr>
                        <m:ctrlPr>
                          <a:rPr lang="en-US" b="1" i="1">
                            <a:solidFill>
                              <a:schemeClr val="tx1"/>
                            </a:solidFill>
                            <a:latin typeface="Cambria Math"/>
                          </a:rPr>
                        </m:ctrlPr>
                      </m:sSupPr>
                      <m:e>
                        <m:r>
                          <a:rPr lang="en-US" b="1" i="1">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𝟎</m:t>
                        </m:r>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𝟎𝟓𝟑𝟔</m:t>
                        </m:r>
                        <m:r>
                          <a:rPr lang="en-US" b="1" i="1" smtClean="0">
                            <a:solidFill>
                              <a:schemeClr val="tx1"/>
                            </a:solidFill>
                            <a:latin typeface="Cambria Math" panose="02040503050406030204" pitchFamily="18" charset="0"/>
                          </a:rPr>
                          <m:t>)</m:t>
                        </m:r>
                      </m:e>
                      <m:sup>
                        <m:r>
                          <a:rPr lang="en-US" b="1" i="1">
                            <a:solidFill>
                              <a:schemeClr val="tx1"/>
                            </a:solidFill>
                            <a:latin typeface="Cambria Math" panose="02040503050406030204" pitchFamily="18" charset="0"/>
                          </a:rPr>
                          <m:t>𝟐</m:t>
                        </m:r>
                      </m:sup>
                    </m:sSup>
                  </m:oMath>
                </a14:m>
                <a:r>
                  <a:rPr lang="en-US" b="1" dirty="0" smtClean="0">
                    <a:solidFill>
                      <a:schemeClr val="tx1"/>
                    </a:solidFill>
                  </a:rPr>
                  <a:t>= 43.995 m </a:t>
                </a:r>
              </a:p>
            </p:txBody>
          </p:sp>
        </mc:Choice>
        <mc:Fallback>
          <p:sp>
            <p:nvSpPr>
              <p:cNvPr id="15" name="TextBox 14"/>
              <p:cNvSpPr txBox="1">
                <a:spLocks noRot="1" noChangeAspect="1" noMove="1" noResize="1" noEditPoints="1" noAdjustHandles="1" noChangeArrowheads="1" noChangeShapeType="1" noTextEdit="1"/>
              </p:cNvSpPr>
              <p:nvPr/>
            </p:nvSpPr>
            <p:spPr>
              <a:xfrm>
                <a:off x="755576" y="5526524"/>
                <a:ext cx="8352927" cy="1295868"/>
              </a:xfrm>
              <a:prstGeom prst="rect">
                <a:avLst/>
              </a:prstGeom>
              <a:blipFill rotWithShape="1">
                <a:blip r:embed="rId7"/>
                <a:stretch>
                  <a:fillRect l="-657" t="-1887" b="-2358"/>
                </a:stretch>
              </a:blipFill>
              <a:ln w="28575">
                <a:noFill/>
              </a:ln>
            </p:spPr>
            <p:txBody>
              <a:bodyPr/>
              <a:lstStyle/>
              <a:p>
                <a:r>
                  <a:rPr lang="ar-IQ">
                    <a:noFill/>
                  </a:rPr>
                  <a:t> </a:t>
                </a:r>
              </a:p>
            </p:txBody>
          </p:sp>
        </mc:Fallback>
      </mc:AlternateContent>
      <p:sp>
        <p:nvSpPr>
          <p:cNvPr id="12" name="Arc 11"/>
          <p:cNvSpPr/>
          <p:nvPr/>
        </p:nvSpPr>
        <p:spPr>
          <a:xfrm rot="19959874">
            <a:off x="4942879" y="1036282"/>
            <a:ext cx="2232248" cy="893376"/>
          </a:xfrm>
          <a:prstGeom prst="arc">
            <a:avLst>
              <a:gd name="adj1" fmla="val 10406601"/>
              <a:gd name="adj2" fmla="val 339404"/>
            </a:avLst>
          </a:prstGeom>
          <a:ln w="12700">
            <a:prstDash val="dash"/>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13" name="Arc 12"/>
          <p:cNvSpPr/>
          <p:nvPr/>
        </p:nvSpPr>
        <p:spPr>
          <a:xfrm rot="20366773">
            <a:off x="6786029" y="939217"/>
            <a:ext cx="1728192" cy="1440160"/>
          </a:xfrm>
          <a:prstGeom prst="arc">
            <a:avLst>
              <a:gd name="adj1" fmla="val 15671840"/>
              <a:gd name="adj2" fmla="val 1213995"/>
            </a:avLst>
          </a:prstGeom>
          <a:ln>
            <a:prstDash val="dash"/>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16" name="TextBox 15"/>
          <p:cNvSpPr txBox="1"/>
          <p:nvPr/>
        </p:nvSpPr>
        <p:spPr>
          <a:xfrm>
            <a:off x="6041888" y="1502404"/>
            <a:ext cx="494882" cy="338554"/>
          </a:xfrm>
          <a:prstGeom prst="rect">
            <a:avLst/>
          </a:prstGeom>
          <a:noFill/>
        </p:spPr>
        <p:txBody>
          <a:bodyPr wrap="square" rtlCol="1">
            <a:spAutoFit/>
          </a:bodyPr>
          <a:lstStyle/>
          <a:p>
            <a:r>
              <a:rPr lang="en-US" sz="1600" b="1" dirty="0" smtClean="0"/>
              <a:t>[1]</a:t>
            </a:r>
            <a:endParaRPr lang="ar-IQ" sz="1600" b="1" dirty="0"/>
          </a:p>
        </p:txBody>
      </p:sp>
      <p:sp>
        <p:nvSpPr>
          <p:cNvPr id="17" name="TextBox 16"/>
          <p:cNvSpPr txBox="1"/>
          <p:nvPr/>
        </p:nvSpPr>
        <p:spPr>
          <a:xfrm>
            <a:off x="7351538" y="1639564"/>
            <a:ext cx="494882" cy="338554"/>
          </a:xfrm>
          <a:prstGeom prst="rect">
            <a:avLst/>
          </a:prstGeom>
          <a:noFill/>
        </p:spPr>
        <p:txBody>
          <a:bodyPr wrap="square" rtlCol="1">
            <a:spAutoFit/>
          </a:bodyPr>
          <a:lstStyle/>
          <a:p>
            <a:r>
              <a:rPr lang="en-US" sz="1600" b="1" dirty="0" smtClean="0"/>
              <a:t>[2]</a:t>
            </a:r>
            <a:endParaRPr lang="ar-IQ" sz="1600" b="1" dirty="0"/>
          </a:p>
        </p:txBody>
      </p:sp>
      <p:sp>
        <p:nvSpPr>
          <p:cNvPr id="4" name="Slide Number Placeholder 3"/>
          <p:cNvSpPr>
            <a:spLocks noGrp="1"/>
          </p:cNvSpPr>
          <p:nvPr>
            <p:ph type="sldNum" sz="quarter" idx="12"/>
          </p:nvPr>
        </p:nvSpPr>
        <p:spPr/>
        <p:txBody>
          <a:bodyPr/>
          <a:lstStyle/>
          <a:p>
            <a:fld id="{0A666F6B-A100-44F9-978D-83E6BE3F04E7}" type="slidenum">
              <a:rPr lang="en-US" smtClean="0"/>
              <a:t>21</a:t>
            </a:fld>
            <a:endParaRPr lang="en-US"/>
          </a:p>
        </p:txBody>
      </p:sp>
    </p:spTree>
    <p:extLst>
      <p:ext uri="{BB962C8B-B14F-4D97-AF65-F5344CB8AC3E}">
        <p14:creationId xmlns:p14="http://schemas.microsoft.com/office/powerpoint/2010/main" val="351382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arn(inVertical)">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0-#ppt_w/2"/>
                                          </p:val>
                                        </p:tav>
                                        <p:tav tm="100000">
                                          <p:val>
                                            <p:strVal val="#ppt_x"/>
                                          </p:val>
                                        </p:tav>
                                      </p:tavLst>
                                    </p:anim>
                                    <p:anim calcmode="lin" valueType="num">
                                      <p:cBhvr additive="base">
                                        <p:cTn id="5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barn(inVertical)">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barn(inVertical)">
                                      <p:cBhvr>
                                        <p:cTn id="66" dur="5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2000"/>
                                        <p:tgtEl>
                                          <p:spTgt spid="15"/>
                                        </p:tgtEl>
                                      </p:cBhvr>
                                    </p:animEffect>
                                    <p:anim calcmode="lin" valueType="num">
                                      <p:cBhvr>
                                        <p:cTn id="72" dur="2000" fill="hold"/>
                                        <p:tgtEl>
                                          <p:spTgt spid="15"/>
                                        </p:tgtEl>
                                        <p:attrNameLst>
                                          <p:attrName>ppt_w</p:attrName>
                                        </p:attrNameLst>
                                      </p:cBhvr>
                                      <p:tavLst>
                                        <p:tav tm="0" fmla="#ppt_w*sin(2.5*pi*$)">
                                          <p:val>
                                            <p:fltVal val="0"/>
                                          </p:val>
                                        </p:tav>
                                        <p:tav tm="100000">
                                          <p:val>
                                            <p:fltVal val="1"/>
                                          </p:val>
                                        </p:tav>
                                      </p:tavLst>
                                    </p:anim>
                                    <p:anim calcmode="lin" valueType="num">
                                      <p:cBhvr>
                                        <p:cTn id="73"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7" grpId="0" animBg="1"/>
      <p:bldP spid="5" grpId="0" animBg="1"/>
      <p:bldP spid="11" grpId="0" animBg="1"/>
      <p:bldP spid="15" grpId="0" animBg="1"/>
      <p:bldP spid="12" grpId="0" animBg="1"/>
      <p:bldP spid="13" grpId="0" animBg="1"/>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rId3" action="ppaction://hlinkfile"/>
          </p:cNvPr>
          <p:cNvGraphicFramePr>
            <a:graphicFrameLocks noChangeAspect="1"/>
          </p:cNvGraphicFramePr>
          <p:nvPr>
            <p:extLst>
              <p:ext uri="{D42A27DB-BD31-4B8C-83A1-F6EECF244321}">
                <p14:modId xmlns:p14="http://schemas.microsoft.com/office/powerpoint/2010/main" val="376596896"/>
              </p:ext>
            </p:extLst>
          </p:nvPr>
        </p:nvGraphicFramePr>
        <p:xfrm>
          <a:off x="179388" y="333375"/>
          <a:ext cx="8023225" cy="5759450"/>
        </p:xfrm>
        <a:graphic>
          <a:graphicData uri="http://schemas.openxmlformats.org/presentationml/2006/ole">
            <mc:AlternateContent xmlns:mc="http://schemas.openxmlformats.org/markup-compatibility/2006">
              <mc:Choice xmlns:v="urn:schemas-microsoft-com:vml" Requires="v">
                <p:oleObj spid="_x0000_s24596" name="Worksheet" r:id="rId4" imgW="12515809" imgH="8982040" progId="Excel.Sheet.12">
                  <p:embed/>
                </p:oleObj>
              </mc:Choice>
              <mc:Fallback>
                <p:oleObj name="Worksheet" r:id="rId4" imgW="12515809" imgH="8982040" progId="Excel.Sheet.12">
                  <p:embed/>
                  <p:pic>
                    <p:nvPicPr>
                      <p:cNvPr id="0" name=""/>
                      <p:cNvPicPr/>
                      <p:nvPr/>
                    </p:nvPicPr>
                    <p:blipFill>
                      <a:blip r:embed="rId5"/>
                      <a:stretch>
                        <a:fillRect/>
                      </a:stretch>
                    </p:blipFill>
                    <p:spPr>
                      <a:xfrm>
                        <a:off x="179388" y="333375"/>
                        <a:ext cx="8023225" cy="5759450"/>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0A666F6B-A100-44F9-978D-83E6BE3F04E7}" type="slidenum">
              <a:rPr lang="en-US" smtClean="0"/>
              <a:t>22</a:t>
            </a:fld>
            <a:endParaRPr lang="en-US"/>
          </a:p>
        </p:txBody>
      </p:sp>
    </p:spTree>
    <p:extLst>
      <p:ext uri="{BB962C8B-B14F-4D97-AF65-F5344CB8AC3E}">
        <p14:creationId xmlns:p14="http://schemas.microsoft.com/office/powerpoint/2010/main" val="3296470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rId3" action="ppaction://hlinkfile"/>
          </p:cNvPr>
          <p:cNvGraphicFramePr>
            <a:graphicFrameLocks noChangeAspect="1"/>
          </p:cNvGraphicFramePr>
          <p:nvPr>
            <p:extLst>
              <p:ext uri="{D42A27DB-BD31-4B8C-83A1-F6EECF244321}">
                <p14:modId xmlns:p14="http://schemas.microsoft.com/office/powerpoint/2010/main" val="3790004545"/>
              </p:ext>
            </p:extLst>
          </p:nvPr>
        </p:nvGraphicFramePr>
        <p:xfrm>
          <a:off x="323528" y="332656"/>
          <a:ext cx="8568951" cy="5832648"/>
        </p:xfrm>
        <a:graphic>
          <a:graphicData uri="http://schemas.openxmlformats.org/presentationml/2006/ole">
            <mc:AlternateContent xmlns:mc="http://schemas.openxmlformats.org/markup-compatibility/2006">
              <mc:Choice xmlns:v="urn:schemas-microsoft-com:vml" Requires="v">
                <p:oleObj spid="_x0000_s25620" name="Worksheet" r:id="rId4" imgW="12411071" imgH="8982040" progId="Excel.Sheet.12">
                  <p:embed/>
                </p:oleObj>
              </mc:Choice>
              <mc:Fallback>
                <p:oleObj name="Worksheet" r:id="rId4" imgW="12411071" imgH="8982040" progId="Excel.Sheet.12">
                  <p:embed/>
                  <p:pic>
                    <p:nvPicPr>
                      <p:cNvPr id="0" name=""/>
                      <p:cNvPicPr/>
                      <p:nvPr/>
                    </p:nvPicPr>
                    <p:blipFill>
                      <a:blip r:embed="rId5"/>
                      <a:stretch>
                        <a:fillRect/>
                      </a:stretch>
                    </p:blipFill>
                    <p:spPr>
                      <a:xfrm>
                        <a:off x="323528" y="332656"/>
                        <a:ext cx="8568951" cy="5832648"/>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0A666F6B-A100-44F9-978D-83E6BE3F04E7}" type="slidenum">
              <a:rPr lang="en-US" smtClean="0"/>
              <a:t>23</a:t>
            </a:fld>
            <a:endParaRPr lang="en-US"/>
          </a:p>
        </p:txBody>
      </p:sp>
    </p:spTree>
    <p:extLst>
      <p:ext uri="{BB962C8B-B14F-4D97-AF65-F5344CB8AC3E}">
        <p14:creationId xmlns:p14="http://schemas.microsoft.com/office/powerpoint/2010/main" val="1010962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rId3" action="ppaction://hlinkfile"/>
          </p:cNvPr>
          <p:cNvGraphicFramePr>
            <a:graphicFrameLocks noChangeAspect="1"/>
          </p:cNvGraphicFramePr>
          <p:nvPr>
            <p:extLst>
              <p:ext uri="{D42A27DB-BD31-4B8C-83A1-F6EECF244321}">
                <p14:modId xmlns:p14="http://schemas.microsoft.com/office/powerpoint/2010/main" val="1763209363"/>
              </p:ext>
            </p:extLst>
          </p:nvPr>
        </p:nvGraphicFramePr>
        <p:xfrm>
          <a:off x="250825" y="188913"/>
          <a:ext cx="8201025" cy="5184775"/>
        </p:xfrm>
        <a:graphic>
          <a:graphicData uri="http://schemas.openxmlformats.org/presentationml/2006/ole">
            <mc:AlternateContent xmlns:mc="http://schemas.openxmlformats.org/markup-compatibility/2006">
              <mc:Choice xmlns:v="urn:schemas-microsoft-com:vml" Requires="v">
                <p:oleObj spid="_x0000_s26644" name="Worksheet" r:id="rId4" imgW="11877668" imgH="8982040" progId="Excel.Sheet.12">
                  <p:embed/>
                </p:oleObj>
              </mc:Choice>
              <mc:Fallback>
                <p:oleObj name="Worksheet" r:id="rId4" imgW="11877668" imgH="8982040" progId="Excel.Sheet.12">
                  <p:embed/>
                  <p:pic>
                    <p:nvPicPr>
                      <p:cNvPr id="0" name=""/>
                      <p:cNvPicPr/>
                      <p:nvPr/>
                    </p:nvPicPr>
                    <p:blipFill>
                      <a:blip r:embed="rId5"/>
                      <a:stretch>
                        <a:fillRect/>
                      </a:stretch>
                    </p:blipFill>
                    <p:spPr>
                      <a:xfrm>
                        <a:off x="250825" y="188913"/>
                        <a:ext cx="8201025" cy="5184775"/>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0A666F6B-A100-44F9-978D-83E6BE3F04E7}" type="slidenum">
              <a:rPr lang="en-US" smtClean="0"/>
              <a:t>24</a:t>
            </a:fld>
            <a:endParaRPr lang="en-US"/>
          </a:p>
        </p:txBody>
      </p:sp>
      <mc:AlternateContent xmlns:mc="http://schemas.openxmlformats.org/markup-compatibility/2006" xmlns:a14="http://schemas.microsoft.com/office/drawing/2010/main">
        <mc:Choice Requires="a14">
          <p:sp>
            <p:nvSpPr>
              <p:cNvPr id="4" name="TextBox 3"/>
              <p:cNvSpPr txBox="1"/>
              <p:nvPr/>
            </p:nvSpPr>
            <p:spPr>
              <a:xfrm>
                <a:off x="899592" y="5445224"/>
                <a:ext cx="7488832" cy="1165960"/>
              </a:xfrm>
              <a:prstGeom prst="rect">
                <a:avLst/>
              </a:prstGeom>
              <a:solidFill>
                <a:schemeClr val="bg1"/>
              </a:solidFill>
              <a:ln w="28575">
                <a:noFill/>
              </a:ln>
            </p:spPr>
            <p:txBody>
              <a:bodyPr wrap="square" rtlCol="0">
                <a:spAutoFit/>
              </a:bodyPr>
              <a:lstStyle/>
              <a:p>
                <a:r>
                  <a:rPr lang="en-US" sz="1600" b="1" i="1" u="sng" dirty="0" smtClean="0">
                    <a:solidFill>
                      <a:schemeClr val="tx1"/>
                    </a:solidFill>
                  </a:rPr>
                  <a:t>For pipe 1</a:t>
                </a:r>
                <a:r>
                  <a:rPr lang="en-US" sz="1600" b="1" i="1" dirty="0" smtClean="0">
                    <a:solidFill>
                      <a:schemeClr val="tx1"/>
                    </a:solidFill>
                  </a:rPr>
                  <a:t>      </a:t>
                </a:r>
                <a14:m>
                  <m:oMath xmlns:m="http://schemas.openxmlformats.org/officeDocument/2006/math">
                    <m:sSub>
                      <m:sSubPr>
                        <m:ctrlPr>
                          <a:rPr lang="en-US" b="1" i="1" smtClean="0">
                            <a:solidFill>
                              <a:schemeClr val="tx1"/>
                            </a:solidFill>
                            <a:latin typeface="Cambria Math"/>
                          </a:rPr>
                        </m:ctrlPr>
                      </m:sSubPr>
                      <m:e>
                        <m:r>
                          <a:rPr lang="en-US" b="1" i="1" smtClean="0">
                            <a:solidFill>
                              <a:schemeClr val="tx1"/>
                            </a:solidFill>
                            <a:latin typeface="Cambria Math" panose="02040503050406030204" pitchFamily="18" charset="0"/>
                          </a:rPr>
                          <m:t>𝒁</m:t>
                        </m:r>
                        <m:r>
                          <a:rPr lang="en-US" b="1" i="1" smtClean="0">
                            <a:solidFill>
                              <a:schemeClr val="tx1"/>
                            </a:solidFill>
                            <a:latin typeface="Cambria Math" panose="02040503050406030204" pitchFamily="18" charset="0"/>
                          </a:rPr>
                          <m:t>𝟏</m:t>
                        </m:r>
                        <m:r>
                          <a:rPr lang="en-US" b="1" i="1" smtClean="0">
                            <a:solidFill>
                              <a:schemeClr val="tx1"/>
                            </a:solidFill>
                            <a:latin typeface="Cambria Math" panose="02040503050406030204" pitchFamily="18" charset="0"/>
                          </a:rPr>
                          <m:t>+</m:t>
                        </m:r>
                        <m:sSub>
                          <m:sSubPr>
                            <m:ctrlPr>
                              <a:rPr lang="en-US" b="1" i="1">
                                <a:solidFill>
                                  <a:schemeClr val="tx1"/>
                                </a:solidFill>
                                <a:latin typeface="Cambria Math"/>
                              </a:rPr>
                            </m:ctrlPr>
                          </m:sSubPr>
                          <m:e>
                            <m:r>
                              <a:rPr lang="en-US" b="1" i="1">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𝑯</m:t>
                            </m:r>
                          </m:e>
                          <m:sub>
                            <m:r>
                              <a:rPr lang="en-US" b="1" i="1" smtClean="0">
                                <a:solidFill>
                                  <a:schemeClr val="tx1"/>
                                </a:solidFill>
                                <a:latin typeface="Cambria Math" panose="02040503050406030204" pitchFamily="18" charset="0"/>
                              </a:rPr>
                              <m:t>𝒑</m:t>
                            </m:r>
                          </m:sub>
                        </m:sSub>
                        <m:r>
                          <a:rPr lang="en-US" b="1" i="1" smtClean="0">
                            <a:solidFill>
                              <a:schemeClr val="tx1"/>
                            </a:solidFill>
                            <a:latin typeface="Cambria Math" panose="02040503050406030204" pitchFamily="18" charset="0"/>
                          </a:rPr>
                          <m:t>=</m:t>
                        </m:r>
                        <m:r>
                          <a:rPr lang="en-US" b="1" i="1" smtClean="0">
                            <a:solidFill>
                              <a:schemeClr val="tx1"/>
                            </a:solidFill>
                            <a:latin typeface="Cambria Math"/>
                          </a:rPr>
                          <m:t>𝒉</m:t>
                        </m:r>
                      </m:e>
                      <m:sub>
                        <m:r>
                          <a:rPr lang="en-US" b="1" i="1" smtClean="0">
                            <a:solidFill>
                              <a:schemeClr val="tx1"/>
                            </a:solidFill>
                            <a:latin typeface="Cambria Math"/>
                          </a:rPr>
                          <m:t>𝒇</m:t>
                        </m:r>
                        <m:r>
                          <a:rPr lang="en-US" b="1" i="1" smtClean="0">
                            <a:solidFill>
                              <a:schemeClr val="tx1"/>
                            </a:solidFill>
                            <a:latin typeface="Cambria Math"/>
                          </a:rPr>
                          <m:t>𝟏</m:t>
                        </m:r>
                      </m:sub>
                    </m:sSub>
                    <m:r>
                      <a:rPr lang="en-US" b="1" i="1" smtClean="0">
                        <a:solidFill>
                          <a:schemeClr val="tx1"/>
                        </a:solidFill>
                        <a:latin typeface="Cambria Math" panose="02040503050406030204" pitchFamily="18" charset="0"/>
                      </a:rPr>
                      <m:t>+</m:t>
                    </m:r>
                    <m:sSub>
                      <m:sSubPr>
                        <m:ctrlPr>
                          <a:rPr lang="en-US" b="1" i="1">
                            <a:solidFill>
                              <a:schemeClr val="tx1"/>
                            </a:solidFill>
                            <a:latin typeface="Cambria Math"/>
                          </a:rPr>
                        </m:ctrlPr>
                      </m:sSubPr>
                      <m:e>
                        <m:r>
                          <a:rPr lang="en-US" b="1" i="1">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𝑯</m:t>
                        </m:r>
                      </m:e>
                      <m:sub>
                        <m:r>
                          <a:rPr lang="en-US" b="1" i="1" smtClean="0">
                            <a:solidFill>
                              <a:schemeClr val="tx1"/>
                            </a:solidFill>
                            <a:latin typeface="Cambria Math" panose="02040503050406030204" pitchFamily="18" charset="0"/>
                          </a:rPr>
                          <m:t>𝒋</m:t>
                        </m:r>
                      </m:sub>
                    </m:sSub>
                  </m:oMath>
                </a14:m>
                <a:endParaRPr lang="en-US" sz="1600" b="1" dirty="0" smtClean="0">
                  <a:solidFill>
                    <a:schemeClr val="tx1"/>
                  </a:solidFill>
                </a:endParaRPr>
              </a:p>
              <a:p>
                <a14:m>
                  <m:oMath xmlns:m="http://schemas.openxmlformats.org/officeDocument/2006/math">
                    <m:sSub>
                      <m:sSubPr>
                        <m:ctrlPr>
                          <a:rPr lang="en-US" sz="1600" b="1" i="1">
                            <a:solidFill>
                              <a:schemeClr val="tx1"/>
                            </a:solidFill>
                            <a:latin typeface="Cambria Math"/>
                          </a:rPr>
                        </m:ctrlPr>
                      </m:sSubPr>
                      <m:e>
                        <m:r>
                          <a:rPr lang="en-US" sz="1600" b="1" i="1">
                            <a:solidFill>
                              <a:schemeClr val="tx1"/>
                            </a:solidFill>
                            <a:latin typeface="Cambria Math" panose="02040503050406030204" pitchFamily="18" charset="0"/>
                          </a:rPr>
                          <m:t>𝟏𝟎</m:t>
                        </m:r>
                        <m:r>
                          <a:rPr lang="en-US" sz="1600" b="1" i="1">
                            <a:solidFill>
                              <a:schemeClr val="tx1"/>
                            </a:solidFill>
                            <a:latin typeface="Cambria Math" panose="02040503050406030204" pitchFamily="18" charset="0"/>
                          </a:rPr>
                          <m:t> +</m:t>
                        </m:r>
                        <m:f>
                          <m:fPr>
                            <m:ctrlPr>
                              <a:rPr lang="en-US" sz="1600" b="1" i="1">
                                <a:solidFill>
                                  <a:schemeClr val="tx1"/>
                                </a:solidFill>
                                <a:latin typeface="Cambria Math"/>
                              </a:rPr>
                            </m:ctrlPr>
                          </m:fPr>
                          <m:num>
                            <m:r>
                              <a:rPr lang="en-US" sz="1600" b="1" i="1">
                                <a:solidFill>
                                  <a:schemeClr val="tx1"/>
                                </a:solidFill>
                                <a:latin typeface="Cambria Math" panose="02040503050406030204" pitchFamily="18" charset="0"/>
                              </a:rPr>
                              <m:t>𝟐𝟎</m:t>
                            </m:r>
                          </m:num>
                          <m:den>
                            <m:r>
                              <a:rPr lang="en-US" sz="1600" b="1" i="1">
                                <a:solidFill>
                                  <a:schemeClr val="tx1"/>
                                </a:solidFill>
                                <a:latin typeface="Cambria Math" panose="02040503050406030204" pitchFamily="18" charset="0"/>
                              </a:rPr>
                              <m:t>𝟗</m:t>
                            </m:r>
                            <m:r>
                              <a:rPr lang="en-US" sz="1600" b="1" i="1">
                                <a:solidFill>
                                  <a:schemeClr val="tx1"/>
                                </a:solidFill>
                                <a:latin typeface="Cambria Math" panose="02040503050406030204" pitchFamily="18" charset="0"/>
                              </a:rPr>
                              <m:t>.</m:t>
                            </m:r>
                            <m:r>
                              <a:rPr lang="en-US" sz="1600" b="1" i="1">
                                <a:solidFill>
                                  <a:schemeClr val="tx1"/>
                                </a:solidFill>
                                <a:latin typeface="Cambria Math" panose="02040503050406030204" pitchFamily="18" charset="0"/>
                              </a:rPr>
                              <m:t>𝟖</m:t>
                            </m:r>
                            <m:r>
                              <a:rPr lang="en-US" sz="1600" b="1" i="1">
                                <a:solidFill>
                                  <a:schemeClr val="tx1"/>
                                </a:solidFill>
                                <a:latin typeface="Cambria Math" panose="02040503050406030204" pitchFamily="18" charset="0"/>
                              </a:rPr>
                              <m:t> </m:t>
                            </m:r>
                            <m:r>
                              <a:rPr lang="en-US" sz="1600" b="1" i="1">
                                <a:solidFill>
                                  <a:schemeClr val="tx1"/>
                                </a:solidFill>
                                <a:latin typeface="Cambria Math" panose="02040503050406030204" pitchFamily="18" charset="0"/>
                              </a:rPr>
                              <m:t>𝑸</m:t>
                            </m:r>
                            <m:r>
                              <a:rPr lang="en-US" sz="1600" b="1" i="1">
                                <a:solidFill>
                                  <a:schemeClr val="tx1"/>
                                </a:solidFill>
                                <a:latin typeface="Cambria Math" panose="02040503050406030204" pitchFamily="18" charset="0"/>
                              </a:rPr>
                              <m:t>𝟏</m:t>
                            </m:r>
                          </m:den>
                        </m:f>
                        <m:r>
                          <a:rPr lang="en-US" sz="1600" b="1" i="1">
                            <a:solidFill>
                              <a:schemeClr val="tx1"/>
                            </a:solidFill>
                            <a:latin typeface="Cambria Math" panose="02040503050406030204" pitchFamily="18" charset="0"/>
                          </a:rPr>
                          <m:t>=</m:t>
                        </m:r>
                        <m:r>
                          <a:rPr lang="en-US" sz="1600" b="1" i="1">
                            <a:solidFill>
                              <a:schemeClr val="tx1"/>
                            </a:solidFill>
                            <a:latin typeface="Cambria Math" panose="02040503050406030204" pitchFamily="18" charset="0"/>
                          </a:rPr>
                          <m:t>𝟏𝟒𝟐𝟎</m:t>
                        </m:r>
                        <m:sSup>
                          <m:sSupPr>
                            <m:ctrlPr>
                              <a:rPr lang="en-US" sz="1600" b="1" i="1">
                                <a:solidFill>
                                  <a:schemeClr val="tx1"/>
                                </a:solidFill>
                                <a:latin typeface="Cambria Math"/>
                              </a:rPr>
                            </m:ctrlPr>
                          </m:sSupPr>
                          <m:e>
                            <m:r>
                              <a:rPr lang="en-US" sz="1600" b="1" i="1">
                                <a:solidFill>
                                  <a:schemeClr val="tx1"/>
                                </a:solidFill>
                                <a:latin typeface="Cambria Math" panose="02040503050406030204" pitchFamily="18" charset="0"/>
                              </a:rPr>
                              <m:t> </m:t>
                            </m:r>
                            <m:r>
                              <a:rPr lang="en-US" sz="1600" b="1" i="1">
                                <a:solidFill>
                                  <a:schemeClr val="tx1"/>
                                </a:solidFill>
                                <a:latin typeface="Cambria Math" panose="02040503050406030204" pitchFamily="18" charset="0"/>
                              </a:rPr>
                              <m:t>𝑸</m:t>
                            </m:r>
                            <m:r>
                              <a:rPr lang="en-US" sz="1600" b="1" i="1">
                                <a:solidFill>
                                  <a:schemeClr val="tx1"/>
                                </a:solidFill>
                                <a:latin typeface="Cambria Math" panose="02040503050406030204" pitchFamily="18" charset="0"/>
                              </a:rPr>
                              <m:t>𝟏</m:t>
                            </m:r>
                          </m:e>
                          <m:sup>
                            <m:r>
                              <a:rPr lang="en-US" sz="1600" b="1" i="1">
                                <a:solidFill>
                                  <a:schemeClr val="tx1"/>
                                </a:solidFill>
                                <a:latin typeface="Cambria Math" panose="02040503050406030204" pitchFamily="18" charset="0"/>
                              </a:rPr>
                              <m:t>𝟐</m:t>
                            </m:r>
                          </m:sup>
                        </m:sSup>
                      </m:e>
                      <m:sub>
                        <m:r>
                          <a:rPr lang="en-US" sz="1600" b="1" i="1">
                            <a:solidFill>
                              <a:schemeClr val="tx1"/>
                            </a:solidFill>
                            <a:latin typeface="Cambria Math" panose="02040503050406030204" pitchFamily="18" charset="0"/>
                          </a:rPr>
                          <m:t> </m:t>
                        </m:r>
                      </m:sub>
                    </m:sSub>
                    <m:r>
                      <a:rPr lang="en-US" sz="1600" b="1" i="1">
                        <a:solidFill>
                          <a:schemeClr val="tx1"/>
                        </a:solidFill>
                        <a:latin typeface="Cambria Math" panose="02040503050406030204" pitchFamily="18" charset="0"/>
                      </a:rPr>
                      <m:t>+</m:t>
                    </m:r>
                    <m:sSub>
                      <m:sSubPr>
                        <m:ctrlPr>
                          <a:rPr lang="en-US" sz="1600" b="1" i="1">
                            <a:solidFill>
                              <a:schemeClr val="tx1"/>
                            </a:solidFill>
                            <a:latin typeface="Cambria Math"/>
                          </a:rPr>
                        </m:ctrlPr>
                      </m:sSubPr>
                      <m:e>
                        <m:r>
                          <a:rPr lang="en-US" sz="1600" b="1" i="1">
                            <a:solidFill>
                              <a:schemeClr val="tx1"/>
                            </a:solidFill>
                            <a:latin typeface="Cambria Math" panose="02040503050406030204" pitchFamily="18" charset="0"/>
                          </a:rPr>
                          <m:t> </m:t>
                        </m:r>
                        <m:r>
                          <a:rPr lang="en-US" sz="1600" b="1" i="1">
                            <a:solidFill>
                              <a:schemeClr val="tx1"/>
                            </a:solidFill>
                            <a:latin typeface="Cambria Math" panose="02040503050406030204" pitchFamily="18" charset="0"/>
                          </a:rPr>
                          <m:t>𝑯</m:t>
                        </m:r>
                      </m:e>
                      <m:sub>
                        <m:r>
                          <a:rPr lang="en-US" sz="1600" b="1" i="1">
                            <a:solidFill>
                              <a:schemeClr val="tx1"/>
                            </a:solidFill>
                            <a:latin typeface="Cambria Math" panose="02040503050406030204" pitchFamily="18" charset="0"/>
                          </a:rPr>
                          <m:t>𝒋</m:t>
                        </m:r>
                      </m:sub>
                    </m:sSub>
                  </m:oMath>
                </a14:m>
                <a:r>
                  <a:rPr lang="en-US" sz="1600" b="1" dirty="0" smtClean="0">
                    <a:solidFill>
                      <a:schemeClr val="tx1"/>
                    </a:solidFill>
                  </a:rPr>
                  <a:t> </a:t>
                </a:r>
                <a14:m>
                  <m:oMath xmlns:m="http://schemas.openxmlformats.org/officeDocument/2006/math">
                    <m:r>
                      <a:rPr lang="en-US" sz="1600" b="1">
                        <a:solidFill>
                          <a:schemeClr val="tx1"/>
                        </a:solidFill>
                        <a:latin typeface="Cambria Math" panose="02040503050406030204" pitchFamily="18" charset="0"/>
                        <a:ea typeface="Cambria Math" panose="02040503050406030204" pitchFamily="18" charset="0"/>
                      </a:rPr>
                      <m:t>→</m:t>
                    </m:r>
                    <m:sSub>
                      <m:sSubPr>
                        <m:ctrlPr>
                          <a:rPr lang="en-US" sz="1600" b="1" i="1">
                            <a:solidFill>
                              <a:schemeClr val="tx1"/>
                            </a:solidFill>
                            <a:latin typeface="Cambria Math"/>
                          </a:rPr>
                        </m:ctrlPr>
                      </m:sSubPr>
                      <m:e>
                        <m:sSub>
                          <m:sSubPr>
                            <m:ctrlPr>
                              <a:rPr lang="en-US" sz="1600" b="1" i="1">
                                <a:solidFill>
                                  <a:schemeClr val="tx1"/>
                                </a:solidFill>
                                <a:latin typeface="Cambria Math"/>
                              </a:rPr>
                            </m:ctrlPr>
                          </m:sSubPr>
                          <m:e>
                            <m:r>
                              <a:rPr lang="en-US" sz="1600" b="1" i="1">
                                <a:solidFill>
                                  <a:schemeClr val="tx1"/>
                                </a:solidFill>
                                <a:latin typeface="Cambria Math" panose="02040503050406030204" pitchFamily="18" charset="0"/>
                              </a:rPr>
                              <m:t> </m:t>
                            </m:r>
                            <m:r>
                              <a:rPr lang="en-US" sz="1600" b="1" i="1">
                                <a:solidFill>
                                  <a:schemeClr val="tx1"/>
                                </a:solidFill>
                                <a:latin typeface="Cambria Math" panose="02040503050406030204" pitchFamily="18" charset="0"/>
                              </a:rPr>
                              <m:t>𝑯</m:t>
                            </m:r>
                          </m:e>
                          <m:sub>
                            <m:r>
                              <a:rPr lang="en-US" sz="1600" b="1" i="1">
                                <a:solidFill>
                                  <a:schemeClr val="tx1"/>
                                </a:solidFill>
                                <a:latin typeface="Cambria Math" panose="02040503050406030204" pitchFamily="18" charset="0"/>
                              </a:rPr>
                              <m:t>𝒋</m:t>
                            </m:r>
                          </m:sub>
                        </m:sSub>
                        <m:r>
                          <a:rPr lang="en-US" sz="1600" b="1" i="1">
                            <a:solidFill>
                              <a:schemeClr val="tx1"/>
                            </a:solidFill>
                            <a:latin typeface="Cambria Math" panose="02040503050406030204" pitchFamily="18" charset="0"/>
                          </a:rPr>
                          <m:t>= </m:t>
                        </m:r>
                        <m:r>
                          <a:rPr lang="en-US" sz="1600" b="1" i="1">
                            <a:solidFill>
                              <a:schemeClr val="tx1"/>
                            </a:solidFill>
                            <a:latin typeface="Cambria Math" panose="02040503050406030204" pitchFamily="18" charset="0"/>
                          </a:rPr>
                          <m:t>𝟏𝟎</m:t>
                        </m:r>
                        <m:r>
                          <a:rPr lang="en-US" sz="1600" b="1" i="1">
                            <a:solidFill>
                              <a:schemeClr val="tx1"/>
                            </a:solidFill>
                            <a:latin typeface="Cambria Math" panose="02040503050406030204" pitchFamily="18" charset="0"/>
                          </a:rPr>
                          <m:t> +</m:t>
                        </m:r>
                        <m:f>
                          <m:fPr>
                            <m:ctrlPr>
                              <a:rPr lang="en-US" sz="1600" b="1" i="1">
                                <a:solidFill>
                                  <a:schemeClr val="tx1"/>
                                </a:solidFill>
                                <a:latin typeface="Cambria Math"/>
                              </a:rPr>
                            </m:ctrlPr>
                          </m:fPr>
                          <m:num>
                            <m:r>
                              <a:rPr lang="en-US" sz="1600" b="1" i="1">
                                <a:solidFill>
                                  <a:schemeClr val="tx1"/>
                                </a:solidFill>
                                <a:latin typeface="Cambria Math" panose="02040503050406030204" pitchFamily="18" charset="0"/>
                              </a:rPr>
                              <m:t>𝟐𝟎</m:t>
                            </m:r>
                          </m:num>
                          <m:den>
                            <m:r>
                              <a:rPr lang="en-US" sz="1600" b="1" i="1">
                                <a:solidFill>
                                  <a:schemeClr val="tx1"/>
                                </a:solidFill>
                                <a:latin typeface="Cambria Math" panose="02040503050406030204" pitchFamily="18" charset="0"/>
                              </a:rPr>
                              <m:t>𝟗</m:t>
                            </m:r>
                            <m:r>
                              <a:rPr lang="en-US" sz="1600" b="1" i="1">
                                <a:solidFill>
                                  <a:schemeClr val="tx1"/>
                                </a:solidFill>
                                <a:latin typeface="Cambria Math" panose="02040503050406030204" pitchFamily="18" charset="0"/>
                              </a:rPr>
                              <m:t>.</m:t>
                            </m:r>
                            <m:r>
                              <a:rPr lang="en-US" sz="1600" b="1" i="1">
                                <a:solidFill>
                                  <a:schemeClr val="tx1"/>
                                </a:solidFill>
                                <a:latin typeface="Cambria Math" panose="02040503050406030204" pitchFamily="18" charset="0"/>
                              </a:rPr>
                              <m:t>𝟖</m:t>
                            </m:r>
                            <m:r>
                              <a:rPr lang="en-US" sz="1600" b="1" i="1">
                                <a:solidFill>
                                  <a:schemeClr val="tx1"/>
                                </a:solidFill>
                                <a:latin typeface="Cambria Math" panose="02040503050406030204" pitchFamily="18" charset="0"/>
                              </a:rPr>
                              <m:t> </m:t>
                            </m:r>
                            <m:r>
                              <a:rPr lang="en-US" sz="1600" b="1" i="1">
                                <a:solidFill>
                                  <a:schemeClr val="tx1"/>
                                </a:solidFill>
                                <a:latin typeface="Cambria Math" panose="02040503050406030204" pitchFamily="18" charset="0"/>
                              </a:rPr>
                              <m:t>𝑸</m:t>
                            </m:r>
                            <m:r>
                              <a:rPr lang="en-US" sz="1600" b="1" i="1">
                                <a:solidFill>
                                  <a:schemeClr val="tx1"/>
                                </a:solidFill>
                                <a:latin typeface="Cambria Math" panose="02040503050406030204" pitchFamily="18" charset="0"/>
                              </a:rPr>
                              <m:t>𝟏</m:t>
                            </m:r>
                          </m:den>
                        </m:f>
                        <m:r>
                          <a:rPr lang="en-US" sz="1600" b="1" i="1">
                            <a:solidFill>
                              <a:schemeClr val="tx1"/>
                            </a:solidFill>
                            <a:latin typeface="Cambria Math" panose="02040503050406030204" pitchFamily="18" charset="0"/>
                          </a:rPr>
                          <m:t>−</m:t>
                        </m:r>
                        <m:r>
                          <a:rPr lang="en-US" sz="1600" b="1" i="1">
                            <a:solidFill>
                              <a:schemeClr val="tx1"/>
                            </a:solidFill>
                            <a:latin typeface="Cambria Math" panose="02040503050406030204" pitchFamily="18" charset="0"/>
                          </a:rPr>
                          <m:t>𝟏𝟒𝟐𝟎</m:t>
                        </m:r>
                        <m:sSup>
                          <m:sSupPr>
                            <m:ctrlPr>
                              <a:rPr lang="en-US" sz="1600" b="1" i="1">
                                <a:solidFill>
                                  <a:schemeClr val="tx1"/>
                                </a:solidFill>
                                <a:latin typeface="Cambria Math"/>
                              </a:rPr>
                            </m:ctrlPr>
                          </m:sSupPr>
                          <m:e>
                            <m:r>
                              <a:rPr lang="en-US" sz="1600" b="1" i="1">
                                <a:solidFill>
                                  <a:schemeClr val="tx1"/>
                                </a:solidFill>
                                <a:latin typeface="Cambria Math" panose="02040503050406030204" pitchFamily="18" charset="0"/>
                              </a:rPr>
                              <m:t> </m:t>
                            </m:r>
                            <m:r>
                              <a:rPr lang="en-US" sz="1600" b="1" i="1">
                                <a:solidFill>
                                  <a:schemeClr val="tx1"/>
                                </a:solidFill>
                                <a:latin typeface="Cambria Math" panose="02040503050406030204" pitchFamily="18" charset="0"/>
                              </a:rPr>
                              <m:t>𝑸</m:t>
                            </m:r>
                            <m:r>
                              <a:rPr lang="en-US" sz="1600" b="1" i="1">
                                <a:solidFill>
                                  <a:schemeClr val="tx1"/>
                                </a:solidFill>
                                <a:latin typeface="Cambria Math" panose="02040503050406030204" pitchFamily="18" charset="0"/>
                              </a:rPr>
                              <m:t>𝟏</m:t>
                            </m:r>
                          </m:e>
                          <m:sup>
                            <m:r>
                              <a:rPr lang="en-US" sz="1600" b="1" i="1">
                                <a:solidFill>
                                  <a:schemeClr val="tx1"/>
                                </a:solidFill>
                                <a:latin typeface="Cambria Math" panose="02040503050406030204" pitchFamily="18" charset="0"/>
                              </a:rPr>
                              <m:t>𝟐</m:t>
                            </m:r>
                          </m:sup>
                        </m:sSup>
                      </m:e>
                      <m:sub>
                        <m:r>
                          <a:rPr lang="en-US" sz="1600" b="1" i="1">
                            <a:solidFill>
                              <a:schemeClr val="tx1"/>
                            </a:solidFill>
                            <a:latin typeface="Cambria Math" panose="02040503050406030204" pitchFamily="18" charset="0"/>
                          </a:rPr>
                          <m:t> </m:t>
                        </m:r>
                      </m:sub>
                    </m:sSub>
                  </m:oMath>
                </a14:m>
                <a:endParaRPr lang="en-US" sz="1600" b="1" dirty="0" smtClean="0">
                  <a:solidFill>
                    <a:schemeClr val="tx1"/>
                  </a:solidFill>
                </a:endParaRPr>
              </a:p>
              <a:p>
                <a:r>
                  <a:rPr lang="en-US" sz="1600" b="1" dirty="0">
                    <a:solidFill>
                      <a:schemeClr val="tx1"/>
                    </a:solidFill>
                  </a:rPr>
                  <a:t> </a:t>
                </a:r>
                <a:r>
                  <a:rPr lang="en-US" sz="1600" b="1" dirty="0" smtClean="0">
                    <a:solidFill>
                      <a:schemeClr val="tx1"/>
                    </a:solidFill>
                  </a:rPr>
                  <a:t>                                                       =</a:t>
                </a:r>
                <a14:m>
                  <m:oMath xmlns:m="http://schemas.openxmlformats.org/officeDocument/2006/math">
                    <m:r>
                      <a:rPr lang="en-US" sz="1600" b="1" i="1">
                        <a:solidFill>
                          <a:schemeClr val="tx1"/>
                        </a:solidFill>
                        <a:latin typeface="Cambria Math" panose="02040503050406030204" pitchFamily="18" charset="0"/>
                      </a:rPr>
                      <m:t>𝟏𝟎</m:t>
                    </m:r>
                    <m:r>
                      <a:rPr lang="en-US" sz="1600" b="1" i="1">
                        <a:solidFill>
                          <a:schemeClr val="tx1"/>
                        </a:solidFill>
                        <a:latin typeface="Cambria Math" panose="02040503050406030204" pitchFamily="18" charset="0"/>
                      </a:rPr>
                      <m:t>+</m:t>
                    </m:r>
                    <m:f>
                      <m:fPr>
                        <m:ctrlPr>
                          <a:rPr lang="en-US" sz="1600" b="1" i="1">
                            <a:solidFill>
                              <a:schemeClr val="tx1"/>
                            </a:solidFill>
                            <a:latin typeface="Cambria Math"/>
                          </a:rPr>
                        </m:ctrlPr>
                      </m:fPr>
                      <m:num>
                        <m:r>
                          <a:rPr lang="en-US" sz="1600" b="1" i="1">
                            <a:solidFill>
                              <a:schemeClr val="tx1"/>
                            </a:solidFill>
                            <a:latin typeface="Cambria Math" panose="02040503050406030204" pitchFamily="18" charset="0"/>
                          </a:rPr>
                          <m:t>𝟐𝟎</m:t>
                        </m:r>
                      </m:num>
                      <m:den>
                        <m:r>
                          <a:rPr lang="en-US" sz="1600" b="1" i="1">
                            <a:solidFill>
                              <a:schemeClr val="tx1"/>
                            </a:solidFill>
                            <a:latin typeface="Cambria Math" panose="02040503050406030204" pitchFamily="18" charset="0"/>
                          </a:rPr>
                          <m:t>𝟗</m:t>
                        </m:r>
                        <m:r>
                          <a:rPr lang="en-US" sz="1600" b="1" i="1">
                            <a:solidFill>
                              <a:schemeClr val="tx1"/>
                            </a:solidFill>
                            <a:latin typeface="Cambria Math" panose="02040503050406030204" pitchFamily="18" charset="0"/>
                          </a:rPr>
                          <m:t>.</m:t>
                        </m:r>
                        <m:r>
                          <a:rPr lang="en-US" sz="1600" b="1" i="1">
                            <a:solidFill>
                              <a:schemeClr val="tx1"/>
                            </a:solidFill>
                            <a:latin typeface="Cambria Math" panose="02040503050406030204" pitchFamily="18" charset="0"/>
                          </a:rPr>
                          <m:t>𝟖</m:t>
                        </m:r>
                        <m:r>
                          <a:rPr lang="en-US" sz="1600" b="1" i="1">
                            <a:solidFill>
                              <a:schemeClr val="tx1"/>
                            </a:solidFill>
                            <a:latin typeface="Cambria Math" panose="02040503050406030204" pitchFamily="18" charset="0"/>
                          </a:rPr>
                          <m:t> </m:t>
                        </m:r>
                        <m:r>
                          <a:rPr lang="en-US" sz="1600" b="1" i="1" smtClean="0">
                            <a:solidFill>
                              <a:schemeClr val="tx1"/>
                            </a:solidFill>
                            <a:latin typeface="Cambria Math" panose="02040503050406030204" pitchFamily="18" charset="0"/>
                          </a:rPr>
                          <m:t>𝒙</m:t>
                        </m:r>
                        <m:r>
                          <a:rPr lang="en-US" sz="1600" b="1" i="1" smtClean="0">
                            <a:solidFill>
                              <a:schemeClr val="tx1"/>
                            </a:solidFill>
                            <a:latin typeface="Cambria Math" panose="02040503050406030204" pitchFamily="18" charset="0"/>
                          </a:rPr>
                          <m:t> </m:t>
                        </m:r>
                        <m:r>
                          <a:rPr lang="en-US" sz="1600" b="1" i="1" smtClean="0">
                            <a:solidFill>
                              <a:schemeClr val="tx1"/>
                            </a:solidFill>
                            <a:latin typeface="Cambria Math" panose="02040503050406030204" pitchFamily="18" charset="0"/>
                          </a:rPr>
                          <m:t>𝟎</m:t>
                        </m:r>
                        <m:r>
                          <a:rPr lang="en-US" sz="1600" b="1" i="1" smtClean="0">
                            <a:solidFill>
                              <a:schemeClr val="tx1"/>
                            </a:solidFill>
                            <a:latin typeface="Cambria Math" panose="02040503050406030204" pitchFamily="18" charset="0"/>
                          </a:rPr>
                          <m:t>.</m:t>
                        </m:r>
                        <m:r>
                          <a:rPr lang="en-US" sz="1600" b="1" i="1" smtClean="0">
                            <a:solidFill>
                              <a:schemeClr val="tx1"/>
                            </a:solidFill>
                            <a:latin typeface="Cambria Math" panose="02040503050406030204" pitchFamily="18" charset="0"/>
                          </a:rPr>
                          <m:t>𝟎𝟓𝟑𝟔</m:t>
                        </m:r>
                      </m:den>
                    </m:f>
                    <m:r>
                      <a:rPr lang="en-US" sz="1600" b="1" i="1">
                        <a:solidFill>
                          <a:schemeClr val="tx1"/>
                        </a:solidFill>
                        <a:latin typeface="Cambria Math" panose="02040503050406030204" pitchFamily="18" charset="0"/>
                      </a:rPr>
                      <m:t>−</m:t>
                    </m:r>
                    <m:r>
                      <a:rPr lang="en-US" sz="1600" b="1" i="1">
                        <a:solidFill>
                          <a:schemeClr val="tx1"/>
                        </a:solidFill>
                        <a:latin typeface="Cambria Math" panose="02040503050406030204" pitchFamily="18" charset="0"/>
                      </a:rPr>
                      <m:t>𝟏𝟒𝟐𝟎</m:t>
                    </m:r>
                    <m:sSup>
                      <m:sSupPr>
                        <m:ctrlPr>
                          <a:rPr lang="en-US" sz="1600" b="1" i="1">
                            <a:solidFill>
                              <a:schemeClr val="tx1"/>
                            </a:solidFill>
                            <a:latin typeface="Cambria Math"/>
                          </a:rPr>
                        </m:ctrlPr>
                      </m:sSupPr>
                      <m:e>
                        <m:r>
                          <a:rPr lang="en-US" sz="1600" b="1" i="1">
                            <a:solidFill>
                              <a:schemeClr val="tx1"/>
                            </a:solidFill>
                            <a:latin typeface="Cambria Math" panose="02040503050406030204" pitchFamily="18" charset="0"/>
                          </a:rPr>
                          <m:t> </m:t>
                        </m:r>
                        <m:r>
                          <a:rPr lang="en-US" sz="1600" b="1" i="1" smtClean="0">
                            <a:solidFill>
                              <a:schemeClr val="tx1"/>
                            </a:solidFill>
                            <a:latin typeface="Cambria Math" panose="02040503050406030204" pitchFamily="18" charset="0"/>
                          </a:rPr>
                          <m:t>(</m:t>
                        </m:r>
                        <m:r>
                          <a:rPr lang="en-US" sz="1600" b="1" i="1" smtClean="0">
                            <a:solidFill>
                              <a:schemeClr val="tx1"/>
                            </a:solidFill>
                            <a:latin typeface="Cambria Math" panose="02040503050406030204" pitchFamily="18" charset="0"/>
                          </a:rPr>
                          <m:t>𝟎</m:t>
                        </m:r>
                        <m:r>
                          <a:rPr lang="en-US" sz="1600" b="1" i="1" smtClean="0">
                            <a:solidFill>
                              <a:schemeClr val="tx1"/>
                            </a:solidFill>
                            <a:latin typeface="Cambria Math" panose="02040503050406030204" pitchFamily="18" charset="0"/>
                          </a:rPr>
                          <m:t>.</m:t>
                        </m:r>
                        <m:r>
                          <a:rPr lang="en-US" sz="1600" b="1" i="1" smtClean="0">
                            <a:solidFill>
                              <a:schemeClr val="tx1"/>
                            </a:solidFill>
                            <a:latin typeface="Cambria Math" panose="02040503050406030204" pitchFamily="18" charset="0"/>
                          </a:rPr>
                          <m:t>𝟎𝟓𝟑𝟔</m:t>
                        </m:r>
                        <m:r>
                          <a:rPr lang="en-US" sz="1600" b="1" i="1" smtClean="0">
                            <a:solidFill>
                              <a:schemeClr val="tx1"/>
                            </a:solidFill>
                            <a:latin typeface="Cambria Math" panose="02040503050406030204" pitchFamily="18" charset="0"/>
                          </a:rPr>
                          <m:t>)</m:t>
                        </m:r>
                      </m:e>
                      <m:sup>
                        <m:r>
                          <a:rPr lang="en-US" sz="1600" b="1" i="1">
                            <a:solidFill>
                              <a:schemeClr val="tx1"/>
                            </a:solidFill>
                            <a:latin typeface="Cambria Math" panose="02040503050406030204" pitchFamily="18" charset="0"/>
                          </a:rPr>
                          <m:t>𝟐</m:t>
                        </m:r>
                      </m:sup>
                    </m:sSup>
                  </m:oMath>
                </a14:m>
                <a:r>
                  <a:rPr lang="en-US" sz="1600" b="1" dirty="0" smtClean="0">
                    <a:solidFill>
                      <a:schemeClr val="tx1"/>
                    </a:solidFill>
                  </a:rPr>
                  <a:t>= 43.995 m </a:t>
                </a:r>
              </a:p>
            </p:txBody>
          </p:sp>
        </mc:Choice>
        <mc:Fallback xmlns="">
          <p:sp>
            <p:nvSpPr>
              <p:cNvPr id="4" name="TextBox 3"/>
              <p:cNvSpPr txBox="1">
                <a:spLocks noRot="1" noChangeAspect="1" noMove="1" noResize="1" noEditPoints="1" noAdjustHandles="1" noChangeArrowheads="1" noChangeShapeType="1" noTextEdit="1"/>
              </p:cNvSpPr>
              <p:nvPr/>
            </p:nvSpPr>
            <p:spPr>
              <a:xfrm>
                <a:off x="899592" y="5445224"/>
                <a:ext cx="7488832" cy="1165960"/>
              </a:xfrm>
              <a:prstGeom prst="rect">
                <a:avLst/>
              </a:prstGeom>
              <a:blipFill rotWithShape="1">
                <a:blip r:embed="rId6"/>
                <a:stretch>
                  <a:fillRect l="-489" t="-2083" b="-1042"/>
                </a:stretch>
              </a:blipFill>
              <a:ln w="28575">
                <a:noFill/>
              </a:ln>
            </p:spPr>
            <p:txBody>
              <a:bodyPr/>
              <a:lstStyle/>
              <a:p>
                <a:r>
                  <a:rPr lang="ar-IQ">
                    <a:noFill/>
                  </a:rPr>
                  <a:t> </a:t>
                </a:r>
              </a:p>
            </p:txBody>
          </p:sp>
        </mc:Fallback>
      </mc:AlternateContent>
    </p:spTree>
    <p:extLst>
      <p:ext uri="{BB962C8B-B14F-4D97-AF65-F5344CB8AC3E}">
        <p14:creationId xmlns:p14="http://schemas.microsoft.com/office/powerpoint/2010/main" val="250004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58535" y="116632"/>
                <a:ext cx="9085465" cy="5696752"/>
              </a:xfrm>
              <a:prstGeom prst="rect">
                <a:avLst/>
              </a:prstGeom>
              <a:noFill/>
            </p:spPr>
            <p:txBody>
              <a:bodyPr wrap="square">
                <a:spAutoFit/>
              </a:bodyPr>
              <a:lstStyle/>
              <a:p>
                <a:r>
                  <a:rPr lang="en-US" b="1" dirty="0" smtClean="0">
                    <a:solidFill>
                      <a:schemeClr val="tx1"/>
                    </a:solidFill>
                    <a:latin typeface="TimesTen-Roman"/>
                  </a:rPr>
                  <a:t>2- Energy </a:t>
                </a:r>
                <a:r>
                  <a:rPr lang="en-US" b="1" dirty="0">
                    <a:solidFill>
                      <a:schemeClr val="tx1"/>
                    </a:solidFill>
                    <a:latin typeface="TimesTen-Roman"/>
                  </a:rPr>
                  <a:t>balance around an interior loop</a:t>
                </a:r>
                <a:r>
                  <a:rPr lang="en-US" b="1" dirty="0" smtClean="0">
                    <a:solidFill>
                      <a:schemeClr val="tx1"/>
                    </a:solidFill>
                    <a:latin typeface="TimesTen-Roman"/>
                  </a:rPr>
                  <a:t>:</a:t>
                </a:r>
              </a:p>
              <a:p>
                <a:endParaRPr lang="en-US" dirty="0">
                  <a:solidFill>
                    <a:schemeClr val="tx1"/>
                  </a:solidFill>
                  <a:latin typeface="TimesTen-Roman"/>
                </a:endParaRPr>
              </a:p>
              <a:p>
                <a:pPr/>
                <a14:m>
                  <m:oMathPara xmlns:m="http://schemas.openxmlformats.org/officeDocument/2006/math">
                    <m:oMathParaPr>
                      <m:jc m:val="center"/>
                    </m:oMathParaPr>
                    <m:oMath xmlns:m="http://schemas.openxmlformats.org/officeDocument/2006/math">
                      <m:nary>
                        <m:naryPr>
                          <m:chr m:val="∑"/>
                          <m:subHide m:val="on"/>
                          <m:supHide m:val="on"/>
                          <m:ctrlPr>
                            <a:rPr lang="en-US" b="1" i="1" smtClean="0">
                              <a:solidFill>
                                <a:schemeClr val="tx1"/>
                              </a:solidFill>
                              <a:latin typeface="Cambria Math"/>
                              <a:cs typeface="Times New Roman" pitchFamily="18" charset="0"/>
                            </a:rPr>
                          </m:ctrlPr>
                        </m:naryPr>
                        <m:sub/>
                        <m:sup/>
                        <m:e>
                          <m:r>
                            <a:rPr lang="en-US" b="1" i="1">
                              <a:solidFill>
                                <a:schemeClr val="tx1"/>
                              </a:solidFill>
                              <a:latin typeface="Cambria Math" panose="02040503050406030204" pitchFamily="18" charset="0"/>
                              <a:cs typeface="Times New Roman" pitchFamily="18" charset="0"/>
                            </a:rPr>
                            <m:t>± </m:t>
                          </m:r>
                          <m:sSub>
                            <m:sSubPr>
                              <m:ctrlPr>
                                <a:rPr lang="en-US" b="1" i="1" smtClean="0">
                                  <a:solidFill>
                                    <a:schemeClr val="tx1"/>
                                  </a:solidFill>
                                  <a:latin typeface="Cambria Math"/>
                                  <a:cs typeface="Times New Roman" pitchFamily="18" charset="0"/>
                                </a:rPr>
                              </m:ctrlPr>
                            </m:sSubPr>
                            <m:e>
                              <m:r>
                                <a:rPr lang="en-US" b="1" i="1" smtClean="0">
                                  <a:solidFill>
                                    <a:schemeClr val="tx1"/>
                                  </a:solidFill>
                                  <a:latin typeface="Cambria Math"/>
                                  <a:cs typeface="Times New Roman" pitchFamily="18" charset="0"/>
                                </a:rPr>
                                <m:t>𝑾</m:t>
                              </m:r>
                            </m:e>
                            <m:sub>
                              <m:r>
                                <a:rPr lang="en-US" b="1" i="1" smtClean="0">
                                  <a:solidFill>
                                    <a:schemeClr val="tx1"/>
                                  </a:solidFill>
                                  <a:latin typeface="Cambria Math"/>
                                  <a:cs typeface="Times New Roman" pitchFamily="18" charset="0"/>
                                </a:rPr>
                                <m:t>𝒊</m:t>
                              </m:r>
                            </m:sub>
                          </m:sSub>
                        </m:e>
                      </m:nary>
                      <m:r>
                        <a:rPr lang="en-US" b="1" i="1">
                          <a:solidFill>
                            <a:schemeClr val="tx1"/>
                          </a:solidFill>
                          <a:latin typeface="Cambria Math"/>
                          <a:cs typeface="Times New Roman" pitchFamily="18" charset="0"/>
                        </a:rPr>
                        <m:t>=</m:t>
                      </m:r>
                      <m:r>
                        <a:rPr lang="en-US" b="1" i="1" smtClean="0">
                          <a:solidFill>
                            <a:schemeClr val="tx1"/>
                          </a:solidFill>
                          <a:latin typeface="Cambria Math" panose="02040503050406030204" pitchFamily="18" charset="0"/>
                          <a:cs typeface="Times New Roman" pitchFamily="18" charset="0"/>
                        </a:rPr>
                        <m:t>𝟎</m:t>
                      </m:r>
                      <m:r>
                        <m:rPr>
                          <m:nor/>
                        </m:rPr>
                        <a:rPr lang="en-US" b="1" i="0" smtClean="0">
                          <a:solidFill>
                            <a:schemeClr val="tx1"/>
                          </a:solidFill>
                          <a:latin typeface="Cambria Math" panose="02040503050406030204" pitchFamily="18" charset="0"/>
                          <a:cs typeface="Times New Roman" pitchFamily="18" charset="0"/>
                        </a:rPr>
                        <m:t>    </m:t>
                      </m:r>
                      <m:r>
                        <m:rPr>
                          <m:nor/>
                        </m:rPr>
                        <a:rPr lang="en-US" b="1" dirty="0" smtClean="0">
                          <a:solidFill>
                            <a:schemeClr val="tx1"/>
                          </a:solidFill>
                        </a:rPr>
                        <m:t>−−−−−−−(</m:t>
                      </m:r>
                      <m:r>
                        <m:rPr>
                          <m:nor/>
                        </m:rPr>
                        <a:rPr lang="en-US" b="1" i="0" dirty="0" smtClean="0">
                          <a:solidFill>
                            <a:schemeClr val="tx1"/>
                          </a:solidFill>
                        </a:rPr>
                        <m:t>2</m:t>
                      </m:r>
                      <m:r>
                        <m:rPr>
                          <m:nor/>
                        </m:rPr>
                        <a:rPr lang="en-US" b="1" dirty="0" smtClean="0">
                          <a:solidFill>
                            <a:schemeClr val="tx1"/>
                          </a:solidFill>
                        </a:rPr>
                        <m:t>)</m:t>
                      </m:r>
                    </m:oMath>
                  </m:oMathPara>
                </a14:m>
                <a:endParaRPr lang="en-US" b="1" dirty="0" smtClean="0">
                  <a:solidFill>
                    <a:schemeClr val="tx1"/>
                  </a:solidFill>
                </a:endParaRPr>
              </a:p>
              <a:p>
                <a:pPr algn="ctr"/>
                <a14:m>
                  <m:oMath xmlns:m="http://schemas.openxmlformats.org/officeDocument/2006/math">
                    <m:sSub>
                      <m:sSubPr>
                        <m:ctrlPr>
                          <a:rPr lang="en-US" b="1" i="1" smtClean="0">
                            <a:solidFill>
                              <a:schemeClr val="tx1"/>
                            </a:solidFill>
                            <a:latin typeface="Cambria Math"/>
                            <a:cs typeface="Times New Roman" pitchFamily="18" charset="0"/>
                          </a:rPr>
                        </m:ctrlPr>
                      </m:sSubPr>
                      <m:e>
                        <m:r>
                          <a:rPr lang="en-US" b="1" i="1">
                            <a:solidFill>
                              <a:schemeClr val="tx1"/>
                            </a:solidFill>
                            <a:latin typeface="Cambria Math" panose="02040503050406030204" pitchFamily="18" charset="0"/>
                            <a:cs typeface="Times New Roman" pitchFamily="18" charset="0"/>
                          </a:rPr>
                          <m:t>𝑾</m:t>
                        </m:r>
                      </m:e>
                      <m:sub>
                        <m:r>
                          <a:rPr lang="en-US" b="1" i="1">
                            <a:solidFill>
                              <a:schemeClr val="tx1"/>
                            </a:solidFill>
                            <a:latin typeface="Cambria Math"/>
                            <a:cs typeface="Times New Roman" pitchFamily="18" charset="0"/>
                          </a:rPr>
                          <m:t>𝒊</m:t>
                        </m:r>
                      </m:sub>
                    </m:sSub>
                    <m:r>
                      <a:rPr lang="en-US" b="1" i="1">
                        <a:solidFill>
                          <a:schemeClr val="tx1"/>
                        </a:solidFill>
                        <a:latin typeface="Cambria Math" panose="02040503050406030204" pitchFamily="18" charset="0"/>
                        <a:cs typeface="Times New Roman" pitchFamily="18" charset="0"/>
                      </a:rPr>
                      <m:t>=</m:t>
                    </m:r>
                    <m:sSub>
                      <m:sSubPr>
                        <m:ctrlPr>
                          <a:rPr lang="en-US" b="1" i="1">
                            <a:solidFill>
                              <a:schemeClr val="tx1"/>
                            </a:solidFill>
                            <a:latin typeface="Cambria Math"/>
                            <a:cs typeface="Times New Roman" pitchFamily="18" charset="0"/>
                          </a:rPr>
                        </m:ctrlPr>
                      </m:sSubPr>
                      <m:e>
                        <m:r>
                          <a:rPr lang="en-US" b="1" i="1">
                            <a:solidFill>
                              <a:schemeClr val="tx1"/>
                            </a:solidFill>
                            <a:latin typeface="Cambria Math" panose="02040503050406030204" pitchFamily="18" charset="0"/>
                            <a:cs typeface="Times New Roman" pitchFamily="18" charset="0"/>
                          </a:rPr>
                          <m:t>𝒌</m:t>
                        </m:r>
                      </m:e>
                      <m:sub>
                        <m:r>
                          <a:rPr lang="en-US" b="1" i="1">
                            <a:solidFill>
                              <a:schemeClr val="tx1"/>
                            </a:solidFill>
                            <a:latin typeface="Cambria Math"/>
                            <a:cs typeface="Times New Roman" pitchFamily="18" charset="0"/>
                          </a:rPr>
                          <m:t>𝒊</m:t>
                        </m:r>
                      </m:sub>
                    </m:sSub>
                    <m:sSup>
                      <m:sSupPr>
                        <m:ctrlPr>
                          <a:rPr lang="en-US" b="1" i="1">
                            <a:solidFill>
                              <a:schemeClr val="tx1"/>
                            </a:solidFill>
                            <a:latin typeface="Cambria Math"/>
                            <a:cs typeface="Times New Roman" pitchFamily="18" charset="0"/>
                          </a:rPr>
                        </m:ctrlPr>
                      </m:sSupPr>
                      <m:e>
                        <m:r>
                          <a:rPr lang="en-US" b="1" i="1">
                            <a:solidFill>
                              <a:schemeClr val="tx1"/>
                            </a:solidFill>
                            <a:latin typeface="Cambria Math" panose="02040503050406030204" pitchFamily="18" charset="0"/>
                            <a:cs typeface="Times New Roman" pitchFamily="18" charset="0"/>
                          </a:rPr>
                          <m:t>𝑸</m:t>
                        </m:r>
                        <m:r>
                          <a:rPr lang="en-US" b="1" i="1">
                            <a:solidFill>
                              <a:schemeClr val="tx1"/>
                            </a:solidFill>
                            <a:latin typeface="Cambria Math"/>
                            <a:cs typeface="Times New Roman" pitchFamily="18" charset="0"/>
                          </a:rPr>
                          <m:t>𝒊</m:t>
                        </m:r>
                      </m:e>
                      <m:sup>
                        <m:r>
                          <a:rPr lang="en-US" b="1" i="1">
                            <a:solidFill>
                              <a:schemeClr val="tx1"/>
                            </a:solidFill>
                            <a:latin typeface="Cambria Math" panose="02040503050406030204" pitchFamily="18" charset="0"/>
                            <a:cs typeface="Times New Roman" pitchFamily="18" charset="0"/>
                          </a:rPr>
                          <m:t>𝟐</m:t>
                        </m:r>
                      </m:sup>
                    </m:sSup>
                    <m:r>
                      <a:rPr lang="en-US" b="1" i="1">
                        <a:solidFill>
                          <a:schemeClr val="tx1"/>
                        </a:solidFill>
                        <a:latin typeface="Cambria Math" panose="02040503050406030204" pitchFamily="18" charset="0"/>
                        <a:cs typeface="Times New Roman" pitchFamily="18" charset="0"/>
                      </a:rPr>
                      <m:t>=</m:t>
                    </m:r>
                    <m:sSub>
                      <m:sSubPr>
                        <m:ctrlPr>
                          <a:rPr lang="en-US" b="1" i="1">
                            <a:solidFill>
                              <a:schemeClr val="tx1"/>
                            </a:solidFill>
                            <a:latin typeface="Cambria Math"/>
                            <a:cs typeface="Times New Roman" pitchFamily="18" charset="0"/>
                          </a:rPr>
                        </m:ctrlPr>
                      </m:sSubPr>
                      <m:e>
                        <m:r>
                          <a:rPr lang="en-US" b="1" i="1">
                            <a:solidFill>
                              <a:schemeClr val="tx1"/>
                            </a:solidFill>
                            <a:latin typeface="Cambria Math" panose="02040503050406030204" pitchFamily="18" charset="0"/>
                            <a:cs typeface="Times New Roman" pitchFamily="18" charset="0"/>
                          </a:rPr>
                          <m:t>𝑹</m:t>
                        </m:r>
                      </m:e>
                      <m:sub>
                        <m:r>
                          <a:rPr lang="en-US" b="1" i="1">
                            <a:solidFill>
                              <a:schemeClr val="tx1"/>
                            </a:solidFill>
                            <a:latin typeface="Cambria Math"/>
                            <a:cs typeface="Times New Roman" pitchFamily="18" charset="0"/>
                          </a:rPr>
                          <m:t>𝒊</m:t>
                        </m:r>
                      </m:sub>
                    </m:sSub>
                    <m:sSup>
                      <m:sSupPr>
                        <m:ctrlPr>
                          <a:rPr lang="en-US" b="1" i="1">
                            <a:solidFill>
                              <a:schemeClr val="tx1"/>
                            </a:solidFill>
                            <a:latin typeface="Cambria Math"/>
                            <a:cs typeface="Times New Roman" pitchFamily="18" charset="0"/>
                          </a:rPr>
                        </m:ctrlPr>
                      </m:sSupPr>
                      <m:e>
                        <m:r>
                          <a:rPr lang="en-US" b="1" i="1">
                            <a:solidFill>
                              <a:schemeClr val="tx1"/>
                            </a:solidFill>
                            <a:latin typeface="Cambria Math" panose="02040503050406030204" pitchFamily="18" charset="0"/>
                            <a:cs typeface="Times New Roman" pitchFamily="18" charset="0"/>
                          </a:rPr>
                          <m:t>𝑸</m:t>
                        </m:r>
                        <m:r>
                          <a:rPr lang="en-US" b="1" i="1">
                            <a:solidFill>
                              <a:schemeClr val="tx1"/>
                            </a:solidFill>
                            <a:latin typeface="Cambria Math"/>
                            <a:cs typeface="Times New Roman" pitchFamily="18" charset="0"/>
                          </a:rPr>
                          <m:t>𝒊</m:t>
                        </m:r>
                      </m:e>
                      <m:sup>
                        <m:r>
                          <a:rPr lang="en-US" b="1" i="1">
                            <a:solidFill>
                              <a:schemeClr val="tx1"/>
                            </a:solidFill>
                            <a:latin typeface="Cambria Math" panose="02040503050406030204" pitchFamily="18" charset="0"/>
                            <a:cs typeface="Times New Roman" pitchFamily="18" charset="0"/>
                          </a:rPr>
                          <m:t>𝟐</m:t>
                        </m:r>
                      </m:sup>
                    </m:sSup>
                  </m:oMath>
                </a14:m>
                <a:r>
                  <a:rPr lang="en-US" b="1" dirty="0" smtClean="0">
                    <a:solidFill>
                      <a:schemeClr val="tx1"/>
                    </a:solidFill>
                  </a:rPr>
                  <a:t>   ,     </a:t>
                </a:r>
                <a14:m>
                  <m:oMath xmlns:m="http://schemas.openxmlformats.org/officeDocument/2006/math">
                    <m:sSub>
                      <m:sSubPr>
                        <m:ctrlPr>
                          <a:rPr lang="en-US" b="1" i="1">
                            <a:solidFill>
                              <a:schemeClr val="tx1"/>
                            </a:solidFill>
                            <a:latin typeface="Cambria Math"/>
                            <a:cs typeface="Times New Roman" pitchFamily="18" charset="0"/>
                          </a:rPr>
                        </m:ctrlPr>
                      </m:sSubPr>
                      <m:e>
                        <m:sSub>
                          <m:sSubPr>
                            <m:ctrlPr>
                              <a:rPr lang="en-US" b="1" i="1">
                                <a:solidFill>
                                  <a:schemeClr val="tx1"/>
                                </a:solidFill>
                                <a:latin typeface="Cambria Math"/>
                                <a:cs typeface="Times New Roman" pitchFamily="18" charset="0"/>
                              </a:rPr>
                            </m:ctrlPr>
                          </m:sSubPr>
                          <m:e>
                            <m:r>
                              <a:rPr lang="en-US" b="1" i="1">
                                <a:solidFill>
                                  <a:schemeClr val="tx1"/>
                                </a:solidFill>
                                <a:latin typeface="Cambria Math"/>
                                <a:cs typeface="Times New Roman" pitchFamily="18" charset="0"/>
                              </a:rPr>
                              <m:t>𝒌</m:t>
                            </m:r>
                          </m:e>
                          <m:sub>
                            <m:r>
                              <a:rPr lang="en-US" b="1" i="1">
                                <a:solidFill>
                                  <a:schemeClr val="tx1"/>
                                </a:solidFill>
                                <a:latin typeface="Cambria Math"/>
                                <a:cs typeface="Times New Roman" pitchFamily="18" charset="0"/>
                              </a:rPr>
                              <m:t>𝒊</m:t>
                            </m:r>
                          </m:sub>
                        </m:sSub>
                        <m:r>
                          <a:rPr lang="en-US" b="1" i="1">
                            <a:solidFill>
                              <a:schemeClr val="tx1"/>
                            </a:solidFill>
                            <a:latin typeface="Cambria Math" panose="02040503050406030204" pitchFamily="18" charset="0"/>
                            <a:cs typeface="Times New Roman" pitchFamily="18" charset="0"/>
                          </a:rPr>
                          <m:t>=</m:t>
                        </m:r>
                        <m:r>
                          <a:rPr lang="en-US" b="1" i="1">
                            <a:solidFill>
                              <a:schemeClr val="tx1"/>
                            </a:solidFill>
                            <a:latin typeface="Cambria Math" panose="02040503050406030204" pitchFamily="18" charset="0"/>
                            <a:cs typeface="Times New Roman" pitchFamily="18" charset="0"/>
                          </a:rPr>
                          <m:t>𝑹</m:t>
                        </m:r>
                      </m:e>
                      <m:sub>
                        <m:r>
                          <a:rPr lang="en-US" b="1" i="1">
                            <a:solidFill>
                              <a:schemeClr val="tx1"/>
                            </a:solidFill>
                            <a:latin typeface="Cambria Math"/>
                            <a:cs typeface="Times New Roman" pitchFamily="18" charset="0"/>
                          </a:rPr>
                          <m:t>𝒊</m:t>
                        </m:r>
                      </m:sub>
                    </m:sSub>
                    <m:r>
                      <a:rPr lang="en-US" b="1" i="1">
                        <a:solidFill>
                          <a:schemeClr val="tx1"/>
                        </a:solidFill>
                        <a:latin typeface="Cambria Math"/>
                        <a:cs typeface="Times New Roman" pitchFamily="18" charset="0"/>
                      </a:rPr>
                      <m:t>=</m:t>
                    </m:r>
                    <m:f>
                      <m:fPr>
                        <m:ctrlPr>
                          <a:rPr lang="en-US" b="1" i="1">
                            <a:solidFill>
                              <a:schemeClr val="tx1"/>
                            </a:solidFill>
                            <a:latin typeface="Cambria Math"/>
                            <a:cs typeface="Times New Roman" pitchFamily="18" charset="0"/>
                          </a:rPr>
                        </m:ctrlPr>
                      </m:fPr>
                      <m:num>
                        <m:r>
                          <a:rPr lang="en-US" b="1" i="1">
                            <a:solidFill>
                              <a:schemeClr val="tx1"/>
                            </a:solidFill>
                            <a:latin typeface="Cambria Math"/>
                            <a:cs typeface="Times New Roman" pitchFamily="18" charset="0"/>
                          </a:rPr>
                          <m:t>𝟖</m:t>
                        </m:r>
                        <m:sSub>
                          <m:sSubPr>
                            <m:ctrlPr>
                              <a:rPr lang="en-US" b="1" i="1">
                                <a:solidFill>
                                  <a:schemeClr val="tx1"/>
                                </a:solidFill>
                                <a:latin typeface="Cambria Math"/>
                                <a:cs typeface="Times New Roman" pitchFamily="18" charset="0"/>
                              </a:rPr>
                            </m:ctrlPr>
                          </m:sSubPr>
                          <m:e>
                            <m:r>
                              <a:rPr lang="en-US" b="1" i="1">
                                <a:solidFill>
                                  <a:schemeClr val="tx1"/>
                                </a:solidFill>
                                <a:latin typeface="Cambria Math"/>
                                <a:cs typeface="Times New Roman" pitchFamily="18" charset="0"/>
                              </a:rPr>
                              <m:t>𝒇</m:t>
                            </m:r>
                          </m:e>
                          <m:sub>
                            <m:r>
                              <a:rPr lang="en-US" b="1" i="1">
                                <a:solidFill>
                                  <a:schemeClr val="tx1"/>
                                </a:solidFill>
                                <a:latin typeface="Cambria Math"/>
                                <a:cs typeface="Times New Roman" pitchFamily="18" charset="0"/>
                              </a:rPr>
                              <m:t>𝒊</m:t>
                            </m:r>
                          </m:sub>
                        </m:sSub>
                        <m:sSub>
                          <m:sSubPr>
                            <m:ctrlPr>
                              <a:rPr lang="en-US" b="1" i="1">
                                <a:solidFill>
                                  <a:schemeClr val="tx1"/>
                                </a:solidFill>
                                <a:latin typeface="Cambria Math"/>
                                <a:cs typeface="Times New Roman" pitchFamily="18" charset="0"/>
                              </a:rPr>
                            </m:ctrlPr>
                          </m:sSubPr>
                          <m:e>
                            <m:r>
                              <a:rPr lang="en-US" b="1" i="1">
                                <a:solidFill>
                                  <a:schemeClr val="tx1"/>
                                </a:solidFill>
                                <a:latin typeface="Cambria Math"/>
                                <a:cs typeface="Times New Roman" pitchFamily="18" charset="0"/>
                              </a:rPr>
                              <m:t>𝑳</m:t>
                            </m:r>
                          </m:e>
                          <m:sub>
                            <m:r>
                              <a:rPr lang="en-US" b="1" i="1">
                                <a:solidFill>
                                  <a:schemeClr val="tx1"/>
                                </a:solidFill>
                                <a:latin typeface="Cambria Math"/>
                                <a:cs typeface="Times New Roman" pitchFamily="18" charset="0"/>
                              </a:rPr>
                              <m:t>𝒊</m:t>
                            </m:r>
                          </m:sub>
                        </m:sSub>
                      </m:num>
                      <m:den>
                        <m:sSup>
                          <m:sSupPr>
                            <m:ctrlPr>
                              <a:rPr lang="en-US" b="1" i="1">
                                <a:solidFill>
                                  <a:schemeClr val="tx1"/>
                                </a:solidFill>
                                <a:latin typeface="Cambria Math"/>
                                <a:cs typeface="Times New Roman" pitchFamily="18" charset="0"/>
                              </a:rPr>
                            </m:ctrlPr>
                          </m:sSupPr>
                          <m:e>
                            <m:r>
                              <a:rPr lang="en-US" b="1" i="1">
                                <a:solidFill>
                                  <a:schemeClr val="tx1"/>
                                </a:solidFill>
                                <a:latin typeface="Cambria Math"/>
                                <a:ea typeface="Cambria Math"/>
                                <a:cs typeface="Times New Roman" pitchFamily="18" charset="0"/>
                              </a:rPr>
                              <m:t>𝝅</m:t>
                            </m:r>
                          </m:e>
                          <m:sup>
                            <m:r>
                              <a:rPr lang="en-US" b="1" i="1">
                                <a:solidFill>
                                  <a:schemeClr val="tx1"/>
                                </a:solidFill>
                                <a:latin typeface="Cambria Math"/>
                                <a:cs typeface="Times New Roman" pitchFamily="18" charset="0"/>
                              </a:rPr>
                              <m:t>𝟐</m:t>
                            </m:r>
                          </m:sup>
                        </m:sSup>
                        <m:r>
                          <a:rPr lang="en-US" b="1" i="1">
                            <a:solidFill>
                              <a:schemeClr val="tx1"/>
                            </a:solidFill>
                            <a:latin typeface="Cambria Math"/>
                            <a:cs typeface="Times New Roman" pitchFamily="18" charset="0"/>
                          </a:rPr>
                          <m:t>𝒈</m:t>
                        </m:r>
                        <m:sSup>
                          <m:sSupPr>
                            <m:ctrlPr>
                              <a:rPr lang="en-US" b="1" i="1">
                                <a:solidFill>
                                  <a:schemeClr val="tx1"/>
                                </a:solidFill>
                                <a:latin typeface="Cambria Math"/>
                                <a:cs typeface="Times New Roman" pitchFamily="18" charset="0"/>
                              </a:rPr>
                            </m:ctrlPr>
                          </m:sSupPr>
                          <m:e>
                            <m:r>
                              <a:rPr lang="en-US" b="1" i="1">
                                <a:solidFill>
                                  <a:schemeClr val="tx1"/>
                                </a:solidFill>
                                <a:latin typeface="Cambria Math"/>
                                <a:cs typeface="Times New Roman" pitchFamily="18" charset="0"/>
                              </a:rPr>
                              <m:t>𝑫𝒊</m:t>
                            </m:r>
                          </m:e>
                          <m:sup>
                            <m:r>
                              <a:rPr lang="en-US" b="1" i="1">
                                <a:solidFill>
                                  <a:schemeClr val="tx1"/>
                                </a:solidFill>
                                <a:latin typeface="Cambria Math"/>
                                <a:cs typeface="Times New Roman" pitchFamily="18" charset="0"/>
                              </a:rPr>
                              <m:t>𝟓</m:t>
                            </m:r>
                          </m:sup>
                        </m:sSup>
                      </m:den>
                    </m:f>
                  </m:oMath>
                </a14:m>
                <a:endParaRPr lang="ar-IQ" b="1" dirty="0" smtClean="0">
                  <a:solidFill>
                    <a:schemeClr val="tx1"/>
                  </a:solidFill>
                </a:endParaRPr>
              </a:p>
              <a:p>
                <a:endParaRPr lang="en-US" sz="800" dirty="0" smtClean="0">
                  <a:solidFill>
                    <a:schemeClr val="tx1"/>
                  </a:solidFill>
                  <a:latin typeface="TimesTen-Roman"/>
                </a:endParaRPr>
              </a:p>
              <a:p>
                <a:pPr algn="just"/>
                <a:r>
                  <a:rPr lang="en-US" dirty="0" smtClean="0">
                    <a:solidFill>
                      <a:schemeClr val="tx1"/>
                    </a:solidFill>
                    <a:latin typeface="TimesTen-Roman"/>
                  </a:rPr>
                  <a:t>in </a:t>
                </a:r>
                <a:r>
                  <a:rPr lang="en-US" dirty="0">
                    <a:solidFill>
                      <a:schemeClr val="tx1"/>
                    </a:solidFill>
                    <a:latin typeface="TimesTen-Roman"/>
                  </a:rPr>
                  <a:t>which the subscript </a:t>
                </a:r>
                <a:r>
                  <a:rPr lang="en-US" i="1" dirty="0" err="1">
                    <a:solidFill>
                      <a:schemeClr val="tx1"/>
                    </a:solidFill>
                    <a:latin typeface="TimesTen-Italic"/>
                  </a:rPr>
                  <a:t>i</a:t>
                </a:r>
                <a:r>
                  <a:rPr lang="en-US" i="1" dirty="0">
                    <a:solidFill>
                      <a:schemeClr val="tx1"/>
                    </a:solidFill>
                    <a:latin typeface="TimesTen-Italic"/>
                  </a:rPr>
                  <a:t> </a:t>
                </a:r>
                <a:r>
                  <a:rPr lang="en-US" dirty="0">
                    <a:solidFill>
                      <a:schemeClr val="tx1"/>
                    </a:solidFill>
                    <a:latin typeface="TimesTen-Roman"/>
                  </a:rPr>
                  <a:t>pertains to the pipes that make up the </a:t>
                </a:r>
                <a:r>
                  <a:rPr lang="en-US" dirty="0" smtClean="0">
                    <a:solidFill>
                      <a:schemeClr val="tx1"/>
                    </a:solidFill>
                    <a:latin typeface="TimesTen-Roman"/>
                  </a:rPr>
                  <a:t>loop. There </a:t>
                </a:r>
                <a:r>
                  <a:rPr lang="en-US" dirty="0">
                    <a:solidFill>
                      <a:schemeClr val="tx1"/>
                    </a:solidFill>
                    <a:latin typeface="TimesTen-Roman"/>
                  </a:rPr>
                  <a:t>will be a relation for each of the </a:t>
                </a:r>
                <a:r>
                  <a:rPr lang="en-US" dirty="0" smtClean="0">
                    <a:solidFill>
                      <a:schemeClr val="tx1"/>
                    </a:solidFill>
                    <a:latin typeface="TimesTen-Roman"/>
                  </a:rPr>
                  <a:t>loops. </a:t>
                </a:r>
                <a:r>
                  <a:rPr lang="en-US" dirty="0">
                    <a:solidFill>
                      <a:schemeClr val="tx1"/>
                    </a:solidFill>
                  </a:rPr>
                  <a:t>The </a:t>
                </a:r>
                <a:r>
                  <a:rPr lang="en-US" dirty="0" smtClean="0">
                    <a:solidFill>
                      <a:schemeClr val="tx1"/>
                    </a:solidFill>
                  </a:rPr>
                  <a:t>plus sign is used if the flow in the element is positive in the clockwise sense; otherwise, the minus sign is employed.</a:t>
                </a:r>
              </a:p>
              <a:p>
                <a:pPr algn="just"/>
                <a:r>
                  <a:rPr lang="en-US" b="1" dirty="0" smtClean="0"/>
                  <a:t>3- Energy balance along a pseudo loop : </a:t>
                </a:r>
              </a:p>
              <a:p>
                <a:pPr algn="ctr"/>
                <a14:m>
                  <m:oMath xmlns:m="http://schemas.openxmlformats.org/officeDocument/2006/math">
                    <m:nary>
                      <m:naryPr>
                        <m:chr m:val="∑"/>
                        <m:subHide m:val="on"/>
                        <m:supHide m:val="on"/>
                        <m:ctrlPr>
                          <a:rPr lang="en-US" b="1" i="1" smtClean="0">
                            <a:solidFill>
                              <a:schemeClr val="tx1"/>
                            </a:solidFill>
                            <a:latin typeface="Cambria Math"/>
                          </a:rPr>
                        </m:ctrlPr>
                      </m:naryPr>
                      <m:sub/>
                      <m:sup/>
                      <m:e>
                        <m:r>
                          <a:rPr lang="en-US" b="1" i="1" smtClean="0">
                            <a:solidFill>
                              <a:schemeClr val="tx1"/>
                            </a:solidFill>
                            <a:latin typeface="Cambria Math"/>
                            <a:ea typeface="Cambria Math"/>
                          </a:rPr>
                          <m:t>±</m:t>
                        </m:r>
                        <m:d>
                          <m:dPr>
                            <m:begChr m:val="["/>
                            <m:endChr m:val="]"/>
                            <m:ctrlPr>
                              <a:rPr lang="en-US" b="1" i="1" smtClean="0">
                                <a:solidFill>
                                  <a:schemeClr val="tx1"/>
                                </a:solidFill>
                                <a:latin typeface="Cambria Math"/>
                                <a:ea typeface="Cambria Math"/>
                              </a:rPr>
                            </m:ctrlPr>
                          </m:dPr>
                          <m:e>
                            <m:sSub>
                              <m:sSubPr>
                                <m:ctrlPr>
                                  <a:rPr lang="en-US" b="1" i="1" smtClean="0">
                                    <a:solidFill>
                                      <a:schemeClr val="tx1"/>
                                    </a:solidFill>
                                    <a:latin typeface="Cambria Math"/>
                                    <a:ea typeface="Cambria Math"/>
                                  </a:rPr>
                                </m:ctrlPr>
                              </m:sSubPr>
                              <m:e>
                                <m:r>
                                  <a:rPr lang="en-US" b="1" i="1" smtClean="0">
                                    <a:solidFill>
                                      <a:schemeClr val="tx1"/>
                                    </a:solidFill>
                                    <a:latin typeface="Cambria Math"/>
                                    <a:ea typeface="Cambria Math"/>
                                  </a:rPr>
                                  <m:t>𝑾</m:t>
                                </m:r>
                              </m:e>
                              <m:sub>
                                <m:r>
                                  <a:rPr lang="en-US" b="1" i="1" smtClean="0">
                                    <a:solidFill>
                                      <a:schemeClr val="tx1"/>
                                    </a:solidFill>
                                    <a:latin typeface="Cambria Math"/>
                                    <a:ea typeface="Cambria Math"/>
                                  </a:rPr>
                                  <m:t>𝒊</m:t>
                                </m:r>
                                <m:r>
                                  <a:rPr lang="en-US" b="1" i="1" smtClean="0">
                                    <a:solidFill>
                                      <a:schemeClr val="tx1"/>
                                    </a:solidFill>
                                    <a:latin typeface="Cambria Math"/>
                                    <a:ea typeface="Cambria Math"/>
                                  </a:rPr>
                                  <m:t> </m:t>
                                </m:r>
                              </m:sub>
                            </m:sSub>
                            <m:r>
                              <a:rPr lang="en-US" b="1" i="1" smtClean="0">
                                <a:solidFill>
                                  <a:schemeClr val="tx1"/>
                                </a:solidFill>
                                <a:latin typeface="Cambria Math"/>
                                <a:ea typeface="Cambria Math"/>
                              </a:rPr>
                              <m:t>−</m:t>
                            </m:r>
                            <m:sSub>
                              <m:sSubPr>
                                <m:ctrlPr>
                                  <a:rPr lang="en-US" b="1" i="1" smtClean="0">
                                    <a:solidFill>
                                      <a:schemeClr val="tx1"/>
                                    </a:solidFill>
                                    <a:latin typeface="Cambria Math"/>
                                    <a:ea typeface="Cambria Math"/>
                                  </a:rPr>
                                </m:ctrlPr>
                              </m:sSubPr>
                              <m:e>
                                <m:d>
                                  <m:dPr>
                                    <m:ctrlPr>
                                      <a:rPr lang="en-US" b="1" i="1" smtClean="0">
                                        <a:solidFill>
                                          <a:schemeClr val="tx1"/>
                                        </a:solidFill>
                                        <a:latin typeface="Cambria Math"/>
                                        <a:ea typeface="Cambria Math"/>
                                      </a:rPr>
                                    </m:ctrlPr>
                                  </m:dPr>
                                  <m:e>
                                    <m:sSub>
                                      <m:sSubPr>
                                        <m:ctrlPr>
                                          <a:rPr lang="en-US" b="1" i="1" smtClean="0">
                                            <a:solidFill>
                                              <a:schemeClr val="tx1"/>
                                            </a:solidFill>
                                            <a:latin typeface="Cambria Math"/>
                                            <a:ea typeface="Cambria Math"/>
                                          </a:rPr>
                                        </m:ctrlPr>
                                      </m:sSubPr>
                                      <m:e>
                                        <m:r>
                                          <a:rPr lang="en-US" b="1" i="1" smtClean="0">
                                            <a:solidFill>
                                              <a:schemeClr val="tx1"/>
                                            </a:solidFill>
                                            <a:latin typeface="Cambria Math"/>
                                            <a:ea typeface="Cambria Math"/>
                                          </a:rPr>
                                          <m:t>𝑯</m:t>
                                        </m:r>
                                      </m:e>
                                      <m:sub>
                                        <m:r>
                                          <a:rPr lang="en-US" b="1" i="1" smtClean="0">
                                            <a:solidFill>
                                              <a:schemeClr val="tx1"/>
                                            </a:solidFill>
                                            <a:latin typeface="Cambria Math"/>
                                            <a:ea typeface="Cambria Math"/>
                                          </a:rPr>
                                          <m:t>𝑷</m:t>
                                        </m:r>
                                      </m:sub>
                                    </m:sSub>
                                  </m:e>
                                </m:d>
                              </m:e>
                              <m:sub>
                                <m:r>
                                  <a:rPr lang="en-US" b="1" i="1" smtClean="0">
                                    <a:solidFill>
                                      <a:schemeClr val="tx1"/>
                                    </a:solidFill>
                                    <a:latin typeface="Cambria Math"/>
                                    <a:ea typeface="Cambria Math"/>
                                  </a:rPr>
                                  <m:t>𝒊</m:t>
                                </m:r>
                              </m:sub>
                            </m:sSub>
                          </m:e>
                        </m:d>
                        <m:r>
                          <a:rPr lang="en-US" b="1" i="1" smtClean="0">
                            <a:solidFill>
                              <a:schemeClr val="tx1"/>
                            </a:solidFill>
                            <a:latin typeface="Cambria Math"/>
                            <a:ea typeface="Cambria Math"/>
                          </a:rPr>
                          <m:t>+∆</m:t>
                        </m:r>
                        <m:r>
                          <a:rPr lang="en-US" b="1" i="1" smtClean="0">
                            <a:solidFill>
                              <a:schemeClr val="tx1"/>
                            </a:solidFill>
                            <a:latin typeface="Cambria Math"/>
                            <a:ea typeface="Cambria Math"/>
                          </a:rPr>
                          <m:t>𝑯</m:t>
                        </m:r>
                        <m:r>
                          <a:rPr lang="en-US" b="1" i="1" smtClean="0">
                            <a:solidFill>
                              <a:schemeClr val="tx1"/>
                            </a:solidFill>
                            <a:latin typeface="Cambria Math"/>
                            <a:ea typeface="Cambria Math"/>
                          </a:rPr>
                          <m:t>=</m:t>
                        </m:r>
                        <m:r>
                          <a:rPr lang="en-US" b="1" i="1" smtClean="0">
                            <a:solidFill>
                              <a:schemeClr val="tx1"/>
                            </a:solidFill>
                            <a:latin typeface="Cambria Math"/>
                            <a:ea typeface="Cambria Math"/>
                          </a:rPr>
                          <m:t>𝟎</m:t>
                        </m:r>
                        <m:r>
                          <a:rPr lang="en-US" b="1" i="1" smtClean="0">
                            <a:solidFill>
                              <a:schemeClr val="tx1"/>
                            </a:solidFill>
                            <a:latin typeface="Cambria Math"/>
                            <a:ea typeface="Cambria Math"/>
                          </a:rPr>
                          <m:t>             −−−−−−−−−−−(</m:t>
                        </m:r>
                        <m:r>
                          <a:rPr lang="en-US" b="1" i="1" smtClean="0">
                            <a:solidFill>
                              <a:schemeClr val="tx1"/>
                            </a:solidFill>
                            <a:latin typeface="Cambria Math"/>
                            <a:ea typeface="Cambria Math"/>
                          </a:rPr>
                          <m:t>𝟑</m:t>
                        </m:r>
                        <m:r>
                          <a:rPr lang="en-US" b="1" i="1" smtClean="0">
                            <a:solidFill>
                              <a:schemeClr val="tx1"/>
                            </a:solidFill>
                            <a:latin typeface="Cambria Math"/>
                            <a:ea typeface="Cambria Math"/>
                          </a:rPr>
                          <m:t>)</m:t>
                        </m:r>
                      </m:e>
                    </m:nary>
                  </m:oMath>
                </a14:m>
                <a:r>
                  <a:rPr lang="en-US" b="1" dirty="0" smtClean="0">
                    <a:solidFill>
                      <a:schemeClr val="tx1"/>
                    </a:solidFill>
                  </a:rPr>
                  <a:t> </a:t>
                </a:r>
              </a:p>
              <a:p>
                <a:pPr algn="just"/>
                <a:endParaRPr lang="en-US" sz="800" dirty="0" smtClean="0">
                  <a:solidFill>
                    <a:schemeClr val="tx1"/>
                  </a:solidFill>
                </a:endParaRPr>
              </a:p>
              <a:p>
                <a:pPr algn="just"/>
                <a14:m>
                  <m:oMath xmlns:m="http://schemas.openxmlformats.org/officeDocument/2006/math">
                    <m:r>
                      <a:rPr lang="en-US" b="1" i="1" u="sng">
                        <a:solidFill>
                          <a:schemeClr val="tx1"/>
                        </a:solidFill>
                        <a:latin typeface="Cambria Math" panose="02040503050406030204" pitchFamily="18" charset="0"/>
                        <a:ea typeface="Cambria Math" panose="02040503050406030204" pitchFamily="18" charset="0"/>
                        <a:cs typeface="Times New Roman" pitchFamily="18" charset="0"/>
                      </a:rPr>
                      <m:t>∆</m:t>
                    </m:r>
                    <m:r>
                      <a:rPr lang="en-US" b="1" i="1" u="sng">
                        <a:solidFill>
                          <a:schemeClr val="tx1"/>
                        </a:solidFill>
                        <a:latin typeface="Cambria Math" panose="02040503050406030204" pitchFamily="18" charset="0"/>
                        <a:ea typeface="Cambria Math" panose="02040503050406030204" pitchFamily="18" charset="0"/>
                        <a:cs typeface="Times New Roman" pitchFamily="18" charset="0"/>
                      </a:rPr>
                      <m:t>𝑯</m:t>
                    </m:r>
                  </m:oMath>
                </a14:m>
                <a:r>
                  <a:rPr lang="en-US" b="1" i="1" u="sng" dirty="0" smtClean="0">
                    <a:solidFill>
                      <a:schemeClr val="tx1"/>
                    </a:solidFill>
                  </a:rPr>
                  <a:t>:</a:t>
                </a:r>
                <a:r>
                  <a:rPr lang="en-US" b="1" i="1" dirty="0" smtClean="0">
                    <a:solidFill>
                      <a:schemeClr val="tx1"/>
                    </a:solidFill>
                  </a:rPr>
                  <a:t> </a:t>
                </a:r>
                <a:r>
                  <a:rPr lang="en-US" dirty="0" smtClean="0">
                    <a:solidFill>
                      <a:schemeClr val="tx1"/>
                    </a:solidFill>
                  </a:rPr>
                  <a:t>is </a:t>
                </a:r>
                <a:r>
                  <a:rPr lang="en-US" dirty="0">
                    <a:solidFill>
                      <a:schemeClr val="tx1"/>
                    </a:solidFill>
                  </a:rPr>
                  <a:t>the difference in magnitude of the two fixed-grade nodes </a:t>
                </a:r>
                <a:r>
                  <a:rPr lang="en-US" dirty="0" smtClean="0">
                    <a:solidFill>
                      <a:schemeClr val="tx1"/>
                    </a:solidFill>
                  </a:rPr>
                  <a:t>in the </a:t>
                </a:r>
                <a:r>
                  <a:rPr lang="en-US" dirty="0">
                    <a:solidFill>
                      <a:schemeClr val="tx1"/>
                    </a:solidFill>
                  </a:rPr>
                  <a:t>path ordered in a clockwise fashion across the imaginary pipe in </a:t>
                </a:r>
                <a:r>
                  <a:rPr lang="en-US" dirty="0" smtClean="0">
                    <a:solidFill>
                      <a:schemeClr val="tx1"/>
                    </a:solidFill>
                  </a:rPr>
                  <a:t>the pseudo loop. </a:t>
                </a:r>
              </a:p>
              <a:p>
                <a:pPr algn="just"/>
                <a:endParaRPr lang="en-US" sz="800" dirty="0" smtClean="0">
                  <a:solidFill>
                    <a:schemeClr val="tx1"/>
                  </a:solidFill>
                </a:endParaRPr>
              </a:p>
              <a:p>
                <a:pPr algn="just"/>
                <a:r>
                  <a:rPr lang="en-US" b="1" i="1" u="sng" dirty="0" smtClean="0">
                    <a:solidFill>
                      <a:schemeClr val="tx1"/>
                    </a:solidFill>
                  </a:rPr>
                  <a:t>(</a:t>
                </a:r>
                <a:r>
                  <a:rPr lang="en-US" b="1" i="1" u="sng" dirty="0">
                    <a:solidFill>
                      <a:schemeClr val="tx1"/>
                    </a:solidFill>
                  </a:rPr>
                  <a:t>HP)</a:t>
                </a:r>
                <a:r>
                  <a:rPr lang="en-US" b="1" i="1" u="sng" baseline="-25000" dirty="0">
                    <a:solidFill>
                      <a:schemeClr val="tx1"/>
                    </a:solidFill>
                  </a:rPr>
                  <a:t>i </a:t>
                </a:r>
                <a:r>
                  <a:rPr lang="en-US" b="1" i="1" dirty="0" smtClean="0">
                    <a:solidFill>
                      <a:schemeClr val="tx1"/>
                    </a:solidFill>
                  </a:rPr>
                  <a:t> </a:t>
                </a:r>
                <a:r>
                  <a:rPr lang="en-US" dirty="0" smtClean="0">
                    <a:solidFill>
                      <a:schemeClr val="tx1"/>
                    </a:solidFill>
                  </a:rPr>
                  <a:t>is </a:t>
                </a:r>
                <a:r>
                  <a:rPr lang="en-US" dirty="0">
                    <a:solidFill>
                      <a:schemeClr val="tx1"/>
                    </a:solidFill>
                  </a:rPr>
                  <a:t>the head across a pump that could exist </a:t>
                </a:r>
                <a:r>
                  <a:rPr lang="en-US" dirty="0" smtClean="0">
                    <a:solidFill>
                      <a:schemeClr val="tx1"/>
                    </a:solidFill>
                  </a:rPr>
                  <a:t>in the </a:t>
                </a:r>
                <a:r>
                  <a:rPr lang="en-US" dirty="0" err="1">
                    <a:solidFill>
                      <a:schemeClr val="tx1"/>
                    </a:solidFill>
                  </a:rPr>
                  <a:t>ith</a:t>
                </a:r>
                <a:r>
                  <a:rPr lang="en-US" dirty="0">
                    <a:solidFill>
                      <a:schemeClr val="tx1"/>
                    </a:solidFill>
                  </a:rPr>
                  <a:t> pipe element. </a:t>
                </a:r>
                <a:endParaRPr lang="en-US" dirty="0" smtClean="0">
                  <a:solidFill>
                    <a:schemeClr val="tx1"/>
                  </a:solidFill>
                </a:endParaRPr>
              </a:p>
              <a:p>
                <a:pPr algn="just"/>
                <a:endParaRPr lang="en-US" sz="800" dirty="0" smtClean="0">
                  <a:solidFill>
                    <a:schemeClr val="tx1"/>
                  </a:solidFill>
                </a:endParaRPr>
              </a:p>
              <a:p>
                <a:pPr algn="just"/>
                <a:r>
                  <a:rPr lang="en-US" dirty="0" smtClean="0">
                    <a:solidFill>
                      <a:schemeClr val="tx1"/>
                    </a:solidFill>
                  </a:rPr>
                  <a:t>If </a:t>
                </a:r>
                <a:r>
                  <a:rPr lang="en-US" b="1" i="1" dirty="0">
                    <a:solidFill>
                      <a:schemeClr val="tx1"/>
                    </a:solidFill>
                  </a:rPr>
                  <a:t>F</a:t>
                </a:r>
                <a:r>
                  <a:rPr lang="en-US" i="1" dirty="0">
                    <a:solidFill>
                      <a:schemeClr val="tx1"/>
                    </a:solidFill>
                  </a:rPr>
                  <a:t> </a:t>
                </a:r>
                <a:r>
                  <a:rPr lang="en-US" dirty="0">
                    <a:solidFill>
                      <a:schemeClr val="tx1"/>
                    </a:solidFill>
                  </a:rPr>
                  <a:t>is the number of fixed-grade nodes, there </a:t>
                </a:r>
                <a:r>
                  <a:rPr lang="en-US" dirty="0" smtClean="0">
                    <a:solidFill>
                      <a:schemeClr val="tx1"/>
                    </a:solidFill>
                  </a:rPr>
                  <a:t>will be </a:t>
                </a:r>
                <a:r>
                  <a:rPr lang="en-US" b="1" dirty="0">
                    <a:solidFill>
                      <a:schemeClr val="tx1"/>
                    </a:solidFill>
                  </a:rPr>
                  <a:t>(</a:t>
                </a:r>
                <a:r>
                  <a:rPr lang="en-US" b="1" i="1" dirty="0" smtClean="0">
                    <a:solidFill>
                      <a:schemeClr val="tx1"/>
                    </a:solidFill>
                  </a:rPr>
                  <a:t>F -</a:t>
                </a:r>
                <a:r>
                  <a:rPr lang="en-US" b="1" dirty="0" smtClean="0">
                    <a:solidFill>
                      <a:schemeClr val="tx1"/>
                    </a:solidFill>
                  </a:rPr>
                  <a:t>1</a:t>
                </a:r>
                <a:r>
                  <a:rPr lang="en-US" b="1" dirty="0">
                    <a:solidFill>
                      <a:schemeClr val="tx1"/>
                    </a:solidFill>
                  </a:rPr>
                  <a:t>) </a:t>
                </a:r>
                <a:r>
                  <a:rPr lang="en-US" dirty="0">
                    <a:solidFill>
                      <a:schemeClr val="tx1"/>
                    </a:solidFill>
                  </a:rPr>
                  <a:t>unique path </a:t>
                </a:r>
                <a:r>
                  <a:rPr lang="en-US" dirty="0" smtClean="0">
                    <a:solidFill>
                      <a:schemeClr val="tx1"/>
                    </a:solidFill>
                  </a:rPr>
                  <a:t>equations.</a:t>
                </a:r>
              </a:p>
              <a:p>
                <a:pPr algn="just"/>
                <a:endParaRPr lang="en-US" sz="800" dirty="0" smtClean="0">
                  <a:solidFill>
                    <a:schemeClr val="tx1"/>
                  </a:solidFill>
                </a:endParaRPr>
              </a:p>
              <a:p>
                <a:pPr algn="just"/>
                <a:r>
                  <a:rPr lang="en-US" dirty="0" smtClean="0">
                    <a:solidFill>
                      <a:schemeClr val="tx1"/>
                    </a:solidFill>
                  </a:rPr>
                  <a:t>Let </a:t>
                </a:r>
                <a:r>
                  <a:rPr lang="en-US" b="1" i="1" dirty="0">
                    <a:solidFill>
                      <a:schemeClr val="tx1"/>
                    </a:solidFill>
                  </a:rPr>
                  <a:t>P</a:t>
                </a:r>
                <a:r>
                  <a:rPr lang="en-US" i="1" dirty="0">
                    <a:solidFill>
                      <a:schemeClr val="tx1"/>
                    </a:solidFill>
                  </a:rPr>
                  <a:t> </a:t>
                </a:r>
                <a:r>
                  <a:rPr lang="en-US" dirty="0">
                    <a:solidFill>
                      <a:schemeClr val="tx1"/>
                    </a:solidFill>
                  </a:rPr>
                  <a:t>be the number of pipe elements in the network, </a:t>
                </a:r>
                <a:r>
                  <a:rPr lang="en-US" b="1" i="1" dirty="0">
                    <a:solidFill>
                      <a:schemeClr val="tx1"/>
                    </a:solidFill>
                  </a:rPr>
                  <a:t>J</a:t>
                </a:r>
                <a:r>
                  <a:rPr lang="en-US" i="1" dirty="0">
                    <a:solidFill>
                      <a:schemeClr val="tx1"/>
                    </a:solidFill>
                  </a:rPr>
                  <a:t> </a:t>
                </a:r>
                <a:r>
                  <a:rPr lang="en-US" dirty="0">
                    <a:solidFill>
                      <a:schemeClr val="tx1"/>
                    </a:solidFill>
                  </a:rPr>
                  <a:t>the number of </a:t>
                </a:r>
                <a:r>
                  <a:rPr lang="en-US" dirty="0" smtClean="0">
                    <a:solidFill>
                      <a:schemeClr val="tx1"/>
                    </a:solidFill>
                  </a:rPr>
                  <a:t>interior nodes</a:t>
                </a:r>
                <a:r>
                  <a:rPr lang="en-US" dirty="0">
                    <a:solidFill>
                      <a:schemeClr val="tx1"/>
                    </a:solidFill>
                  </a:rPr>
                  <a:t>, and </a:t>
                </a:r>
                <a:r>
                  <a:rPr lang="en-US" b="1" i="1" dirty="0">
                    <a:solidFill>
                      <a:schemeClr val="tx1"/>
                    </a:solidFill>
                  </a:rPr>
                  <a:t>L</a:t>
                </a:r>
                <a:r>
                  <a:rPr lang="en-US" i="1" dirty="0">
                    <a:solidFill>
                      <a:schemeClr val="tx1"/>
                    </a:solidFill>
                  </a:rPr>
                  <a:t> </a:t>
                </a:r>
                <a:r>
                  <a:rPr lang="en-US" dirty="0">
                    <a:solidFill>
                      <a:schemeClr val="tx1"/>
                    </a:solidFill>
                  </a:rPr>
                  <a:t>the number of interior loops. Then the following relation </a:t>
                </a:r>
                <a:r>
                  <a:rPr lang="en-US" dirty="0" smtClean="0">
                    <a:solidFill>
                      <a:schemeClr val="tx1"/>
                    </a:solidFill>
                  </a:rPr>
                  <a:t>will hold </a:t>
                </a:r>
                <a:r>
                  <a:rPr lang="en-US" dirty="0">
                    <a:solidFill>
                      <a:schemeClr val="tx1"/>
                    </a:solidFill>
                  </a:rPr>
                  <a:t>if the network is properly </a:t>
                </a:r>
                <a:r>
                  <a:rPr lang="en-US" dirty="0" smtClean="0">
                    <a:solidFill>
                      <a:schemeClr val="tx1"/>
                    </a:solidFill>
                  </a:rPr>
                  <a:t>defined:</a:t>
                </a:r>
              </a:p>
            </p:txBody>
          </p:sp>
        </mc:Choice>
        <mc:Fallback xmlns="">
          <p:sp>
            <p:nvSpPr>
              <p:cNvPr id="6" name="Rectangle 5"/>
              <p:cNvSpPr>
                <a:spLocks noRot="1" noChangeAspect="1" noMove="1" noResize="1" noEditPoints="1" noAdjustHandles="1" noChangeArrowheads="1" noChangeShapeType="1" noTextEdit="1"/>
              </p:cNvSpPr>
              <p:nvPr/>
            </p:nvSpPr>
            <p:spPr>
              <a:xfrm>
                <a:off x="58535" y="116632"/>
                <a:ext cx="9085465" cy="5696752"/>
              </a:xfrm>
              <a:prstGeom prst="rect">
                <a:avLst/>
              </a:prstGeom>
              <a:blipFill rotWithShape="1">
                <a:blip r:embed="rId2"/>
                <a:stretch>
                  <a:fillRect l="-604" t="-535" r="-1208" b="-749"/>
                </a:stretch>
              </a:blipFill>
            </p:spPr>
            <p:txBody>
              <a:bodyPr/>
              <a:lstStyle/>
              <a:p>
                <a:r>
                  <a:rPr lang="ar-IQ">
                    <a:noFill/>
                  </a:rPr>
                  <a:t> </a:t>
                </a:r>
              </a:p>
            </p:txBody>
          </p:sp>
        </mc:Fallback>
      </mc:AlternateContent>
      <p:sp>
        <p:nvSpPr>
          <p:cNvPr id="9" name="Rectangle 8"/>
          <p:cNvSpPr/>
          <p:nvPr/>
        </p:nvSpPr>
        <p:spPr>
          <a:xfrm>
            <a:off x="2699792" y="5812203"/>
            <a:ext cx="2861361" cy="369332"/>
          </a:xfrm>
          <a:prstGeom prst="rect">
            <a:avLst/>
          </a:prstGeom>
        </p:spPr>
        <p:txBody>
          <a:bodyPr wrap="none">
            <a:spAutoFit/>
          </a:bodyPr>
          <a:lstStyle/>
          <a:p>
            <a:r>
              <a:rPr lang="pl-PL" b="1" i="1" dirty="0" smtClean="0">
                <a:latin typeface="TimesTen-Italic"/>
              </a:rPr>
              <a:t>P </a:t>
            </a:r>
            <a:r>
              <a:rPr lang="pl-PL" b="1" dirty="0" smtClean="0">
                <a:latin typeface="MathematicalPi-One"/>
              </a:rPr>
              <a:t> </a:t>
            </a:r>
            <a:r>
              <a:rPr lang="en-US" b="1" dirty="0" smtClean="0">
                <a:latin typeface="MathematicalPi-One"/>
              </a:rPr>
              <a:t>= </a:t>
            </a:r>
            <a:r>
              <a:rPr lang="pl-PL" b="1" i="1" dirty="0" smtClean="0">
                <a:latin typeface="TimesTen-Italic"/>
              </a:rPr>
              <a:t>J </a:t>
            </a:r>
            <a:r>
              <a:rPr lang="en-US" b="1" i="1" dirty="0" smtClean="0">
                <a:latin typeface="TimesTen-Italic"/>
              </a:rPr>
              <a:t> +</a:t>
            </a:r>
            <a:r>
              <a:rPr lang="pl-PL" b="1" dirty="0" smtClean="0">
                <a:latin typeface="MathematicalPi-One"/>
              </a:rPr>
              <a:t> </a:t>
            </a:r>
            <a:r>
              <a:rPr lang="pl-PL" b="1" i="1" dirty="0" smtClean="0">
                <a:latin typeface="TimesTen-Italic"/>
              </a:rPr>
              <a:t>L </a:t>
            </a:r>
            <a:r>
              <a:rPr lang="en-US" b="1" i="1" dirty="0" smtClean="0">
                <a:latin typeface="TimesTen-Italic"/>
              </a:rPr>
              <a:t>+</a:t>
            </a:r>
            <a:r>
              <a:rPr lang="pl-PL" b="1" dirty="0" smtClean="0">
                <a:latin typeface="MathematicalPi-One"/>
              </a:rPr>
              <a:t> </a:t>
            </a:r>
            <a:r>
              <a:rPr lang="pl-PL" b="1" i="1" dirty="0" smtClean="0">
                <a:latin typeface="TimesTen-Italic"/>
              </a:rPr>
              <a:t>F </a:t>
            </a:r>
            <a:r>
              <a:rPr lang="en-US" b="1" i="1" dirty="0" smtClean="0">
                <a:latin typeface="TimesTen-Italic"/>
              </a:rPr>
              <a:t>–</a:t>
            </a:r>
            <a:r>
              <a:rPr lang="pl-PL" b="1" dirty="0" smtClean="0">
                <a:latin typeface="MathematicalPi-One"/>
              </a:rPr>
              <a:t> </a:t>
            </a:r>
            <a:r>
              <a:rPr lang="pl-PL" b="1" dirty="0" smtClean="0">
                <a:latin typeface="TimesTen-Roman"/>
              </a:rPr>
              <a:t>1</a:t>
            </a:r>
            <a:r>
              <a:rPr lang="en-US" b="1" dirty="0" smtClean="0">
                <a:latin typeface="TimesTen-Roman"/>
              </a:rPr>
              <a:t> </a:t>
            </a:r>
            <a:r>
              <a:rPr lang="en-US" b="1" dirty="0" smtClean="0"/>
              <a:t>-------(3)</a:t>
            </a:r>
            <a:endParaRPr lang="ar-IQ" b="1" dirty="0"/>
          </a:p>
        </p:txBody>
      </p:sp>
      <p:sp>
        <p:nvSpPr>
          <p:cNvPr id="10" name="Rectangle 9"/>
          <p:cNvSpPr/>
          <p:nvPr/>
        </p:nvSpPr>
        <p:spPr>
          <a:xfrm>
            <a:off x="179512" y="6181535"/>
            <a:ext cx="8964488" cy="369332"/>
          </a:xfrm>
          <a:prstGeom prst="rect">
            <a:avLst/>
          </a:prstGeom>
          <a:noFill/>
        </p:spPr>
        <p:txBody>
          <a:bodyPr wrap="square">
            <a:spAutoFit/>
          </a:bodyPr>
          <a:lstStyle/>
          <a:p>
            <a:r>
              <a:rPr lang="en-US" dirty="0" smtClean="0">
                <a:latin typeface="TimesTen-Roman"/>
              </a:rPr>
              <a:t>In the figure above note that , </a:t>
            </a:r>
            <a:r>
              <a:rPr lang="en-US" i="1" dirty="0">
                <a:latin typeface="TimesTen-Italic"/>
              </a:rPr>
              <a:t>J </a:t>
            </a:r>
            <a:r>
              <a:rPr lang="en-US" i="1" dirty="0" smtClean="0">
                <a:latin typeface="TimesTen-Italic"/>
              </a:rPr>
              <a:t>=</a:t>
            </a:r>
            <a:r>
              <a:rPr lang="en-US" dirty="0" smtClean="0">
                <a:latin typeface="MathematicalPi-One"/>
              </a:rPr>
              <a:t> </a:t>
            </a:r>
            <a:r>
              <a:rPr lang="en-US" dirty="0">
                <a:latin typeface="TimesTen-Roman"/>
              </a:rPr>
              <a:t>4, </a:t>
            </a:r>
            <a:r>
              <a:rPr lang="en-US" i="1" dirty="0">
                <a:latin typeface="TimesTen-Italic"/>
              </a:rPr>
              <a:t>L </a:t>
            </a:r>
            <a:r>
              <a:rPr lang="en-US" i="1" dirty="0" smtClean="0">
                <a:latin typeface="TimesTen-Italic"/>
              </a:rPr>
              <a:t>=</a:t>
            </a:r>
            <a:r>
              <a:rPr lang="en-US" dirty="0" smtClean="0">
                <a:latin typeface="MathematicalPi-One"/>
              </a:rPr>
              <a:t> </a:t>
            </a:r>
            <a:r>
              <a:rPr lang="en-US" dirty="0">
                <a:latin typeface="TimesTen-Roman"/>
              </a:rPr>
              <a:t>2, </a:t>
            </a:r>
            <a:r>
              <a:rPr lang="en-US" i="1" dirty="0">
                <a:latin typeface="TimesTen-Italic"/>
              </a:rPr>
              <a:t>F </a:t>
            </a:r>
            <a:r>
              <a:rPr lang="en-US" i="1" dirty="0" smtClean="0">
                <a:latin typeface="TimesTen-Italic"/>
              </a:rPr>
              <a:t>=</a:t>
            </a:r>
            <a:r>
              <a:rPr lang="en-US" dirty="0" smtClean="0">
                <a:latin typeface="MathematicalPi-One"/>
              </a:rPr>
              <a:t> </a:t>
            </a:r>
            <a:r>
              <a:rPr lang="en-US" dirty="0">
                <a:latin typeface="TimesTen-Roman"/>
              </a:rPr>
              <a:t>2, so </a:t>
            </a:r>
            <a:r>
              <a:rPr lang="en-US" dirty="0" smtClean="0">
                <a:latin typeface="TimesTen-Roman"/>
              </a:rPr>
              <a:t>that   </a:t>
            </a:r>
            <a:r>
              <a:rPr lang="en-US" i="1" dirty="0" smtClean="0">
                <a:latin typeface="TimesTen-Italic"/>
              </a:rPr>
              <a:t>P = 4 + 2 + 2 -1 = 7</a:t>
            </a:r>
            <a:endParaRPr lang="en-US" dirty="0">
              <a:latin typeface="MathematicalPi-One"/>
            </a:endParaRPr>
          </a:p>
        </p:txBody>
      </p:sp>
      <p:sp>
        <p:nvSpPr>
          <p:cNvPr id="2" name="Slide Number Placeholder 1"/>
          <p:cNvSpPr>
            <a:spLocks noGrp="1"/>
          </p:cNvSpPr>
          <p:nvPr>
            <p:ph type="sldNum" sz="quarter" idx="12"/>
          </p:nvPr>
        </p:nvSpPr>
        <p:spPr/>
        <p:txBody>
          <a:bodyPr/>
          <a:lstStyle/>
          <a:p>
            <a:fld id="{0A666F6B-A100-44F9-978D-83E6BE3F04E7}" type="slidenum">
              <a:rPr lang="en-US" smtClean="0"/>
              <a:t>3</a:t>
            </a:fld>
            <a:endParaRPr lang="en-US" dirty="0"/>
          </a:p>
        </p:txBody>
      </p:sp>
    </p:spTree>
    <p:extLst>
      <p:ext uri="{BB962C8B-B14F-4D97-AF65-F5344CB8AC3E}">
        <p14:creationId xmlns:p14="http://schemas.microsoft.com/office/powerpoint/2010/main" val="421781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96306" y="5229200"/>
                <a:ext cx="9012198" cy="1269194"/>
              </a:xfrm>
              <a:prstGeom prst="rect">
                <a:avLst/>
              </a:prstGeom>
              <a:noFill/>
            </p:spPr>
            <p:txBody>
              <a:bodyPr wrap="square" rtlCol="0">
                <a:spAutoFit/>
              </a:bodyPr>
              <a:lstStyle/>
              <a:p>
                <a:pPr algn="ctr"/>
                <a14:m>
                  <m:oMath xmlns:m="http://schemas.openxmlformats.org/officeDocument/2006/math">
                    <m:r>
                      <a:rPr lang="en-US" sz="2200" b="1" i="1" smtClean="0">
                        <a:solidFill>
                          <a:schemeClr val="tx1"/>
                        </a:solidFill>
                        <a:latin typeface="Cambria Math"/>
                        <a:ea typeface="Cambria Math"/>
                        <a:cs typeface="Times New Roman" pitchFamily="18" charset="0"/>
                      </a:rPr>
                      <m:t>∆</m:t>
                    </m:r>
                    <m:sSub>
                      <m:sSubPr>
                        <m:ctrlPr>
                          <a:rPr lang="en-US" sz="2200" b="1" i="1">
                            <a:solidFill>
                              <a:schemeClr val="tx1"/>
                            </a:solidFill>
                            <a:latin typeface="Cambria Math"/>
                            <a:ea typeface="Cambria Math"/>
                            <a:cs typeface="Times New Roman" pitchFamily="18" charset="0"/>
                          </a:rPr>
                        </m:ctrlPr>
                      </m:sSubPr>
                      <m:e>
                        <m:r>
                          <a:rPr lang="en-US" sz="2200" b="1" i="1">
                            <a:solidFill>
                              <a:schemeClr val="tx1"/>
                            </a:solidFill>
                            <a:latin typeface="Cambria Math"/>
                            <a:ea typeface="Cambria Math"/>
                            <a:cs typeface="Times New Roman" pitchFamily="18" charset="0"/>
                          </a:rPr>
                          <m:t>𝑸</m:t>
                        </m:r>
                      </m:e>
                      <m:sub>
                        <m:r>
                          <a:rPr lang="en-US" sz="2200" b="1" i="1">
                            <a:solidFill>
                              <a:schemeClr val="tx1"/>
                            </a:solidFill>
                            <a:latin typeface="Cambria Math"/>
                            <a:ea typeface="Cambria Math"/>
                            <a:cs typeface="Times New Roman" pitchFamily="18" charset="0"/>
                          </a:rPr>
                          <m:t>𝒌</m:t>
                        </m:r>
                      </m:sub>
                    </m:sSub>
                    <m:r>
                      <a:rPr lang="en-US" sz="2200" b="1" i="1" smtClean="0">
                        <a:solidFill>
                          <a:schemeClr val="tx1"/>
                        </a:solidFill>
                        <a:latin typeface="Cambria Math"/>
                        <a:ea typeface="Cambria Math"/>
                        <a:cs typeface="Times New Roman" pitchFamily="18" charset="0"/>
                      </a:rPr>
                      <m:t>=−</m:t>
                    </m:r>
                    <m:f>
                      <m:fPr>
                        <m:ctrlPr>
                          <a:rPr lang="en-US" sz="2200" b="1" i="1">
                            <a:solidFill>
                              <a:schemeClr val="tx1"/>
                            </a:solidFill>
                            <a:latin typeface="Cambria Math"/>
                            <a:ea typeface="Cambria Math"/>
                            <a:cs typeface="Times New Roman" pitchFamily="18" charset="0"/>
                          </a:rPr>
                        </m:ctrlPr>
                      </m:fPr>
                      <m:num>
                        <m:nary>
                          <m:naryPr>
                            <m:chr m:val="∑"/>
                            <m:subHide m:val="on"/>
                            <m:supHide m:val="on"/>
                            <m:ctrlPr>
                              <a:rPr lang="en-US" sz="2200" b="1" i="1">
                                <a:solidFill>
                                  <a:schemeClr val="tx1"/>
                                </a:solidFill>
                                <a:latin typeface="Cambria Math"/>
                                <a:cs typeface="Times New Roman" pitchFamily="18" charset="0"/>
                              </a:rPr>
                            </m:ctrlPr>
                          </m:naryPr>
                          <m:sub/>
                          <m:sup/>
                          <m:e>
                            <m:r>
                              <a:rPr lang="en-US" sz="2200" b="1" i="1">
                                <a:solidFill>
                                  <a:schemeClr val="tx1"/>
                                </a:solidFill>
                                <a:latin typeface="Cambria Math" panose="02040503050406030204" pitchFamily="18" charset="0"/>
                                <a:cs typeface="Times New Roman" pitchFamily="18" charset="0"/>
                              </a:rPr>
                              <m:t>± </m:t>
                            </m:r>
                            <m:d>
                              <m:dPr>
                                <m:begChr m:val="["/>
                                <m:endChr m:val="]"/>
                                <m:ctrlPr>
                                  <a:rPr lang="en-US" sz="2200" b="1" i="1">
                                    <a:solidFill>
                                      <a:schemeClr val="tx1"/>
                                    </a:solidFill>
                                    <a:latin typeface="Cambria Math"/>
                                    <a:cs typeface="Times New Roman" pitchFamily="18" charset="0"/>
                                  </a:rPr>
                                </m:ctrlPr>
                              </m:dPr>
                              <m:e>
                                <m:sSub>
                                  <m:sSubPr>
                                    <m:ctrlPr>
                                      <a:rPr lang="en-US" sz="2200" b="1" i="1">
                                        <a:solidFill>
                                          <a:schemeClr val="tx1"/>
                                        </a:solidFill>
                                        <a:latin typeface="Cambria Math"/>
                                        <a:cs typeface="Times New Roman" pitchFamily="18" charset="0"/>
                                      </a:rPr>
                                    </m:ctrlPr>
                                  </m:sSubPr>
                                  <m:e>
                                    <m:r>
                                      <a:rPr lang="en-US" sz="2200" b="1" i="1">
                                        <a:solidFill>
                                          <a:schemeClr val="tx1"/>
                                        </a:solidFill>
                                        <a:latin typeface="Cambria Math" panose="02040503050406030204" pitchFamily="18" charset="0"/>
                                        <a:cs typeface="Times New Roman" pitchFamily="18" charset="0"/>
                                      </a:rPr>
                                      <m:t>𝑾</m:t>
                                    </m:r>
                                  </m:e>
                                  <m:sub>
                                    <m:r>
                                      <a:rPr lang="en-US" sz="2200" b="1" i="1">
                                        <a:solidFill>
                                          <a:schemeClr val="tx1"/>
                                        </a:solidFill>
                                        <a:latin typeface="Cambria Math" panose="02040503050406030204" pitchFamily="18" charset="0"/>
                                        <a:cs typeface="Times New Roman" pitchFamily="18" charset="0"/>
                                      </a:rPr>
                                      <m:t>𝒊</m:t>
                                    </m:r>
                                  </m:sub>
                                </m:sSub>
                                <m:r>
                                  <a:rPr lang="en-US" sz="2200" b="1" i="1">
                                    <a:solidFill>
                                      <a:schemeClr val="tx1"/>
                                    </a:solidFill>
                                    <a:latin typeface="Cambria Math" panose="02040503050406030204" pitchFamily="18" charset="0"/>
                                    <a:cs typeface="Times New Roman" pitchFamily="18" charset="0"/>
                                  </a:rPr>
                                  <m:t>−</m:t>
                                </m:r>
                                <m:sSub>
                                  <m:sSubPr>
                                    <m:ctrlPr>
                                      <a:rPr lang="en-US" sz="2200" b="1" i="1">
                                        <a:solidFill>
                                          <a:schemeClr val="tx1"/>
                                        </a:solidFill>
                                        <a:latin typeface="Cambria Math"/>
                                        <a:cs typeface="Times New Roman" pitchFamily="18" charset="0"/>
                                      </a:rPr>
                                    </m:ctrlPr>
                                  </m:sSubPr>
                                  <m:e>
                                    <m:r>
                                      <a:rPr lang="en-US" sz="2200" b="1" i="1">
                                        <a:solidFill>
                                          <a:schemeClr val="tx1"/>
                                        </a:solidFill>
                                        <a:latin typeface="Cambria Math" panose="02040503050406030204" pitchFamily="18" charset="0"/>
                                        <a:cs typeface="Times New Roman" pitchFamily="18" charset="0"/>
                                      </a:rPr>
                                      <m:t>𝑯𝒑</m:t>
                                    </m:r>
                                  </m:e>
                                  <m:sub>
                                    <m:r>
                                      <a:rPr lang="en-US" sz="2200" b="1" i="1">
                                        <a:solidFill>
                                          <a:schemeClr val="tx1"/>
                                        </a:solidFill>
                                        <a:latin typeface="Cambria Math" panose="02040503050406030204" pitchFamily="18" charset="0"/>
                                        <a:cs typeface="Times New Roman" pitchFamily="18" charset="0"/>
                                      </a:rPr>
                                      <m:t>𝒊</m:t>
                                    </m:r>
                                  </m:sub>
                                </m:sSub>
                              </m:e>
                            </m:d>
                            <m:r>
                              <a:rPr lang="en-US" sz="2200" b="1" i="1" smtClean="0">
                                <a:solidFill>
                                  <a:schemeClr val="tx1"/>
                                </a:solidFill>
                                <a:latin typeface="Cambria Math"/>
                                <a:cs typeface="Times New Roman" pitchFamily="18" charset="0"/>
                              </a:rPr>
                              <m:t>+</m:t>
                            </m:r>
                            <m:r>
                              <a:rPr lang="en-US" sz="2200" b="1" i="1">
                                <a:solidFill>
                                  <a:schemeClr val="tx1"/>
                                </a:solidFill>
                                <a:latin typeface="Cambria Math" panose="02040503050406030204" pitchFamily="18" charset="0"/>
                                <a:ea typeface="Cambria Math" panose="02040503050406030204" pitchFamily="18" charset="0"/>
                                <a:cs typeface="Times New Roman" pitchFamily="18" charset="0"/>
                              </a:rPr>
                              <m:t>∆</m:t>
                            </m:r>
                            <m:r>
                              <a:rPr lang="en-US" sz="2200" b="1" i="1">
                                <a:solidFill>
                                  <a:schemeClr val="tx1"/>
                                </a:solidFill>
                                <a:latin typeface="Cambria Math" panose="02040503050406030204" pitchFamily="18" charset="0"/>
                                <a:ea typeface="Cambria Math" panose="02040503050406030204" pitchFamily="18" charset="0"/>
                                <a:cs typeface="Times New Roman" pitchFamily="18" charset="0"/>
                              </a:rPr>
                              <m:t>𝑯</m:t>
                            </m:r>
                          </m:e>
                        </m:nary>
                      </m:num>
                      <m:den>
                        <m:nary>
                          <m:naryPr>
                            <m:chr m:val="∑"/>
                            <m:subHide m:val="on"/>
                            <m:supHide m:val="on"/>
                            <m:ctrlPr>
                              <a:rPr lang="en-US" sz="2200" b="1" i="1" smtClean="0">
                                <a:solidFill>
                                  <a:schemeClr val="tx1"/>
                                </a:solidFill>
                                <a:latin typeface="Cambria Math"/>
                                <a:ea typeface="Cambria Math"/>
                                <a:cs typeface="Times New Roman" pitchFamily="18" charset="0"/>
                              </a:rPr>
                            </m:ctrlPr>
                          </m:naryPr>
                          <m:sub/>
                          <m:sup/>
                          <m:e>
                            <m:sSub>
                              <m:sSubPr>
                                <m:ctrlPr>
                                  <a:rPr lang="en-US" sz="2200" b="1" i="1">
                                    <a:solidFill>
                                      <a:schemeClr val="tx1"/>
                                    </a:solidFill>
                                    <a:latin typeface="Cambria Math"/>
                                    <a:ea typeface="Cambria Math"/>
                                    <a:cs typeface="Times New Roman" pitchFamily="18" charset="0"/>
                                  </a:rPr>
                                </m:ctrlPr>
                              </m:sSubPr>
                              <m:e>
                                <m:r>
                                  <a:rPr lang="en-US" sz="2200" b="1" i="1" smtClean="0">
                                    <a:solidFill>
                                      <a:schemeClr val="tx1"/>
                                    </a:solidFill>
                                    <a:latin typeface="Cambria Math" panose="02040503050406030204" pitchFamily="18" charset="0"/>
                                    <a:ea typeface="Cambria Math"/>
                                    <a:cs typeface="Times New Roman" pitchFamily="18" charset="0"/>
                                  </a:rPr>
                                  <m:t>𝑮</m:t>
                                </m:r>
                              </m:e>
                              <m:sub>
                                <m:r>
                                  <a:rPr lang="en-US" sz="2200" b="1" i="1">
                                    <a:solidFill>
                                      <a:schemeClr val="tx1"/>
                                    </a:solidFill>
                                    <a:latin typeface="Cambria Math"/>
                                    <a:ea typeface="Cambria Math"/>
                                    <a:cs typeface="Times New Roman" pitchFamily="18" charset="0"/>
                                  </a:rPr>
                                  <m:t>𝒊</m:t>
                                </m:r>
                              </m:sub>
                            </m:sSub>
                          </m:e>
                        </m:nary>
                      </m:den>
                    </m:f>
                    <m:r>
                      <a:rPr lang="en-US" sz="2200" b="1" i="1" smtClean="0">
                        <a:solidFill>
                          <a:schemeClr val="tx1"/>
                        </a:solidFill>
                        <a:latin typeface="Cambria Math" panose="02040503050406030204" pitchFamily="18" charset="0"/>
                        <a:ea typeface="Cambria Math"/>
                        <a:cs typeface="Times New Roman" pitchFamily="18" charset="0"/>
                      </a:rPr>
                      <m:t>=−</m:t>
                    </m:r>
                    <m:f>
                      <m:fPr>
                        <m:ctrlPr>
                          <a:rPr lang="en-US" sz="2200" b="1" i="1" smtClean="0">
                            <a:solidFill>
                              <a:schemeClr val="tx1"/>
                            </a:solidFill>
                            <a:latin typeface="Cambria Math"/>
                            <a:ea typeface="Cambria Math"/>
                            <a:cs typeface="Times New Roman" pitchFamily="18" charset="0"/>
                          </a:rPr>
                        </m:ctrlPr>
                      </m:fPr>
                      <m:num>
                        <m:nary>
                          <m:naryPr>
                            <m:chr m:val="∑"/>
                            <m:subHide m:val="on"/>
                            <m:supHide m:val="on"/>
                            <m:ctrlPr>
                              <a:rPr lang="en-US" sz="2200" b="1" i="1">
                                <a:solidFill>
                                  <a:schemeClr val="tx1"/>
                                </a:solidFill>
                                <a:latin typeface="Cambria Math"/>
                                <a:cs typeface="Times New Roman" pitchFamily="18" charset="0"/>
                              </a:rPr>
                            </m:ctrlPr>
                          </m:naryPr>
                          <m:sub/>
                          <m:sup/>
                          <m:e>
                            <m:r>
                              <a:rPr lang="en-US" sz="2200" b="1" i="1">
                                <a:solidFill>
                                  <a:schemeClr val="tx1"/>
                                </a:solidFill>
                                <a:latin typeface="Cambria Math" panose="02040503050406030204" pitchFamily="18" charset="0"/>
                                <a:cs typeface="Times New Roman" pitchFamily="18" charset="0"/>
                              </a:rPr>
                              <m:t>± </m:t>
                            </m:r>
                            <m:d>
                              <m:dPr>
                                <m:begChr m:val="["/>
                                <m:endChr m:val="]"/>
                                <m:ctrlPr>
                                  <a:rPr lang="en-US" sz="2200" b="1" i="1">
                                    <a:solidFill>
                                      <a:schemeClr val="tx1"/>
                                    </a:solidFill>
                                    <a:latin typeface="Cambria Math"/>
                                    <a:cs typeface="Times New Roman" pitchFamily="18" charset="0"/>
                                  </a:rPr>
                                </m:ctrlPr>
                              </m:dPr>
                              <m:e>
                                <m:sSub>
                                  <m:sSubPr>
                                    <m:ctrlPr>
                                      <a:rPr lang="en-US" sz="2200" b="1" i="1">
                                        <a:solidFill>
                                          <a:schemeClr val="tx1"/>
                                        </a:solidFill>
                                        <a:latin typeface="Cambria Math"/>
                                        <a:ea typeface="Cambria Math"/>
                                        <a:cs typeface="Times New Roman" pitchFamily="18" charset="0"/>
                                      </a:rPr>
                                    </m:ctrlPr>
                                  </m:sSubPr>
                                  <m:e>
                                    <m:sSub>
                                      <m:sSubPr>
                                        <m:ctrlPr>
                                          <a:rPr lang="en-US" sz="2200" b="1" i="1">
                                            <a:solidFill>
                                              <a:schemeClr val="tx1"/>
                                            </a:solidFill>
                                            <a:latin typeface="Cambria Math"/>
                                            <a:ea typeface="Cambria Math"/>
                                            <a:cs typeface="Times New Roman" pitchFamily="18" charset="0"/>
                                          </a:rPr>
                                        </m:ctrlPr>
                                      </m:sSubPr>
                                      <m:e>
                                        <m:r>
                                          <a:rPr lang="en-US" sz="2200" b="1" i="1">
                                            <a:solidFill>
                                              <a:schemeClr val="tx1"/>
                                            </a:solidFill>
                                            <a:latin typeface="Cambria Math"/>
                                            <a:ea typeface="Cambria Math"/>
                                            <a:cs typeface="Times New Roman" pitchFamily="18" charset="0"/>
                                          </a:rPr>
                                          <m:t>𝒌</m:t>
                                        </m:r>
                                      </m:e>
                                      <m:sub>
                                        <m:r>
                                          <a:rPr lang="en-US" sz="2200" b="1" i="1">
                                            <a:solidFill>
                                              <a:schemeClr val="tx1"/>
                                            </a:solidFill>
                                            <a:latin typeface="Cambria Math"/>
                                            <a:ea typeface="Cambria Math"/>
                                            <a:cs typeface="Times New Roman" pitchFamily="18" charset="0"/>
                                          </a:rPr>
                                          <m:t>𝒊</m:t>
                                        </m:r>
                                      </m:sub>
                                    </m:sSub>
                                    <m:r>
                                      <a:rPr lang="en-US" sz="2200" b="1" i="1">
                                        <a:solidFill>
                                          <a:schemeClr val="tx1"/>
                                        </a:solidFill>
                                        <a:latin typeface="Cambria Math"/>
                                        <a:ea typeface="Cambria Math"/>
                                        <a:cs typeface="Times New Roman" pitchFamily="18" charset="0"/>
                                      </a:rPr>
                                      <m:t>𝑸</m:t>
                                    </m:r>
                                  </m:e>
                                  <m:sub>
                                    <m:r>
                                      <a:rPr lang="en-US" sz="2200" b="1" i="1">
                                        <a:solidFill>
                                          <a:schemeClr val="tx1"/>
                                        </a:solidFill>
                                        <a:latin typeface="Cambria Math"/>
                                        <a:ea typeface="Cambria Math"/>
                                        <a:cs typeface="Times New Roman" pitchFamily="18" charset="0"/>
                                      </a:rPr>
                                      <m:t>𝒊</m:t>
                                    </m:r>
                                  </m:sub>
                                </m:sSub>
                                <m:d>
                                  <m:dPr>
                                    <m:begChr m:val="|"/>
                                    <m:endChr m:val="|"/>
                                    <m:ctrlPr>
                                      <a:rPr lang="en-US" sz="2200" b="1" i="1">
                                        <a:solidFill>
                                          <a:schemeClr val="tx1"/>
                                        </a:solidFill>
                                        <a:latin typeface="Cambria Math"/>
                                        <a:ea typeface="Cambria Math"/>
                                        <a:cs typeface="Times New Roman" pitchFamily="18" charset="0"/>
                                      </a:rPr>
                                    </m:ctrlPr>
                                  </m:dPr>
                                  <m:e>
                                    <m:sSub>
                                      <m:sSubPr>
                                        <m:ctrlPr>
                                          <a:rPr lang="en-US" sz="2200" b="1" i="1">
                                            <a:solidFill>
                                              <a:schemeClr val="tx1"/>
                                            </a:solidFill>
                                            <a:latin typeface="Cambria Math"/>
                                            <a:ea typeface="Cambria Math"/>
                                            <a:cs typeface="Times New Roman" pitchFamily="18" charset="0"/>
                                          </a:rPr>
                                        </m:ctrlPr>
                                      </m:sSubPr>
                                      <m:e>
                                        <m:r>
                                          <a:rPr lang="en-US" sz="2200" b="1" i="1">
                                            <a:solidFill>
                                              <a:schemeClr val="tx1"/>
                                            </a:solidFill>
                                            <a:latin typeface="Cambria Math"/>
                                            <a:ea typeface="Cambria Math"/>
                                            <a:cs typeface="Times New Roman" pitchFamily="18" charset="0"/>
                                          </a:rPr>
                                          <m:t>𝑸</m:t>
                                        </m:r>
                                      </m:e>
                                      <m:sub>
                                        <m:r>
                                          <a:rPr lang="en-US" sz="2200" b="1" i="1">
                                            <a:solidFill>
                                              <a:schemeClr val="tx1"/>
                                            </a:solidFill>
                                            <a:latin typeface="Cambria Math"/>
                                            <a:ea typeface="Cambria Math"/>
                                            <a:cs typeface="Times New Roman" pitchFamily="18" charset="0"/>
                                          </a:rPr>
                                          <m:t>𝒊</m:t>
                                        </m:r>
                                      </m:sub>
                                    </m:sSub>
                                  </m:e>
                                </m:d>
                                <m:r>
                                  <a:rPr lang="en-US" sz="2200" b="1" i="1">
                                    <a:solidFill>
                                      <a:schemeClr val="tx1"/>
                                    </a:solidFill>
                                    <a:latin typeface="Cambria Math" panose="02040503050406030204" pitchFamily="18" charset="0"/>
                                    <a:cs typeface="Times New Roman" pitchFamily="18" charset="0"/>
                                  </a:rPr>
                                  <m:t>−</m:t>
                                </m:r>
                                <m:sSub>
                                  <m:sSubPr>
                                    <m:ctrlPr>
                                      <a:rPr lang="en-US" sz="2200" b="1" i="1">
                                        <a:solidFill>
                                          <a:schemeClr val="tx1"/>
                                        </a:solidFill>
                                        <a:latin typeface="Cambria Math"/>
                                        <a:cs typeface="Times New Roman" pitchFamily="18" charset="0"/>
                                      </a:rPr>
                                    </m:ctrlPr>
                                  </m:sSubPr>
                                  <m:e>
                                    <m:r>
                                      <a:rPr lang="en-US" sz="2200" b="1" i="1">
                                        <a:solidFill>
                                          <a:schemeClr val="tx1"/>
                                        </a:solidFill>
                                        <a:latin typeface="Cambria Math" panose="02040503050406030204" pitchFamily="18" charset="0"/>
                                        <a:cs typeface="Times New Roman" pitchFamily="18" charset="0"/>
                                      </a:rPr>
                                      <m:t>𝑯𝒑</m:t>
                                    </m:r>
                                  </m:e>
                                  <m:sub>
                                    <m:r>
                                      <a:rPr lang="en-US" sz="2200" b="1" i="1">
                                        <a:solidFill>
                                          <a:schemeClr val="tx1"/>
                                        </a:solidFill>
                                        <a:latin typeface="Cambria Math" panose="02040503050406030204" pitchFamily="18" charset="0"/>
                                        <a:cs typeface="Times New Roman" pitchFamily="18" charset="0"/>
                                      </a:rPr>
                                      <m:t>𝒊</m:t>
                                    </m:r>
                                  </m:sub>
                                </m:sSub>
                              </m:e>
                            </m:d>
                            <m:r>
                              <a:rPr lang="en-US" sz="2200" b="1" i="1" smtClean="0">
                                <a:solidFill>
                                  <a:schemeClr val="tx1"/>
                                </a:solidFill>
                                <a:latin typeface="Cambria Math"/>
                                <a:cs typeface="Times New Roman" pitchFamily="18" charset="0"/>
                              </a:rPr>
                              <m:t>+</m:t>
                            </m:r>
                            <m:r>
                              <a:rPr lang="en-US" sz="2200" b="1" i="1">
                                <a:solidFill>
                                  <a:schemeClr val="tx1"/>
                                </a:solidFill>
                                <a:latin typeface="Cambria Math" panose="02040503050406030204" pitchFamily="18" charset="0"/>
                                <a:ea typeface="Cambria Math" panose="02040503050406030204" pitchFamily="18" charset="0"/>
                                <a:cs typeface="Times New Roman" pitchFamily="18" charset="0"/>
                              </a:rPr>
                              <m:t>∆</m:t>
                            </m:r>
                            <m:r>
                              <a:rPr lang="en-US" sz="2200" b="1" i="1">
                                <a:solidFill>
                                  <a:schemeClr val="tx1"/>
                                </a:solidFill>
                                <a:latin typeface="Cambria Math" panose="02040503050406030204" pitchFamily="18" charset="0"/>
                                <a:ea typeface="Cambria Math" panose="02040503050406030204" pitchFamily="18" charset="0"/>
                                <a:cs typeface="Times New Roman" pitchFamily="18" charset="0"/>
                              </a:rPr>
                              <m:t>𝑯</m:t>
                            </m:r>
                          </m:e>
                        </m:nary>
                      </m:num>
                      <m:den>
                        <m:r>
                          <a:rPr lang="en-US" sz="2200" b="1" i="1">
                            <a:solidFill>
                              <a:schemeClr val="tx1"/>
                            </a:solidFill>
                            <a:latin typeface="Cambria Math"/>
                            <a:ea typeface="Cambria Math"/>
                            <a:cs typeface="Times New Roman" pitchFamily="18" charset="0"/>
                          </a:rPr>
                          <m:t>𝟐</m:t>
                        </m:r>
                        <m:nary>
                          <m:naryPr>
                            <m:chr m:val="∑"/>
                            <m:subHide m:val="on"/>
                            <m:supHide m:val="on"/>
                            <m:ctrlPr>
                              <a:rPr lang="en-US" sz="2200" b="1" i="1">
                                <a:solidFill>
                                  <a:schemeClr val="tx1"/>
                                </a:solidFill>
                                <a:latin typeface="Cambria Math"/>
                                <a:ea typeface="Cambria Math"/>
                                <a:cs typeface="Times New Roman" pitchFamily="18" charset="0"/>
                              </a:rPr>
                            </m:ctrlPr>
                          </m:naryPr>
                          <m:sub/>
                          <m:sup/>
                          <m:e>
                            <m:sSub>
                              <m:sSubPr>
                                <m:ctrlPr>
                                  <a:rPr lang="en-US" sz="2200" b="1" i="1">
                                    <a:solidFill>
                                      <a:schemeClr val="tx1"/>
                                    </a:solidFill>
                                    <a:latin typeface="Cambria Math"/>
                                    <a:ea typeface="Cambria Math"/>
                                    <a:cs typeface="Times New Roman" pitchFamily="18" charset="0"/>
                                  </a:rPr>
                                </m:ctrlPr>
                              </m:sSubPr>
                              <m:e>
                                <m:r>
                                  <a:rPr lang="en-US" sz="2200" b="1" i="1">
                                    <a:solidFill>
                                      <a:schemeClr val="tx1"/>
                                    </a:solidFill>
                                    <a:latin typeface="Cambria Math"/>
                                    <a:ea typeface="Cambria Math"/>
                                    <a:cs typeface="Times New Roman" pitchFamily="18" charset="0"/>
                                  </a:rPr>
                                  <m:t>𝒌</m:t>
                                </m:r>
                              </m:e>
                              <m:sub>
                                <m:r>
                                  <a:rPr lang="en-US" sz="2200" b="1" i="1">
                                    <a:solidFill>
                                      <a:schemeClr val="tx1"/>
                                    </a:solidFill>
                                    <a:latin typeface="Cambria Math"/>
                                    <a:ea typeface="Cambria Math"/>
                                    <a:cs typeface="Times New Roman" pitchFamily="18" charset="0"/>
                                  </a:rPr>
                                  <m:t>𝒊</m:t>
                                </m:r>
                              </m:sub>
                            </m:sSub>
                            <m:d>
                              <m:dPr>
                                <m:begChr m:val="|"/>
                                <m:endChr m:val="|"/>
                                <m:ctrlPr>
                                  <a:rPr lang="en-US" sz="2200" b="1" i="1">
                                    <a:solidFill>
                                      <a:schemeClr val="tx1"/>
                                    </a:solidFill>
                                    <a:latin typeface="Cambria Math"/>
                                    <a:ea typeface="Cambria Math"/>
                                    <a:cs typeface="Times New Roman" pitchFamily="18" charset="0"/>
                                  </a:rPr>
                                </m:ctrlPr>
                              </m:dPr>
                              <m:e>
                                <m:sSub>
                                  <m:sSubPr>
                                    <m:ctrlPr>
                                      <a:rPr lang="en-US" sz="2200" b="1" i="1">
                                        <a:solidFill>
                                          <a:schemeClr val="tx1"/>
                                        </a:solidFill>
                                        <a:latin typeface="Cambria Math"/>
                                        <a:ea typeface="Cambria Math"/>
                                        <a:cs typeface="Times New Roman" pitchFamily="18" charset="0"/>
                                      </a:rPr>
                                    </m:ctrlPr>
                                  </m:sSubPr>
                                  <m:e>
                                    <m:r>
                                      <a:rPr lang="en-US" sz="2200" b="1" i="1">
                                        <a:solidFill>
                                          <a:schemeClr val="tx1"/>
                                        </a:solidFill>
                                        <a:latin typeface="Cambria Math"/>
                                        <a:ea typeface="Cambria Math"/>
                                        <a:cs typeface="Times New Roman" pitchFamily="18" charset="0"/>
                                      </a:rPr>
                                      <m:t>𝑸</m:t>
                                    </m:r>
                                  </m:e>
                                  <m:sub>
                                    <m:r>
                                      <a:rPr lang="en-US" sz="2200" b="1" i="1">
                                        <a:solidFill>
                                          <a:schemeClr val="tx1"/>
                                        </a:solidFill>
                                        <a:latin typeface="Cambria Math"/>
                                        <a:ea typeface="Cambria Math"/>
                                        <a:cs typeface="Times New Roman" pitchFamily="18" charset="0"/>
                                      </a:rPr>
                                      <m:t>𝒊</m:t>
                                    </m:r>
                                  </m:sub>
                                </m:sSub>
                              </m:e>
                            </m:d>
                          </m:e>
                        </m:nary>
                        <m:r>
                          <a:rPr lang="en-US" sz="2200" b="1" i="1" smtClean="0">
                            <a:solidFill>
                              <a:schemeClr val="tx1"/>
                            </a:solidFill>
                            <a:latin typeface="Cambria Math" panose="02040503050406030204" pitchFamily="18" charset="0"/>
                            <a:ea typeface="Cambria Math"/>
                            <a:cs typeface="Times New Roman" pitchFamily="18" charset="0"/>
                          </a:rPr>
                          <m:t> − </m:t>
                        </m:r>
                        <m:f>
                          <m:fPr>
                            <m:ctrlPr>
                              <a:rPr lang="en-US" sz="2200" b="1" i="1" smtClean="0">
                                <a:solidFill>
                                  <a:schemeClr val="tx1"/>
                                </a:solidFill>
                                <a:latin typeface="Cambria Math"/>
                                <a:ea typeface="Cambria Math"/>
                                <a:cs typeface="Times New Roman" pitchFamily="18" charset="0"/>
                              </a:rPr>
                            </m:ctrlPr>
                          </m:fPr>
                          <m:num>
                            <m:r>
                              <a:rPr lang="en-US" sz="2200" b="1" i="1" smtClean="0">
                                <a:solidFill>
                                  <a:schemeClr val="tx1"/>
                                </a:solidFill>
                                <a:latin typeface="Cambria Math" panose="02040503050406030204" pitchFamily="18" charset="0"/>
                                <a:ea typeface="Cambria Math"/>
                                <a:cs typeface="Times New Roman" pitchFamily="18" charset="0"/>
                              </a:rPr>
                              <m:t>𝒅</m:t>
                            </m:r>
                            <m:sSub>
                              <m:sSubPr>
                                <m:ctrlPr>
                                  <a:rPr lang="en-US" sz="2200" b="1" i="1">
                                    <a:solidFill>
                                      <a:schemeClr val="tx1"/>
                                    </a:solidFill>
                                    <a:latin typeface="Cambria Math"/>
                                    <a:cs typeface="Times New Roman" pitchFamily="18" charset="0"/>
                                  </a:rPr>
                                </m:ctrlPr>
                              </m:sSubPr>
                              <m:e>
                                <m:r>
                                  <a:rPr lang="en-US" sz="2200" b="1" i="1">
                                    <a:solidFill>
                                      <a:schemeClr val="tx1"/>
                                    </a:solidFill>
                                    <a:latin typeface="Cambria Math" panose="02040503050406030204" pitchFamily="18" charset="0"/>
                                    <a:cs typeface="Times New Roman" pitchFamily="18" charset="0"/>
                                  </a:rPr>
                                  <m:t>𝑯𝒑</m:t>
                                </m:r>
                              </m:e>
                              <m:sub>
                                <m:r>
                                  <a:rPr lang="en-US" sz="2200" b="1" i="1">
                                    <a:solidFill>
                                      <a:schemeClr val="tx1"/>
                                    </a:solidFill>
                                    <a:latin typeface="Cambria Math" panose="02040503050406030204" pitchFamily="18" charset="0"/>
                                    <a:cs typeface="Times New Roman" pitchFamily="18" charset="0"/>
                                  </a:rPr>
                                  <m:t>𝒊</m:t>
                                </m:r>
                              </m:sub>
                            </m:sSub>
                          </m:num>
                          <m:den>
                            <m:r>
                              <a:rPr lang="en-US" sz="2200" b="1" i="1" smtClean="0">
                                <a:solidFill>
                                  <a:schemeClr val="tx1"/>
                                </a:solidFill>
                                <a:latin typeface="Cambria Math" panose="02040503050406030204" pitchFamily="18" charset="0"/>
                                <a:ea typeface="Cambria Math"/>
                                <a:cs typeface="Times New Roman" pitchFamily="18" charset="0"/>
                              </a:rPr>
                              <m:t>𝒅𝑸</m:t>
                            </m:r>
                          </m:den>
                        </m:f>
                      </m:den>
                    </m:f>
                  </m:oMath>
                </a14:m>
                <a:r>
                  <a:rPr lang="en-US" sz="2000" b="1" i="1" dirty="0" smtClean="0">
                    <a:solidFill>
                      <a:schemeClr val="tx1"/>
                    </a:solidFill>
                    <a:latin typeface="Times New Roman" pitchFamily="18" charset="0"/>
                    <a:ea typeface="Cambria Math"/>
                    <a:cs typeface="Times New Roman" pitchFamily="18" charset="0"/>
                  </a:rPr>
                  <a:t>          </a:t>
                </a:r>
                <a:r>
                  <a:rPr lang="en-US" sz="2000" b="1" dirty="0" smtClean="0">
                    <a:solidFill>
                      <a:schemeClr val="tx1"/>
                    </a:solidFill>
                  </a:rPr>
                  <a:t>--------(6)</a:t>
                </a:r>
                <a:endParaRPr lang="en-US" sz="2000" b="1" i="1" dirty="0" smtClean="0">
                  <a:solidFill>
                    <a:schemeClr val="tx1"/>
                  </a:solidFill>
                  <a:latin typeface="Times New Roman" pitchFamily="18" charset="0"/>
                  <a:ea typeface="Cambria Math"/>
                  <a:cs typeface="Times New Roman" pitchFamily="18" charset="0"/>
                </a:endParaRPr>
              </a:p>
              <a:p>
                <a:r>
                  <a:rPr lang="en-US" sz="2000" b="1" i="1" dirty="0">
                    <a:solidFill>
                      <a:schemeClr val="tx1"/>
                    </a:solidFill>
                    <a:latin typeface="Times New Roman" pitchFamily="18" charset="0"/>
                    <a:ea typeface="Cambria Math"/>
                    <a:cs typeface="Times New Roman" pitchFamily="18" charset="0"/>
                  </a:rPr>
                  <a:t> </a:t>
                </a:r>
                <a:r>
                  <a:rPr lang="en-US" sz="2000" b="1" i="1" dirty="0" smtClean="0">
                    <a:solidFill>
                      <a:schemeClr val="tx1"/>
                    </a:solidFill>
                    <a:latin typeface="Times New Roman" pitchFamily="18" charset="0"/>
                    <a:ea typeface="Cambria Math"/>
                    <a:cs typeface="Times New Roman" pitchFamily="18" charset="0"/>
                  </a:rPr>
                  <a:t>               Where   </a:t>
                </a:r>
                <a14:m>
                  <m:oMath xmlns:m="http://schemas.openxmlformats.org/officeDocument/2006/math">
                    <m:f>
                      <m:fPr>
                        <m:ctrlPr>
                          <a:rPr lang="en-US" sz="2000" b="1" i="1" smtClean="0">
                            <a:solidFill>
                              <a:schemeClr val="tx1"/>
                            </a:solidFill>
                            <a:latin typeface="Cambria Math"/>
                            <a:ea typeface="Cambria Math"/>
                            <a:cs typeface="Times New Roman" pitchFamily="18" charset="0"/>
                          </a:rPr>
                        </m:ctrlPr>
                      </m:fPr>
                      <m:num>
                        <m:r>
                          <a:rPr lang="en-US" sz="2000" b="1" i="1">
                            <a:solidFill>
                              <a:schemeClr val="tx1"/>
                            </a:solidFill>
                            <a:latin typeface="Cambria Math" panose="02040503050406030204" pitchFamily="18" charset="0"/>
                            <a:ea typeface="Cambria Math"/>
                            <a:cs typeface="Times New Roman" pitchFamily="18" charset="0"/>
                          </a:rPr>
                          <m:t>𝒅</m:t>
                        </m:r>
                        <m:sSub>
                          <m:sSubPr>
                            <m:ctrlPr>
                              <a:rPr lang="en-US" sz="2000" b="1" i="1">
                                <a:solidFill>
                                  <a:schemeClr val="tx1"/>
                                </a:solidFill>
                                <a:latin typeface="Cambria Math"/>
                                <a:cs typeface="Times New Roman" pitchFamily="18" charset="0"/>
                              </a:rPr>
                            </m:ctrlPr>
                          </m:sSubPr>
                          <m:e>
                            <m:r>
                              <a:rPr lang="en-US" sz="2000" b="1" i="1">
                                <a:solidFill>
                                  <a:schemeClr val="tx1"/>
                                </a:solidFill>
                                <a:latin typeface="Cambria Math" panose="02040503050406030204" pitchFamily="18" charset="0"/>
                                <a:cs typeface="Times New Roman" pitchFamily="18" charset="0"/>
                              </a:rPr>
                              <m:t>𝑯𝒑</m:t>
                            </m:r>
                          </m:e>
                          <m:sub>
                            <m:r>
                              <a:rPr lang="en-US" sz="2000" b="1" i="1">
                                <a:solidFill>
                                  <a:schemeClr val="tx1"/>
                                </a:solidFill>
                                <a:latin typeface="Cambria Math" panose="02040503050406030204" pitchFamily="18" charset="0"/>
                                <a:cs typeface="Times New Roman" pitchFamily="18" charset="0"/>
                              </a:rPr>
                              <m:t>𝒊</m:t>
                            </m:r>
                          </m:sub>
                        </m:sSub>
                      </m:num>
                      <m:den>
                        <m:r>
                          <a:rPr lang="en-US" sz="2000" b="1" i="1">
                            <a:solidFill>
                              <a:schemeClr val="tx1"/>
                            </a:solidFill>
                            <a:latin typeface="Cambria Math" panose="02040503050406030204" pitchFamily="18" charset="0"/>
                            <a:ea typeface="Cambria Math"/>
                            <a:cs typeface="Times New Roman" pitchFamily="18" charset="0"/>
                          </a:rPr>
                          <m:t>𝒅𝑸</m:t>
                        </m:r>
                      </m:den>
                    </m:f>
                    <m:r>
                      <a:rPr lang="en-US" sz="2000" b="1" i="1" smtClean="0">
                        <a:solidFill>
                          <a:schemeClr val="tx1"/>
                        </a:solidFill>
                        <a:latin typeface="Cambria Math" panose="02040503050406030204" pitchFamily="18" charset="0"/>
                        <a:ea typeface="Cambria Math"/>
                        <a:cs typeface="Times New Roman" pitchFamily="18" charset="0"/>
                      </a:rPr>
                      <m:t>=</m:t>
                    </m:r>
                    <m:sSub>
                      <m:sSubPr>
                        <m:ctrlPr>
                          <a:rPr lang="en-US" sz="2000" b="1" i="1" dirty="0">
                            <a:solidFill>
                              <a:schemeClr val="tx1"/>
                            </a:solidFill>
                            <a:latin typeface="Cambria Math"/>
                          </a:rPr>
                        </m:ctrlPr>
                      </m:sSubPr>
                      <m:e>
                        <m:r>
                          <a:rPr lang="en-US" sz="2000" b="1" i="1" dirty="0">
                            <a:solidFill>
                              <a:schemeClr val="tx1"/>
                            </a:solidFill>
                            <a:latin typeface="Cambria Math" panose="02040503050406030204" pitchFamily="18" charset="0"/>
                          </a:rPr>
                          <m:t>𝒂</m:t>
                        </m:r>
                      </m:e>
                      <m:sub>
                        <m:r>
                          <a:rPr lang="en-US" sz="2000" b="1" i="1" dirty="0">
                            <a:solidFill>
                              <a:schemeClr val="tx1"/>
                            </a:solidFill>
                            <a:latin typeface="Cambria Math" panose="02040503050406030204" pitchFamily="18" charset="0"/>
                          </a:rPr>
                          <m:t>𝟏</m:t>
                        </m:r>
                      </m:sub>
                    </m:sSub>
                    <m:r>
                      <a:rPr lang="en-US" sz="2000" b="1" i="1" dirty="0">
                        <a:solidFill>
                          <a:schemeClr val="tx1"/>
                        </a:solidFill>
                        <a:latin typeface="Cambria Math" panose="02040503050406030204" pitchFamily="18" charset="0"/>
                      </a:rPr>
                      <m:t> +</m:t>
                    </m:r>
                    <m:r>
                      <a:rPr lang="en-US" sz="2000" b="1" i="1" dirty="0" smtClean="0">
                        <a:solidFill>
                          <a:schemeClr val="tx1"/>
                        </a:solidFill>
                        <a:latin typeface="Cambria Math" panose="02040503050406030204" pitchFamily="18" charset="0"/>
                      </a:rPr>
                      <m:t>𝟐</m:t>
                    </m:r>
                    <m:r>
                      <a:rPr lang="en-US" sz="2000" b="1" i="1" dirty="0">
                        <a:solidFill>
                          <a:schemeClr val="tx1"/>
                        </a:solidFill>
                        <a:latin typeface="Cambria Math" panose="02040503050406030204" pitchFamily="18" charset="0"/>
                      </a:rPr>
                      <m:t> </m:t>
                    </m:r>
                    <m:sSub>
                      <m:sSubPr>
                        <m:ctrlPr>
                          <a:rPr lang="en-US" sz="2000" b="1" i="1" dirty="0">
                            <a:solidFill>
                              <a:schemeClr val="tx1"/>
                            </a:solidFill>
                            <a:latin typeface="Cambria Math"/>
                          </a:rPr>
                        </m:ctrlPr>
                      </m:sSubPr>
                      <m:e>
                        <m:r>
                          <a:rPr lang="en-US" sz="2000" b="1" i="1" dirty="0">
                            <a:solidFill>
                              <a:schemeClr val="tx1"/>
                            </a:solidFill>
                            <a:latin typeface="Cambria Math" panose="02040503050406030204" pitchFamily="18" charset="0"/>
                          </a:rPr>
                          <m:t>𝒂</m:t>
                        </m:r>
                      </m:e>
                      <m:sub>
                        <m:r>
                          <a:rPr lang="en-US" sz="2000" b="1" i="1" dirty="0">
                            <a:solidFill>
                              <a:schemeClr val="tx1"/>
                            </a:solidFill>
                            <a:latin typeface="Cambria Math" panose="02040503050406030204" pitchFamily="18" charset="0"/>
                          </a:rPr>
                          <m:t>𝟐</m:t>
                        </m:r>
                      </m:sub>
                    </m:sSub>
                  </m:oMath>
                </a14:m>
                <a:r>
                  <a:rPr lang="en-US" sz="2000" b="1" i="1" dirty="0" smtClean="0">
                    <a:solidFill>
                      <a:schemeClr val="tx1"/>
                    </a:solidFill>
                    <a:latin typeface="Times New Roman" pitchFamily="18" charset="0"/>
                    <a:ea typeface="Cambria Math"/>
                    <a:cs typeface="Times New Roman" pitchFamily="18" charset="0"/>
                  </a:rPr>
                  <a:t> </a:t>
                </a:r>
                <a14:m>
                  <m:oMath xmlns:m="http://schemas.openxmlformats.org/officeDocument/2006/math">
                    <m:r>
                      <a:rPr lang="en-US" sz="2000" b="1" i="1" dirty="0">
                        <a:solidFill>
                          <a:schemeClr val="tx1"/>
                        </a:solidFill>
                        <a:latin typeface="Cambria Math" panose="02040503050406030204" pitchFamily="18" charset="0"/>
                      </a:rPr>
                      <m:t>𝑸</m:t>
                    </m:r>
                  </m:oMath>
                </a14:m>
                <a:r>
                  <a:rPr lang="en-US" sz="2000" b="1" i="1" dirty="0" smtClean="0">
                    <a:solidFill>
                      <a:schemeClr val="tx1"/>
                    </a:solidFill>
                    <a:latin typeface="Times New Roman" pitchFamily="18" charset="0"/>
                    <a:ea typeface="Cambria Math"/>
                    <a:cs typeface="Times New Roman" pitchFamily="18" charset="0"/>
                  </a:rPr>
                  <a:t>    or   </a:t>
                </a:r>
                <a14:m>
                  <m:oMath xmlns:m="http://schemas.openxmlformats.org/officeDocument/2006/math">
                    <m:f>
                      <m:fPr>
                        <m:ctrlPr>
                          <a:rPr lang="en-US" sz="2000" b="1" i="1" smtClean="0">
                            <a:solidFill>
                              <a:schemeClr val="tx1"/>
                            </a:solidFill>
                            <a:latin typeface="Cambria Math"/>
                            <a:ea typeface="Cambria Math"/>
                            <a:cs typeface="Times New Roman" pitchFamily="18" charset="0"/>
                          </a:rPr>
                        </m:ctrlPr>
                      </m:fPr>
                      <m:num>
                        <m:r>
                          <a:rPr lang="en-US" sz="2000" b="1" i="1">
                            <a:solidFill>
                              <a:schemeClr val="tx1"/>
                            </a:solidFill>
                            <a:latin typeface="Cambria Math" panose="02040503050406030204" pitchFamily="18" charset="0"/>
                            <a:ea typeface="Cambria Math"/>
                            <a:cs typeface="Times New Roman" pitchFamily="18" charset="0"/>
                          </a:rPr>
                          <m:t>𝒅</m:t>
                        </m:r>
                        <m:sSub>
                          <m:sSubPr>
                            <m:ctrlPr>
                              <a:rPr lang="en-US" sz="2000" b="1" i="1">
                                <a:solidFill>
                                  <a:schemeClr val="tx1"/>
                                </a:solidFill>
                                <a:latin typeface="Cambria Math"/>
                                <a:cs typeface="Times New Roman" pitchFamily="18" charset="0"/>
                              </a:rPr>
                            </m:ctrlPr>
                          </m:sSubPr>
                          <m:e>
                            <m:r>
                              <a:rPr lang="en-US" sz="2000" b="1" i="1">
                                <a:solidFill>
                                  <a:schemeClr val="tx1"/>
                                </a:solidFill>
                                <a:latin typeface="Cambria Math" panose="02040503050406030204" pitchFamily="18" charset="0"/>
                                <a:cs typeface="Times New Roman" pitchFamily="18" charset="0"/>
                              </a:rPr>
                              <m:t>𝑯𝒑</m:t>
                            </m:r>
                          </m:e>
                          <m:sub>
                            <m:r>
                              <a:rPr lang="en-US" sz="2000" b="1" i="1">
                                <a:solidFill>
                                  <a:schemeClr val="tx1"/>
                                </a:solidFill>
                                <a:latin typeface="Cambria Math" panose="02040503050406030204" pitchFamily="18" charset="0"/>
                                <a:cs typeface="Times New Roman" pitchFamily="18" charset="0"/>
                              </a:rPr>
                              <m:t>𝒊</m:t>
                            </m:r>
                          </m:sub>
                        </m:sSub>
                      </m:num>
                      <m:den>
                        <m:r>
                          <a:rPr lang="en-US" sz="2000" b="1" i="1">
                            <a:solidFill>
                              <a:schemeClr val="tx1"/>
                            </a:solidFill>
                            <a:latin typeface="Cambria Math" panose="02040503050406030204" pitchFamily="18" charset="0"/>
                            <a:ea typeface="Cambria Math"/>
                            <a:cs typeface="Times New Roman" pitchFamily="18" charset="0"/>
                          </a:rPr>
                          <m:t>𝒅𝑸</m:t>
                        </m:r>
                      </m:den>
                    </m:f>
                  </m:oMath>
                </a14:m>
                <a:r>
                  <a:rPr lang="en-US" sz="2000" b="1" i="1" dirty="0" smtClean="0">
                    <a:solidFill>
                      <a:schemeClr val="tx1"/>
                    </a:solidFill>
                    <a:latin typeface="Times New Roman" pitchFamily="18" charset="0"/>
                    <a:ea typeface="Cambria Math"/>
                    <a:cs typeface="Times New Roman" pitchFamily="18" charset="0"/>
                  </a:rPr>
                  <a:t>  </a:t>
                </a:r>
                <a14:m>
                  <m:oMath xmlns:m="http://schemas.openxmlformats.org/officeDocument/2006/math">
                    <m:r>
                      <a:rPr lang="en-US" sz="2000" b="1" i="1">
                        <a:solidFill>
                          <a:schemeClr val="tx1"/>
                        </a:solidFill>
                        <a:latin typeface="Cambria Math" panose="02040503050406030204" pitchFamily="18" charset="0"/>
                      </a:rPr>
                      <m:t>=</m:t>
                    </m:r>
                    <m:r>
                      <a:rPr lang="en-US" sz="2000" b="1" i="1" smtClean="0">
                        <a:solidFill>
                          <a:schemeClr val="tx1"/>
                        </a:solidFill>
                        <a:latin typeface="Cambria Math" panose="02040503050406030204" pitchFamily="18" charset="0"/>
                      </a:rPr>
                      <m:t>−</m:t>
                    </m:r>
                    <m:r>
                      <a:rPr lang="en-US" sz="2000" b="1" i="1">
                        <a:solidFill>
                          <a:schemeClr val="tx1"/>
                        </a:solidFill>
                        <a:latin typeface="Cambria Math" panose="02040503050406030204" pitchFamily="18" charset="0"/>
                      </a:rPr>
                      <m:t> </m:t>
                    </m:r>
                    <m:f>
                      <m:fPr>
                        <m:ctrlPr>
                          <a:rPr lang="en-US" sz="2000" b="1" i="1">
                            <a:solidFill>
                              <a:schemeClr val="tx1"/>
                            </a:solidFill>
                            <a:latin typeface="Cambria Math"/>
                          </a:rPr>
                        </m:ctrlPr>
                      </m:fPr>
                      <m:num>
                        <m:r>
                          <a:rPr lang="en-US" sz="2000" b="1" i="1">
                            <a:solidFill>
                              <a:schemeClr val="tx1"/>
                            </a:solidFill>
                            <a:latin typeface="Cambria Math" panose="02040503050406030204" pitchFamily="18" charset="0"/>
                          </a:rPr>
                          <m:t>𝑷𝒐𝒘𝒆𝒓</m:t>
                        </m:r>
                      </m:num>
                      <m:den>
                        <m:r>
                          <a:rPr lang="en-US" sz="2000" b="1" i="1">
                            <a:solidFill>
                              <a:schemeClr val="tx1"/>
                            </a:solidFill>
                            <a:latin typeface="Cambria Math" panose="02040503050406030204" pitchFamily="18" charset="0"/>
                            <a:ea typeface="Cambria Math" panose="02040503050406030204" pitchFamily="18" charset="0"/>
                          </a:rPr>
                          <m:t>𝜸</m:t>
                        </m:r>
                        <m:sSup>
                          <m:sSupPr>
                            <m:ctrlPr>
                              <a:rPr lang="en-US" sz="2000" b="1" i="1" dirty="0">
                                <a:solidFill>
                                  <a:schemeClr val="tx1"/>
                                </a:solidFill>
                                <a:latin typeface="Cambria Math"/>
                              </a:rPr>
                            </m:ctrlPr>
                          </m:sSupPr>
                          <m:e>
                            <m:r>
                              <a:rPr lang="en-US" sz="2000" b="1" i="1" dirty="0">
                                <a:solidFill>
                                  <a:schemeClr val="tx1"/>
                                </a:solidFill>
                                <a:latin typeface="Cambria Math" panose="02040503050406030204" pitchFamily="18" charset="0"/>
                              </a:rPr>
                              <m:t>𝑸</m:t>
                            </m:r>
                          </m:e>
                          <m:sup>
                            <m:r>
                              <a:rPr lang="en-US" sz="2000" b="1" i="1" dirty="0">
                                <a:solidFill>
                                  <a:schemeClr val="tx1"/>
                                </a:solidFill>
                                <a:latin typeface="Cambria Math" panose="02040503050406030204" pitchFamily="18" charset="0"/>
                              </a:rPr>
                              <m:t>𝟐</m:t>
                            </m:r>
                          </m:sup>
                        </m:sSup>
                      </m:den>
                    </m:f>
                  </m:oMath>
                </a14:m>
                <a:r>
                  <a:rPr lang="en-US" sz="2000" b="1" i="1" dirty="0" smtClean="0">
                    <a:solidFill>
                      <a:schemeClr val="tx1"/>
                    </a:solidFill>
                    <a:latin typeface="Times New Roman" pitchFamily="18" charset="0"/>
                    <a:ea typeface="Cambria Math"/>
                    <a:cs typeface="Times New Roman" pitchFamily="18" charset="0"/>
                  </a:rPr>
                  <a:t>        </a:t>
                </a:r>
                <a:r>
                  <a:rPr lang="en-US" sz="2000" b="1" dirty="0" smtClean="0">
                    <a:solidFill>
                      <a:schemeClr val="tx1"/>
                    </a:solidFill>
                  </a:rPr>
                  <a:t>--------(7)</a:t>
                </a:r>
                <a:endParaRPr lang="en-US" sz="2000" b="1" i="1" dirty="0" smtClean="0">
                  <a:solidFill>
                    <a:schemeClr val="tx1"/>
                  </a:solidFill>
                  <a:latin typeface="Times New Roman" pitchFamily="18" charset="0"/>
                  <a:ea typeface="Cambria Math"/>
                  <a:cs typeface="Times New Roman"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96306" y="5229200"/>
                <a:ext cx="9012198" cy="1269194"/>
              </a:xfrm>
              <a:prstGeom prst="rect">
                <a:avLst/>
              </a:prstGeom>
              <a:blipFill rotWithShape="1">
                <a:blip r:embed="rId2"/>
                <a:stretch>
                  <a:fillRect l="-744"/>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72009" y="44624"/>
                <a:ext cx="9036495" cy="2982163"/>
              </a:xfrm>
              <a:prstGeom prst="rect">
                <a:avLst/>
              </a:prstGeom>
              <a:noFill/>
            </p:spPr>
            <p:txBody>
              <a:bodyPr wrap="square">
                <a:spAutoFit/>
              </a:bodyPr>
              <a:lstStyle/>
              <a:p>
                <a:r>
                  <a:rPr lang="en-US" dirty="0" smtClean="0">
                    <a:solidFill>
                      <a:schemeClr val="tx1"/>
                    </a:solidFill>
                    <a:latin typeface="TimesTen-Roman"/>
                  </a:rPr>
                  <a:t>An approximate pump head-discharge representation is given by the polynomial</a:t>
                </a:r>
              </a:p>
              <a:p>
                <a:pPr algn="ctr"/>
                <a:endParaRPr lang="en-US" b="1" i="1" dirty="0" smtClean="0">
                  <a:solidFill>
                    <a:schemeClr val="tx1"/>
                  </a:solidFill>
                  <a:latin typeface="Cambria Math" panose="02040503050406030204" pitchFamily="18" charset="0"/>
                </a:endParaRPr>
              </a:p>
              <a:p>
                <a:pPr algn="ctr"/>
                <a14:m>
                  <m:oMath xmlns:m="http://schemas.openxmlformats.org/officeDocument/2006/math">
                    <m:sSub>
                      <m:sSubPr>
                        <m:ctrlPr>
                          <a:rPr lang="en-US" sz="2000" b="1" i="1" dirty="0" smtClean="0">
                            <a:solidFill>
                              <a:schemeClr val="tx1"/>
                            </a:solidFill>
                            <a:latin typeface="Cambria Math"/>
                          </a:rPr>
                        </m:ctrlPr>
                      </m:sSubPr>
                      <m:e>
                        <m:r>
                          <a:rPr lang="en-US" sz="2000" b="1" i="1" dirty="0" smtClean="0">
                            <a:solidFill>
                              <a:schemeClr val="tx1"/>
                            </a:solidFill>
                            <a:latin typeface="Cambria Math" panose="02040503050406030204" pitchFamily="18" charset="0"/>
                          </a:rPr>
                          <m:t>𝑯</m:t>
                        </m:r>
                      </m:e>
                      <m:sub>
                        <m:r>
                          <a:rPr lang="en-US" sz="2000" b="1" i="1" dirty="0" smtClean="0">
                            <a:solidFill>
                              <a:schemeClr val="tx1"/>
                            </a:solidFill>
                            <a:latin typeface="Cambria Math" panose="02040503050406030204" pitchFamily="18" charset="0"/>
                          </a:rPr>
                          <m:t>𝒑</m:t>
                        </m:r>
                      </m:sub>
                    </m:sSub>
                    <m:r>
                      <a:rPr lang="en-US" sz="2000" b="1" i="1" dirty="0" smtClean="0">
                        <a:solidFill>
                          <a:schemeClr val="tx1"/>
                        </a:solidFill>
                        <a:latin typeface="Cambria Math" panose="02040503050406030204" pitchFamily="18" charset="0"/>
                      </a:rPr>
                      <m:t>= </m:t>
                    </m:r>
                    <m:sSub>
                      <m:sSubPr>
                        <m:ctrlPr>
                          <a:rPr lang="en-US" sz="2000" b="1" i="1" dirty="0" smtClean="0">
                            <a:solidFill>
                              <a:schemeClr val="tx1"/>
                            </a:solidFill>
                            <a:latin typeface="Cambria Math"/>
                          </a:rPr>
                        </m:ctrlPr>
                      </m:sSubPr>
                      <m:e>
                        <m:r>
                          <a:rPr lang="en-US" sz="2000" b="1" i="1" dirty="0" smtClean="0">
                            <a:solidFill>
                              <a:schemeClr val="tx1"/>
                            </a:solidFill>
                            <a:latin typeface="Cambria Math" panose="02040503050406030204" pitchFamily="18" charset="0"/>
                          </a:rPr>
                          <m:t>𝒂</m:t>
                        </m:r>
                      </m:e>
                      <m:sub>
                        <m:r>
                          <a:rPr lang="en-US" sz="2000" b="1" i="1" dirty="0" smtClean="0">
                            <a:solidFill>
                              <a:schemeClr val="tx1"/>
                            </a:solidFill>
                            <a:latin typeface="Cambria Math" panose="02040503050406030204" pitchFamily="18" charset="0"/>
                          </a:rPr>
                          <m:t>𝒐</m:t>
                        </m:r>
                      </m:sub>
                    </m:sSub>
                    <m:r>
                      <a:rPr lang="en-US" sz="2000" b="1" i="1" dirty="0" smtClean="0">
                        <a:solidFill>
                          <a:schemeClr val="tx1"/>
                        </a:solidFill>
                        <a:latin typeface="Cambria Math" panose="02040503050406030204" pitchFamily="18" charset="0"/>
                      </a:rPr>
                      <m:t>+ </m:t>
                    </m:r>
                    <m:sSub>
                      <m:sSubPr>
                        <m:ctrlPr>
                          <a:rPr lang="en-US" sz="2000" b="1" i="1" dirty="0" smtClean="0">
                            <a:solidFill>
                              <a:schemeClr val="tx1"/>
                            </a:solidFill>
                            <a:latin typeface="Cambria Math"/>
                          </a:rPr>
                        </m:ctrlPr>
                      </m:sSubPr>
                      <m:e>
                        <m:r>
                          <a:rPr lang="en-US" sz="2000" b="1" i="1" dirty="0" smtClean="0">
                            <a:solidFill>
                              <a:schemeClr val="tx1"/>
                            </a:solidFill>
                            <a:latin typeface="Cambria Math" panose="02040503050406030204" pitchFamily="18" charset="0"/>
                          </a:rPr>
                          <m:t>𝒂</m:t>
                        </m:r>
                      </m:e>
                      <m:sub>
                        <m:r>
                          <a:rPr lang="en-US" sz="2000" b="1" i="1" dirty="0" smtClean="0">
                            <a:solidFill>
                              <a:schemeClr val="tx1"/>
                            </a:solidFill>
                            <a:latin typeface="Cambria Math" panose="02040503050406030204" pitchFamily="18" charset="0"/>
                          </a:rPr>
                          <m:t>𝟏</m:t>
                        </m:r>
                      </m:sub>
                    </m:sSub>
                    <m:r>
                      <a:rPr lang="en-US" sz="2000" b="1" i="1" dirty="0" smtClean="0">
                        <a:solidFill>
                          <a:schemeClr val="tx1"/>
                        </a:solidFill>
                        <a:latin typeface="Cambria Math" panose="02040503050406030204" pitchFamily="18" charset="0"/>
                      </a:rPr>
                      <m:t> </m:t>
                    </m:r>
                    <m:r>
                      <a:rPr lang="en-US" sz="2000" b="1" i="1" dirty="0" smtClean="0">
                        <a:solidFill>
                          <a:schemeClr val="tx1"/>
                        </a:solidFill>
                        <a:latin typeface="Cambria Math" panose="02040503050406030204" pitchFamily="18" charset="0"/>
                      </a:rPr>
                      <m:t>𝑸</m:t>
                    </m:r>
                    <m:r>
                      <a:rPr lang="en-US" sz="2000" b="1" i="1" dirty="0" smtClean="0">
                        <a:solidFill>
                          <a:schemeClr val="tx1"/>
                        </a:solidFill>
                        <a:latin typeface="Cambria Math" panose="02040503050406030204" pitchFamily="18" charset="0"/>
                      </a:rPr>
                      <m:t>+ </m:t>
                    </m:r>
                    <m:sSub>
                      <m:sSubPr>
                        <m:ctrlPr>
                          <a:rPr lang="en-US" sz="2000" b="1" i="1" dirty="0" smtClean="0">
                            <a:solidFill>
                              <a:schemeClr val="tx1"/>
                            </a:solidFill>
                            <a:latin typeface="Cambria Math"/>
                          </a:rPr>
                        </m:ctrlPr>
                      </m:sSubPr>
                      <m:e>
                        <m:r>
                          <a:rPr lang="en-US" sz="2000" b="1" i="1" dirty="0" smtClean="0">
                            <a:solidFill>
                              <a:schemeClr val="tx1"/>
                            </a:solidFill>
                            <a:latin typeface="Cambria Math" panose="02040503050406030204" pitchFamily="18" charset="0"/>
                          </a:rPr>
                          <m:t>𝒂</m:t>
                        </m:r>
                      </m:e>
                      <m:sub>
                        <m:r>
                          <a:rPr lang="en-US" sz="2000" b="1" i="1" dirty="0" smtClean="0">
                            <a:solidFill>
                              <a:schemeClr val="tx1"/>
                            </a:solidFill>
                            <a:latin typeface="Cambria Math" panose="02040503050406030204" pitchFamily="18" charset="0"/>
                          </a:rPr>
                          <m:t>𝟐</m:t>
                        </m:r>
                      </m:sub>
                    </m:sSub>
                    <m:r>
                      <a:rPr lang="en-US" sz="2000" b="1" i="1" dirty="0" smtClean="0">
                        <a:solidFill>
                          <a:schemeClr val="tx1"/>
                        </a:solidFill>
                        <a:latin typeface="Cambria Math" panose="02040503050406030204" pitchFamily="18" charset="0"/>
                      </a:rPr>
                      <m:t> </m:t>
                    </m:r>
                    <m:sSup>
                      <m:sSupPr>
                        <m:ctrlPr>
                          <a:rPr lang="en-US" sz="2000" b="1" i="1" dirty="0" smtClean="0">
                            <a:solidFill>
                              <a:schemeClr val="tx1"/>
                            </a:solidFill>
                            <a:latin typeface="Cambria Math"/>
                          </a:rPr>
                        </m:ctrlPr>
                      </m:sSupPr>
                      <m:e>
                        <m:r>
                          <a:rPr lang="en-US" sz="2000" b="1" i="1" dirty="0" smtClean="0">
                            <a:solidFill>
                              <a:schemeClr val="tx1"/>
                            </a:solidFill>
                            <a:latin typeface="Cambria Math" panose="02040503050406030204" pitchFamily="18" charset="0"/>
                          </a:rPr>
                          <m:t>𝑸</m:t>
                        </m:r>
                      </m:e>
                      <m:sup>
                        <m:r>
                          <a:rPr lang="en-US" sz="2000" b="1" i="1" dirty="0" smtClean="0">
                            <a:solidFill>
                              <a:schemeClr val="tx1"/>
                            </a:solidFill>
                            <a:latin typeface="Cambria Math" panose="02040503050406030204" pitchFamily="18" charset="0"/>
                          </a:rPr>
                          <m:t>𝟐</m:t>
                        </m:r>
                      </m:sup>
                    </m:sSup>
                  </m:oMath>
                </a14:m>
                <a:r>
                  <a:rPr lang="en-US" b="1" dirty="0" smtClean="0">
                    <a:solidFill>
                      <a:schemeClr val="tx1"/>
                    </a:solidFill>
                  </a:rPr>
                  <a:t>   </a:t>
                </a:r>
                <a:r>
                  <a:rPr lang="en-US" sz="2000" b="1" dirty="0" smtClean="0">
                    <a:solidFill>
                      <a:schemeClr val="tx1"/>
                    </a:solidFill>
                  </a:rPr>
                  <a:t>--------(4)</a:t>
                </a:r>
              </a:p>
              <a:p>
                <a:r>
                  <a:rPr lang="en-US" b="1" dirty="0">
                    <a:solidFill>
                      <a:schemeClr val="tx1"/>
                    </a:solidFill>
                  </a:rPr>
                  <a:t> </a:t>
                </a:r>
                <a:r>
                  <a:rPr lang="en-US" b="1" dirty="0" smtClean="0">
                    <a:solidFill>
                      <a:schemeClr val="tx1"/>
                    </a:solidFill>
                  </a:rPr>
                  <a:t>                                    Or,         </a:t>
                </a:r>
                <a14:m>
                  <m:oMath xmlns:m="http://schemas.openxmlformats.org/officeDocument/2006/math">
                    <m:sSub>
                      <m:sSubPr>
                        <m:ctrlPr>
                          <a:rPr lang="en-US" sz="2000" b="1" i="1" smtClean="0">
                            <a:solidFill>
                              <a:schemeClr val="tx1"/>
                            </a:solidFill>
                            <a:latin typeface="Cambria Math"/>
                          </a:rPr>
                        </m:ctrlPr>
                      </m:sSubPr>
                      <m:e>
                        <m:r>
                          <a:rPr lang="en-US" sz="2000" b="1" i="1" smtClean="0">
                            <a:solidFill>
                              <a:schemeClr val="tx1"/>
                            </a:solidFill>
                            <a:latin typeface="Cambria Math" panose="02040503050406030204" pitchFamily="18" charset="0"/>
                          </a:rPr>
                          <m:t>𝑯</m:t>
                        </m:r>
                      </m:e>
                      <m:sub>
                        <m:r>
                          <a:rPr lang="en-US" sz="2000" b="1" i="1" smtClean="0">
                            <a:solidFill>
                              <a:schemeClr val="tx1"/>
                            </a:solidFill>
                            <a:latin typeface="Cambria Math" panose="02040503050406030204" pitchFamily="18" charset="0"/>
                          </a:rPr>
                          <m:t>𝒑</m:t>
                        </m:r>
                      </m:sub>
                    </m:sSub>
                    <m:r>
                      <a:rPr lang="en-US" sz="2000" b="1" i="1" smtClean="0">
                        <a:solidFill>
                          <a:schemeClr val="tx1"/>
                        </a:solidFill>
                        <a:latin typeface="Cambria Math" panose="02040503050406030204" pitchFamily="18" charset="0"/>
                      </a:rPr>
                      <m:t>= </m:t>
                    </m:r>
                    <m:f>
                      <m:fPr>
                        <m:ctrlPr>
                          <a:rPr lang="en-US" sz="2000" b="1" i="1" smtClean="0">
                            <a:solidFill>
                              <a:schemeClr val="tx1"/>
                            </a:solidFill>
                            <a:latin typeface="Cambria Math"/>
                          </a:rPr>
                        </m:ctrlPr>
                      </m:fPr>
                      <m:num>
                        <m:r>
                          <a:rPr lang="en-US" sz="2000" b="1" i="1" smtClean="0">
                            <a:solidFill>
                              <a:schemeClr val="tx1"/>
                            </a:solidFill>
                            <a:latin typeface="Cambria Math" panose="02040503050406030204" pitchFamily="18" charset="0"/>
                          </a:rPr>
                          <m:t>𝑷𝒐𝒘𝒆𝒓</m:t>
                        </m:r>
                      </m:num>
                      <m:den>
                        <m:r>
                          <a:rPr lang="en-US" sz="2000" b="1" i="1" smtClean="0">
                            <a:solidFill>
                              <a:schemeClr val="tx1"/>
                            </a:solidFill>
                            <a:latin typeface="Cambria Math" panose="02040503050406030204" pitchFamily="18" charset="0"/>
                            <a:ea typeface="Cambria Math" panose="02040503050406030204" pitchFamily="18" charset="0"/>
                          </a:rPr>
                          <m:t>𝜸</m:t>
                        </m:r>
                        <m:r>
                          <a:rPr lang="en-US" sz="2000" b="1" i="1" smtClean="0">
                            <a:solidFill>
                              <a:schemeClr val="tx1"/>
                            </a:solidFill>
                            <a:latin typeface="Cambria Math" panose="02040503050406030204" pitchFamily="18" charset="0"/>
                            <a:ea typeface="Cambria Math" panose="02040503050406030204" pitchFamily="18" charset="0"/>
                          </a:rPr>
                          <m:t> </m:t>
                        </m:r>
                        <m:r>
                          <a:rPr lang="en-US" sz="2000" b="1" i="1" smtClean="0">
                            <a:solidFill>
                              <a:schemeClr val="tx1"/>
                            </a:solidFill>
                            <a:latin typeface="Cambria Math" panose="02040503050406030204" pitchFamily="18" charset="0"/>
                            <a:ea typeface="Cambria Math" panose="02040503050406030204" pitchFamily="18" charset="0"/>
                          </a:rPr>
                          <m:t>𝑸</m:t>
                        </m:r>
                      </m:den>
                    </m:f>
                  </m:oMath>
                </a14:m>
                <a:r>
                  <a:rPr lang="en-US" sz="2000" b="1" dirty="0" smtClean="0">
                    <a:solidFill>
                      <a:schemeClr val="tx1"/>
                    </a:solidFill>
                  </a:rPr>
                  <a:t>           --------(5)</a:t>
                </a:r>
              </a:p>
              <a:p>
                <a:pPr algn="just"/>
                <a:endParaRPr lang="en-US" sz="800" dirty="0" smtClean="0">
                  <a:solidFill>
                    <a:schemeClr val="tx1"/>
                  </a:solidFill>
                </a:endParaRPr>
              </a:p>
              <a:p>
                <a:pPr algn="just"/>
                <a:r>
                  <a:rPr lang="en-US" b="1" i="1" dirty="0" smtClean="0">
                    <a:solidFill>
                      <a:schemeClr val="tx1"/>
                    </a:solidFill>
                  </a:rPr>
                  <a:t>    It </a:t>
                </a:r>
                <a:r>
                  <a:rPr lang="en-US" b="1" i="1" dirty="0">
                    <a:solidFill>
                      <a:schemeClr val="tx1"/>
                    </a:solidFill>
                  </a:rPr>
                  <a:t>is necessary for the algebraic sign of Q to be positive in the direction of </a:t>
                </a:r>
                <a:r>
                  <a:rPr lang="en-US" b="1" i="1" dirty="0" smtClean="0">
                    <a:solidFill>
                      <a:schemeClr val="tx1"/>
                    </a:solidFill>
                  </a:rPr>
                  <a:t>normal pump </a:t>
                </a:r>
                <a:r>
                  <a:rPr lang="en-US" b="1" i="1" dirty="0">
                    <a:solidFill>
                      <a:schemeClr val="tx1"/>
                    </a:solidFill>
                  </a:rPr>
                  <a:t>operation; otherwise, the pump curve will not be represented properly </a:t>
                </a:r>
                <a:r>
                  <a:rPr lang="en-US" b="1" i="1" dirty="0" smtClean="0">
                    <a:solidFill>
                      <a:schemeClr val="tx1"/>
                    </a:solidFill>
                  </a:rPr>
                  <a:t>and Eq.2 will </a:t>
                </a:r>
                <a:r>
                  <a:rPr lang="en-US" b="1" i="1" dirty="0">
                    <a:solidFill>
                      <a:schemeClr val="tx1"/>
                    </a:solidFill>
                  </a:rPr>
                  <a:t>be invalid. Furthermore, it is important that the discharge </a:t>
                </a:r>
                <a:r>
                  <a:rPr lang="en-US" b="1" i="1" dirty="0" smtClean="0">
                    <a:solidFill>
                      <a:schemeClr val="tx1"/>
                    </a:solidFill>
                  </a:rPr>
                  <a:t>Q through </a:t>
                </a:r>
                <a:r>
                  <a:rPr lang="en-US" b="1" i="1" dirty="0">
                    <a:solidFill>
                      <a:schemeClr val="tx1"/>
                    </a:solidFill>
                  </a:rPr>
                  <a:t>the pump remain within the limits of the data used to generate the curve</a:t>
                </a:r>
                <a:r>
                  <a:rPr lang="en-US" b="1" i="1" dirty="0" smtClean="0">
                    <a:solidFill>
                      <a:schemeClr val="tx1"/>
                    </a:solidFill>
                  </a:rPr>
                  <a:t>.</a:t>
                </a:r>
                <a:endParaRPr lang="en-US" b="1" i="1" dirty="0">
                  <a:solidFill>
                    <a:schemeClr val="tx1"/>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72009" y="44624"/>
                <a:ext cx="9036495" cy="2982163"/>
              </a:xfrm>
              <a:prstGeom prst="rect">
                <a:avLst/>
              </a:prstGeom>
              <a:blipFill rotWithShape="1">
                <a:blip r:embed="rId3"/>
                <a:stretch>
                  <a:fillRect l="-607" t="-816" r="-1215" b="-2041"/>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4656" y="3068960"/>
                <a:ext cx="9144000" cy="1969770"/>
              </a:xfrm>
              <a:prstGeom prst="rect">
                <a:avLst/>
              </a:prstGeom>
              <a:noFill/>
            </p:spPr>
            <p:txBody>
              <a:bodyPr wrap="square">
                <a:spAutoFit/>
              </a:bodyPr>
              <a:lstStyle/>
              <a:p>
                <a:r>
                  <a:rPr lang="en-US" sz="2400" b="1" dirty="0" smtClean="0">
                    <a:solidFill>
                      <a:schemeClr val="tx1"/>
                    </a:solidFill>
                    <a:latin typeface="Univers-Bold"/>
                  </a:rPr>
                  <a:t>1-2- Linearization </a:t>
                </a:r>
                <a:r>
                  <a:rPr lang="en-US" sz="2400" b="1" dirty="0">
                    <a:solidFill>
                      <a:schemeClr val="tx1"/>
                    </a:solidFill>
                    <a:latin typeface="Univers-Bold"/>
                  </a:rPr>
                  <a:t>of System Energy </a:t>
                </a:r>
                <a:r>
                  <a:rPr lang="en-US" sz="2400" b="1" dirty="0" smtClean="0">
                    <a:solidFill>
                      <a:schemeClr val="tx1"/>
                    </a:solidFill>
                    <a:latin typeface="Univers-Bold"/>
                  </a:rPr>
                  <a:t>Equations</a:t>
                </a:r>
              </a:p>
              <a:p>
                <a:endParaRPr lang="en-US" sz="800" b="1" dirty="0">
                  <a:solidFill>
                    <a:schemeClr val="tx1"/>
                  </a:solidFill>
                  <a:latin typeface="Univers-Bold"/>
                </a:endParaRPr>
              </a:p>
              <a:p>
                <a:pPr algn="just"/>
                <a:r>
                  <a:rPr lang="en-US" dirty="0">
                    <a:solidFill>
                      <a:schemeClr val="tx1"/>
                    </a:solidFill>
                    <a:latin typeface="TimesTen-Roman"/>
                  </a:rPr>
                  <a:t>Equation </a:t>
                </a:r>
                <a:r>
                  <a:rPr lang="en-US" dirty="0" smtClean="0">
                    <a:solidFill>
                      <a:schemeClr val="tx1"/>
                    </a:solidFill>
                    <a:latin typeface="TimesTen-Roman"/>
                  </a:rPr>
                  <a:t>2 </a:t>
                </a:r>
                <a:r>
                  <a:rPr lang="en-US" dirty="0">
                    <a:solidFill>
                      <a:schemeClr val="tx1"/>
                    </a:solidFill>
                    <a:latin typeface="TimesTen-Roman"/>
                  </a:rPr>
                  <a:t>is a general relation that can be applied to any path or </a:t>
                </a:r>
                <a:r>
                  <a:rPr lang="en-US" dirty="0" smtClean="0">
                    <a:solidFill>
                      <a:schemeClr val="tx1"/>
                    </a:solidFill>
                    <a:latin typeface="TimesTen-Roman"/>
                  </a:rPr>
                  <a:t>closed loop </a:t>
                </a:r>
                <a:r>
                  <a:rPr lang="en-US" dirty="0">
                    <a:solidFill>
                      <a:schemeClr val="tx1"/>
                    </a:solidFill>
                    <a:latin typeface="TimesTen-Roman"/>
                  </a:rPr>
                  <a:t>in a network. If it is applied to a closed loop, </a:t>
                </a:r>
                <a14:m>
                  <m:oMath xmlns:m="http://schemas.openxmlformats.org/officeDocument/2006/math">
                    <m:r>
                      <a:rPr lang="en-US" b="1" i="1">
                        <a:solidFill>
                          <a:schemeClr val="tx1"/>
                        </a:solidFill>
                        <a:latin typeface="Cambria Math" panose="02040503050406030204" pitchFamily="18" charset="0"/>
                        <a:ea typeface="Cambria Math" panose="02040503050406030204" pitchFamily="18" charset="0"/>
                        <a:cs typeface="Times New Roman" pitchFamily="18" charset="0"/>
                      </a:rPr>
                      <m:t>∆</m:t>
                    </m:r>
                    <m:r>
                      <a:rPr lang="en-US" b="1" i="1">
                        <a:solidFill>
                          <a:schemeClr val="tx1"/>
                        </a:solidFill>
                        <a:latin typeface="Cambria Math" panose="02040503050406030204" pitchFamily="18" charset="0"/>
                        <a:ea typeface="Cambria Math" panose="02040503050406030204" pitchFamily="18" charset="0"/>
                        <a:cs typeface="Times New Roman" pitchFamily="18" charset="0"/>
                      </a:rPr>
                      <m:t>𝑯</m:t>
                    </m:r>
                    <m:r>
                      <a:rPr lang="en-US" b="1" i="1">
                        <a:solidFill>
                          <a:schemeClr val="tx1"/>
                        </a:solidFill>
                        <a:latin typeface="Cambria Math" panose="02040503050406030204" pitchFamily="18" charset="0"/>
                        <a:ea typeface="Cambria Math" panose="02040503050406030204" pitchFamily="18" charset="0"/>
                        <a:cs typeface="Times New Roman" pitchFamily="18" charset="0"/>
                      </a:rPr>
                      <m:t> </m:t>
                    </m:r>
                  </m:oMath>
                </a14:m>
                <a:r>
                  <a:rPr lang="en-US" b="1" i="1" dirty="0" smtClean="0">
                    <a:solidFill>
                      <a:schemeClr val="tx1"/>
                    </a:solidFill>
                    <a:latin typeface="TimesTen-Roman"/>
                  </a:rPr>
                  <a:t> </a:t>
                </a:r>
                <a:r>
                  <a:rPr lang="en-US" dirty="0" smtClean="0">
                    <a:solidFill>
                      <a:schemeClr val="tx1"/>
                    </a:solidFill>
                    <a:latin typeface="TimesTen-Roman"/>
                  </a:rPr>
                  <a:t>is </a:t>
                </a:r>
                <a:r>
                  <a:rPr lang="en-US" dirty="0">
                    <a:solidFill>
                      <a:schemeClr val="tx1"/>
                    </a:solidFill>
                    <a:latin typeface="TimesTen-Roman"/>
                  </a:rPr>
                  <a:t>set equal to zero, and </a:t>
                </a:r>
                <a:r>
                  <a:rPr lang="en-US" dirty="0" smtClean="0">
                    <a:solidFill>
                      <a:schemeClr val="tx1"/>
                    </a:solidFill>
                    <a:latin typeface="TimesTen-Roman"/>
                  </a:rPr>
                  <a:t>if no </a:t>
                </a:r>
                <a:r>
                  <a:rPr lang="en-US" dirty="0">
                    <a:solidFill>
                      <a:schemeClr val="tx1"/>
                    </a:solidFill>
                    <a:latin typeface="TimesTen-Roman"/>
                  </a:rPr>
                  <a:t>pump exists in the path or loop, </a:t>
                </a:r>
                <a:r>
                  <a:rPr lang="en-US" b="1" i="1" dirty="0">
                    <a:solidFill>
                      <a:schemeClr val="tx1"/>
                    </a:solidFill>
                    <a:latin typeface="TimesTen-Roman"/>
                  </a:rPr>
                  <a:t>(HP)</a:t>
                </a:r>
                <a:r>
                  <a:rPr lang="en-US" b="1" i="1" dirty="0" err="1">
                    <a:solidFill>
                      <a:schemeClr val="tx1"/>
                    </a:solidFill>
                    <a:latin typeface="TimesTen-Roman"/>
                  </a:rPr>
                  <a:t>i</a:t>
                </a:r>
                <a:r>
                  <a:rPr lang="en-US" sz="800" b="1" i="1" dirty="0">
                    <a:solidFill>
                      <a:schemeClr val="tx1"/>
                    </a:solidFill>
                    <a:latin typeface="TimesTen-Italic"/>
                  </a:rPr>
                  <a:t>  </a:t>
                </a:r>
                <a:r>
                  <a:rPr lang="en-US" sz="800" b="1" i="1" dirty="0" smtClean="0">
                    <a:solidFill>
                      <a:schemeClr val="tx1"/>
                    </a:solidFill>
                    <a:latin typeface="TimesTen-Italic"/>
                  </a:rPr>
                  <a:t> </a:t>
                </a:r>
                <a:r>
                  <a:rPr lang="en-US" dirty="0" smtClean="0">
                    <a:solidFill>
                      <a:schemeClr val="tx1"/>
                    </a:solidFill>
                    <a:latin typeface="TimesTen-Roman"/>
                  </a:rPr>
                  <a:t>is </a:t>
                </a:r>
                <a:r>
                  <a:rPr lang="en-US" dirty="0">
                    <a:solidFill>
                      <a:schemeClr val="tx1"/>
                    </a:solidFill>
                    <a:latin typeface="TimesTen-Roman"/>
                  </a:rPr>
                  <a:t>equal to </a:t>
                </a:r>
                <a:r>
                  <a:rPr lang="en-US" dirty="0" smtClean="0">
                    <a:solidFill>
                      <a:schemeClr val="tx1"/>
                    </a:solidFill>
                    <a:latin typeface="TimesTen-Roman"/>
                  </a:rPr>
                  <a:t>zero.</a:t>
                </a:r>
              </a:p>
              <a:p>
                <a:pPr algn="just"/>
                <a:r>
                  <a:rPr lang="en-US" dirty="0">
                    <a:solidFill>
                      <a:schemeClr val="tx1"/>
                    </a:solidFill>
                    <a:latin typeface="TimesTen-Roman"/>
                  </a:rPr>
                  <a:t>Simplifying the Eq.2 to a linear form using Taylor series and neglecting second power of </a:t>
                </a:r>
                <a14:m>
                  <m:oMath xmlns:m="http://schemas.openxmlformats.org/officeDocument/2006/math">
                    <m:r>
                      <a:rPr lang="en-US">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a:solidFill>
                              <a:schemeClr val="tx1"/>
                            </a:solidFill>
                            <a:latin typeface="Cambria Math" panose="02040503050406030204" pitchFamily="18" charset="0"/>
                          </a:rPr>
                          <m:t>𝑄</m:t>
                        </m:r>
                      </m:e>
                      <m:sub>
                        <m:r>
                          <a:rPr lang="en-US">
                            <a:solidFill>
                              <a:schemeClr val="tx1"/>
                            </a:solidFill>
                            <a:latin typeface="Cambria Math" panose="02040503050406030204" pitchFamily="18" charset="0"/>
                          </a:rPr>
                          <m:t>𝑘</m:t>
                        </m:r>
                      </m:sub>
                    </m:sSub>
                  </m:oMath>
                </a14:m>
                <a:r>
                  <a:rPr lang="en-US" dirty="0">
                    <a:solidFill>
                      <a:schemeClr val="tx1"/>
                    </a:solidFill>
                    <a:latin typeface="TimesTen-Roman"/>
                  </a:rPr>
                  <a:t> yields </a:t>
                </a:r>
              </a:p>
            </p:txBody>
          </p:sp>
        </mc:Choice>
        <mc:Fallback xmlns="">
          <p:sp>
            <p:nvSpPr>
              <p:cNvPr id="4" name="Rectangle 3"/>
              <p:cNvSpPr>
                <a:spLocks noRot="1" noChangeAspect="1" noMove="1" noResize="1" noEditPoints="1" noAdjustHandles="1" noChangeArrowheads="1" noChangeShapeType="1" noTextEdit="1"/>
              </p:cNvSpPr>
              <p:nvPr/>
            </p:nvSpPr>
            <p:spPr>
              <a:xfrm>
                <a:off x="44656" y="3068960"/>
                <a:ext cx="9144000" cy="1969770"/>
              </a:xfrm>
              <a:prstGeom prst="rect">
                <a:avLst/>
              </a:prstGeom>
              <a:blipFill rotWithShape="1">
                <a:blip r:embed="rId4"/>
                <a:stretch>
                  <a:fillRect l="-1000" t="-2160" r="-1267" b="-4012"/>
                </a:stretch>
              </a:blipFill>
            </p:spPr>
            <p:txBody>
              <a:bodyPr/>
              <a:lstStyle/>
              <a:p>
                <a:r>
                  <a:rPr lang="ar-IQ">
                    <a:noFill/>
                  </a:rPr>
                  <a:t> </a:t>
                </a:r>
              </a:p>
            </p:txBody>
          </p:sp>
        </mc:Fallback>
      </mc:AlternateContent>
      <p:sp>
        <p:nvSpPr>
          <p:cNvPr id="5" name="Slide Number Placeholder 4"/>
          <p:cNvSpPr>
            <a:spLocks noGrp="1"/>
          </p:cNvSpPr>
          <p:nvPr>
            <p:ph type="sldNum" sz="quarter" idx="12"/>
          </p:nvPr>
        </p:nvSpPr>
        <p:spPr/>
        <p:txBody>
          <a:bodyPr/>
          <a:lstStyle/>
          <a:p>
            <a:fld id="{0A666F6B-A100-44F9-978D-83E6BE3F04E7}" type="slidenum">
              <a:rPr lang="en-US" smtClean="0"/>
              <a:t>4</a:t>
            </a:fld>
            <a:endParaRPr lang="en-US"/>
          </a:p>
        </p:txBody>
      </p:sp>
    </p:spTree>
    <p:extLst>
      <p:ext uri="{BB962C8B-B14F-4D97-AF65-F5344CB8AC3E}">
        <p14:creationId xmlns:p14="http://schemas.microsoft.com/office/powerpoint/2010/main" val="226142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8"/>
              <p:cNvSpPr/>
              <p:nvPr/>
            </p:nvSpPr>
            <p:spPr>
              <a:xfrm>
                <a:off x="22123" y="116632"/>
                <a:ext cx="9145137" cy="6666761"/>
              </a:xfrm>
              <a:prstGeom prst="rect">
                <a:avLst/>
              </a:prstGeom>
              <a:noFill/>
            </p:spPr>
            <p:txBody>
              <a:bodyPr wrap="square">
                <a:spAutoFit/>
              </a:bodyPr>
              <a:lstStyle/>
              <a:p>
                <a:r>
                  <a:rPr lang="en-US" sz="2000" b="1" i="1" dirty="0" smtClean="0">
                    <a:solidFill>
                      <a:schemeClr val="tx1"/>
                    </a:solidFill>
                    <a:latin typeface="TimesTen-Roman"/>
                  </a:rPr>
                  <a:t>The Hardy Cross iterative solution is outlined in the following steps</a:t>
                </a:r>
                <a:r>
                  <a:rPr lang="en-US" dirty="0" smtClean="0">
                    <a:solidFill>
                      <a:schemeClr val="tx1"/>
                    </a:solidFill>
                    <a:latin typeface="TimesTen-Roman"/>
                  </a:rPr>
                  <a:t>:</a:t>
                </a:r>
              </a:p>
              <a:p>
                <a:endParaRPr lang="en-US" dirty="0">
                  <a:solidFill>
                    <a:schemeClr val="tx1"/>
                  </a:solidFill>
                  <a:latin typeface="TimesTen-Roman"/>
                </a:endParaRPr>
              </a:p>
              <a:p>
                <a:pPr marL="342900" indent="-342900" algn="just">
                  <a:buAutoNum type="arabicPeriod"/>
                </a:pPr>
                <a:r>
                  <a:rPr lang="en-US" dirty="0" smtClean="0">
                    <a:solidFill>
                      <a:schemeClr val="tx1"/>
                    </a:solidFill>
                    <a:latin typeface="TimesTen-Roman"/>
                  </a:rPr>
                  <a:t>Assume </a:t>
                </a:r>
                <a:r>
                  <a:rPr lang="en-US" dirty="0">
                    <a:solidFill>
                      <a:schemeClr val="tx1"/>
                    </a:solidFill>
                    <a:latin typeface="TimesTen-Roman"/>
                  </a:rPr>
                  <a:t>an initial estimate of the flow distribution in the network </a:t>
                </a:r>
                <a:r>
                  <a:rPr lang="en-US" dirty="0" smtClean="0">
                    <a:solidFill>
                      <a:schemeClr val="tx1"/>
                    </a:solidFill>
                    <a:latin typeface="TimesTen-Roman"/>
                  </a:rPr>
                  <a:t>that satisfies </a:t>
                </a:r>
                <a:r>
                  <a:rPr lang="en-US" dirty="0">
                    <a:solidFill>
                      <a:schemeClr val="tx1"/>
                    </a:solidFill>
                    <a:latin typeface="TimesTen-Roman"/>
                  </a:rPr>
                  <a:t>continuity, </a:t>
                </a:r>
                <a:r>
                  <a:rPr lang="en-US" dirty="0" smtClean="0">
                    <a:solidFill>
                      <a:schemeClr val="tx1"/>
                    </a:solidFill>
                    <a:latin typeface="TimesTen-Roman"/>
                  </a:rPr>
                  <a:t>Eq.1. </a:t>
                </a:r>
              </a:p>
              <a:p>
                <a:pPr algn="just"/>
                <a:endParaRPr lang="en-US" dirty="0" smtClean="0">
                  <a:solidFill>
                    <a:schemeClr val="tx1"/>
                  </a:solidFill>
                  <a:latin typeface="TimesTen-Roman"/>
                </a:endParaRPr>
              </a:p>
              <a:p>
                <a:pPr algn="just"/>
                <a:r>
                  <a:rPr lang="en-US" dirty="0" smtClean="0">
                    <a:solidFill>
                      <a:schemeClr val="tx1"/>
                    </a:solidFill>
                    <a:latin typeface="TimesTen-Roman"/>
                  </a:rPr>
                  <a:t>2</a:t>
                </a:r>
                <a:r>
                  <a:rPr lang="en-US" dirty="0">
                    <a:solidFill>
                      <a:schemeClr val="tx1"/>
                    </a:solidFill>
                    <a:latin typeface="TimesTen-Roman"/>
                  </a:rPr>
                  <a:t>. For each loop or path, evaluate </a:t>
                </a:r>
                <a14:m>
                  <m:oMath xmlns:m="http://schemas.openxmlformats.org/officeDocument/2006/math">
                    <m:r>
                      <a:rPr lang="en-US" b="1" i="1" smtClean="0">
                        <a:solidFill>
                          <a:schemeClr val="tx1"/>
                        </a:solidFill>
                        <a:latin typeface="Cambria Math"/>
                        <a:ea typeface="Cambria Math"/>
                        <a:cs typeface="Times New Roman" pitchFamily="18" charset="0"/>
                      </a:rPr>
                      <m:t>∆ </m:t>
                    </m:r>
                    <m:r>
                      <a:rPr lang="en-US" b="1" i="1" smtClean="0">
                        <a:solidFill>
                          <a:schemeClr val="tx1"/>
                        </a:solidFill>
                        <a:latin typeface="Cambria Math" panose="02040503050406030204" pitchFamily="18" charset="0"/>
                        <a:ea typeface="Cambria Math"/>
                        <a:cs typeface="Times New Roman" pitchFamily="18" charset="0"/>
                      </a:rPr>
                      <m:t>𝑸</m:t>
                    </m:r>
                  </m:oMath>
                </a14:m>
                <a:r>
                  <a:rPr lang="en-US" b="1" i="1" dirty="0" smtClean="0">
                    <a:solidFill>
                      <a:schemeClr val="tx1"/>
                    </a:solidFill>
                    <a:latin typeface="TimesTen-Italic"/>
                  </a:rPr>
                  <a:t> </a:t>
                </a:r>
                <a:r>
                  <a:rPr lang="en-US" dirty="0">
                    <a:solidFill>
                      <a:schemeClr val="tx1"/>
                    </a:solidFill>
                    <a:latin typeface="TimesTen-Roman"/>
                  </a:rPr>
                  <a:t>with </a:t>
                </a:r>
                <a:r>
                  <a:rPr lang="en-US" dirty="0" smtClean="0">
                    <a:solidFill>
                      <a:schemeClr val="tx1"/>
                    </a:solidFill>
                    <a:latin typeface="TimesTen-Roman"/>
                  </a:rPr>
                  <a:t>Eq.6</a:t>
                </a:r>
              </a:p>
              <a:p>
                <a:pPr algn="just"/>
                <a:endParaRPr lang="en-US" dirty="0">
                  <a:solidFill>
                    <a:schemeClr val="tx1"/>
                  </a:solidFill>
                  <a:latin typeface="TimesTen-Roman"/>
                </a:endParaRPr>
              </a:p>
              <a:p>
                <a:pPr algn="just"/>
                <a:r>
                  <a:rPr lang="en-US" b="1" dirty="0" smtClean="0">
                    <a:solidFill>
                      <a:schemeClr val="tx1"/>
                    </a:solidFill>
                    <a:ea typeface="Cambria Math"/>
                    <a:cs typeface="Times New Roman" pitchFamily="18" charset="0"/>
                  </a:rPr>
                  <a:t>               </a:t>
                </a:r>
                <a14:m>
                  <m:oMath xmlns:m="http://schemas.openxmlformats.org/officeDocument/2006/math">
                    <m:r>
                      <a:rPr lang="en-US" sz="2000" b="1" i="1" smtClean="0">
                        <a:solidFill>
                          <a:schemeClr val="tx1"/>
                        </a:solidFill>
                        <a:latin typeface="Cambria Math"/>
                        <a:ea typeface="Cambria Math"/>
                        <a:cs typeface="Times New Roman" pitchFamily="18" charset="0"/>
                      </a:rPr>
                      <m:t>∆</m:t>
                    </m:r>
                    <m:sSub>
                      <m:sSubPr>
                        <m:ctrlPr>
                          <a:rPr lang="en-US" sz="2000" b="1" i="1">
                            <a:solidFill>
                              <a:schemeClr val="tx1"/>
                            </a:solidFill>
                            <a:latin typeface="Cambria Math"/>
                            <a:ea typeface="Cambria Math"/>
                            <a:cs typeface="Times New Roman" pitchFamily="18" charset="0"/>
                          </a:rPr>
                        </m:ctrlPr>
                      </m:sSubPr>
                      <m:e>
                        <m:r>
                          <a:rPr lang="en-US" sz="2000" b="1" i="1">
                            <a:solidFill>
                              <a:schemeClr val="tx1"/>
                            </a:solidFill>
                            <a:latin typeface="Cambria Math"/>
                            <a:ea typeface="Cambria Math"/>
                            <a:cs typeface="Times New Roman" pitchFamily="18" charset="0"/>
                          </a:rPr>
                          <m:t>𝑸</m:t>
                        </m:r>
                      </m:e>
                      <m:sub>
                        <m:r>
                          <a:rPr lang="en-US" sz="2000" b="1" i="1">
                            <a:solidFill>
                              <a:schemeClr val="tx1"/>
                            </a:solidFill>
                            <a:latin typeface="Cambria Math"/>
                            <a:ea typeface="Cambria Math"/>
                            <a:cs typeface="Times New Roman" pitchFamily="18" charset="0"/>
                          </a:rPr>
                          <m:t>𝒌</m:t>
                        </m:r>
                      </m:sub>
                    </m:sSub>
                    <m:r>
                      <a:rPr lang="en-US" sz="2000" b="1" i="1">
                        <a:solidFill>
                          <a:schemeClr val="tx1"/>
                        </a:solidFill>
                        <a:latin typeface="Cambria Math"/>
                        <a:ea typeface="Cambria Math"/>
                        <a:cs typeface="Times New Roman" pitchFamily="18" charset="0"/>
                      </a:rPr>
                      <m:t>=</m:t>
                    </m:r>
                    <m:f>
                      <m:fPr>
                        <m:ctrlPr>
                          <a:rPr lang="en-US" sz="2000" b="1" i="1">
                            <a:solidFill>
                              <a:schemeClr val="tx1"/>
                            </a:solidFill>
                            <a:latin typeface="Cambria Math"/>
                            <a:ea typeface="Cambria Math"/>
                            <a:cs typeface="Times New Roman" pitchFamily="18" charset="0"/>
                          </a:rPr>
                        </m:ctrlPr>
                      </m:fPr>
                      <m:num>
                        <m:r>
                          <a:rPr lang="en-US" sz="2000" b="1" i="1">
                            <a:solidFill>
                              <a:schemeClr val="tx1"/>
                            </a:solidFill>
                            <a:latin typeface="Cambria Math"/>
                            <a:ea typeface="Cambria Math"/>
                            <a:cs typeface="Times New Roman" pitchFamily="18" charset="0"/>
                          </a:rPr>
                          <m:t>−</m:t>
                        </m:r>
                        <m:nary>
                          <m:naryPr>
                            <m:chr m:val="∑"/>
                            <m:subHide m:val="on"/>
                            <m:supHide m:val="on"/>
                            <m:ctrlPr>
                              <a:rPr lang="en-US" sz="2000" b="1" i="1">
                                <a:solidFill>
                                  <a:schemeClr val="tx1"/>
                                </a:solidFill>
                                <a:latin typeface="Cambria Math"/>
                                <a:cs typeface="Times New Roman" pitchFamily="18" charset="0"/>
                              </a:rPr>
                            </m:ctrlPr>
                          </m:naryPr>
                          <m:sub/>
                          <m:sup/>
                          <m:e>
                            <m:r>
                              <a:rPr lang="en-US" sz="2000" b="1" i="1">
                                <a:solidFill>
                                  <a:schemeClr val="tx1"/>
                                </a:solidFill>
                                <a:latin typeface="Cambria Math" panose="02040503050406030204" pitchFamily="18" charset="0"/>
                                <a:cs typeface="Times New Roman" pitchFamily="18" charset="0"/>
                              </a:rPr>
                              <m:t>± </m:t>
                            </m:r>
                            <m:d>
                              <m:dPr>
                                <m:begChr m:val="["/>
                                <m:endChr m:val="]"/>
                                <m:ctrlPr>
                                  <a:rPr lang="en-US" sz="2000" b="1" i="1">
                                    <a:solidFill>
                                      <a:schemeClr val="tx1"/>
                                    </a:solidFill>
                                    <a:latin typeface="Cambria Math"/>
                                    <a:cs typeface="Times New Roman" pitchFamily="18" charset="0"/>
                                  </a:rPr>
                                </m:ctrlPr>
                              </m:dPr>
                              <m:e>
                                <m:sSub>
                                  <m:sSubPr>
                                    <m:ctrlPr>
                                      <a:rPr lang="en-US" sz="2000" b="1" i="1">
                                        <a:solidFill>
                                          <a:schemeClr val="tx1"/>
                                        </a:solidFill>
                                        <a:latin typeface="Cambria Math"/>
                                        <a:cs typeface="Times New Roman" pitchFamily="18" charset="0"/>
                                      </a:rPr>
                                    </m:ctrlPr>
                                  </m:sSubPr>
                                  <m:e>
                                    <m:r>
                                      <a:rPr lang="en-US" sz="2000" b="1" i="1">
                                        <a:solidFill>
                                          <a:schemeClr val="tx1"/>
                                        </a:solidFill>
                                        <a:latin typeface="Cambria Math" panose="02040503050406030204" pitchFamily="18" charset="0"/>
                                        <a:cs typeface="Times New Roman" pitchFamily="18" charset="0"/>
                                      </a:rPr>
                                      <m:t>𝑾</m:t>
                                    </m:r>
                                  </m:e>
                                  <m:sub>
                                    <m:r>
                                      <a:rPr lang="en-US" sz="2000" b="1" i="1">
                                        <a:solidFill>
                                          <a:schemeClr val="tx1"/>
                                        </a:solidFill>
                                        <a:latin typeface="Cambria Math" panose="02040503050406030204" pitchFamily="18" charset="0"/>
                                        <a:cs typeface="Times New Roman" pitchFamily="18" charset="0"/>
                                      </a:rPr>
                                      <m:t>𝒊</m:t>
                                    </m:r>
                                  </m:sub>
                                </m:sSub>
                                <m:r>
                                  <a:rPr lang="en-US" sz="2000" b="1" i="1">
                                    <a:solidFill>
                                      <a:schemeClr val="tx1"/>
                                    </a:solidFill>
                                    <a:latin typeface="Cambria Math" panose="02040503050406030204" pitchFamily="18" charset="0"/>
                                    <a:cs typeface="Times New Roman" pitchFamily="18" charset="0"/>
                                  </a:rPr>
                                  <m:t>−</m:t>
                                </m:r>
                                <m:sSub>
                                  <m:sSubPr>
                                    <m:ctrlPr>
                                      <a:rPr lang="en-US" sz="2000" b="1" i="1">
                                        <a:solidFill>
                                          <a:schemeClr val="tx1"/>
                                        </a:solidFill>
                                        <a:latin typeface="Cambria Math"/>
                                        <a:cs typeface="Times New Roman" pitchFamily="18" charset="0"/>
                                      </a:rPr>
                                    </m:ctrlPr>
                                  </m:sSubPr>
                                  <m:e>
                                    <m:r>
                                      <a:rPr lang="en-US" sz="2000" b="1" i="1">
                                        <a:solidFill>
                                          <a:schemeClr val="tx1"/>
                                        </a:solidFill>
                                        <a:latin typeface="Cambria Math" panose="02040503050406030204" pitchFamily="18" charset="0"/>
                                        <a:cs typeface="Times New Roman" pitchFamily="18" charset="0"/>
                                      </a:rPr>
                                      <m:t>𝑯𝒑</m:t>
                                    </m:r>
                                  </m:e>
                                  <m:sub>
                                    <m:r>
                                      <a:rPr lang="en-US" sz="2000" b="1" i="1">
                                        <a:solidFill>
                                          <a:schemeClr val="tx1"/>
                                        </a:solidFill>
                                        <a:latin typeface="Cambria Math" panose="02040503050406030204" pitchFamily="18" charset="0"/>
                                        <a:cs typeface="Times New Roman" pitchFamily="18" charset="0"/>
                                      </a:rPr>
                                      <m:t>𝒊</m:t>
                                    </m:r>
                                  </m:sub>
                                </m:sSub>
                              </m:e>
                            </m:d>
                            <m:r>
                              <a:rPr lang="en-US" sz="2000" b="1" i="1" smtClean="0">
                                <a:solidFill>
                                  <a:schemeClr val="tx1"/>
                                </a:solidFill>
                                <a:latin typeface="Cambria Math"/>
                                <a:cs typeface="Times New Roman" pitchFamily="18" charset="0"/>
                              </a:rPr>
                              <m:t>+</m:t>
                            </m:r>
                            <m:r>
                              <a:rPr lang="en-US" sz="2000" b="1" i="1">
                                <a:solidFill>
                                  <a:schemeClr val="tx1"/>
                                </a:solidFill>
                                <a:latin typeface="Cambria Math" panose="02040503050406030204" pitchFamily="18" charset="0"/>
                                <a:ea typeface="Cambria Math" panose="02040503050406030204" pitchFamily="18" charset="0"/>
                                <a:cs typeface="Times New Roman" pitchFamily="18" charset="0"/>
                              </a:rPr>
                              <m:t>∆</m:t>
                            </m:r>
                            <m:r>
                              <a:rPr lang="en-US" sz="2000" b="1" i="1">
                                <a:solidFill>
                                  <a:schemeClr val="tx1"/>
                                </a:solidFill>
                                <a:latin typeface="Cambria Math" panose="02040503050406030204" pitchFamily="18" charset="0"/>
                                <a:ea typeface="Cambria Math" panose="02040503050406030204" pitchFamily="18" charset="0"/>
                                <a:cs typeface="Times New Roman" pitchFamily="18" charset="0"/>
                              </a:rPr>
                              <m:t>𝑯</m:t>
                            </m:r>
                          </m:e>
                        </m:nary>
                      </m:num>
                      <m:den>
                        <m:nary>
                          <m:naryPr>
                            <m:chr m:val="∑"/>
                            <m:subHide m:val="on"/>
                            <m:supHide m:val="on"/>
                            <m:ctrlPr>
                              <a:rPr lang="en-US" sz="2000" b="1" i="1">
                                <a:solidFill>
                                  <a:schemeClr val="tx1"/>
                                </a:solidFill>
                                <a:latin typeface="Cambria Math"/>
                                <a:ea typeface="Cambria Math"/>
                                <a:cs typeface="Times New Roman" pitchFamily="18" charset="0"/>
                              </a:rPr>
                            </m:ctrlPr>
                          </m:naryPr>
                          <m:sub/>
                          <m:sup/>
                          <m:e>
                            <m:sSub>
                              <m:sSubPr>
                                <m:ctrlPr>
                                  <a:rPr lang="en-US" sz="2000" b="1" i="1">
                                    <a:solidFill>
                                      <a:schemeClr val="tx1"/>
                                    </a:solidFill>
                                    <a:latin typeface="Cambria Math"/>
                                    <a:ea typeface="Cambria Math"/>
                                    <a:cs typeface="Times New Roman" pitchFamily="18" charset="0"/>
                                  </a:rPr>
                                </m:ctrlPr>
                              </m:sSubPr>
                              <m:e>
                                <m:r>
                                  <a:rPr lang="en-US" sz="2000" b="1" i="1">
                                    <a:solidFill>
                                      <a:schemeClr val="tx1"/>
                                    </a:solidFill>
                                    <a:latin typeface="Cambria Math" panose="02040503050406030204" pitchFamily="18" charset="0"/>
                                    <a:ea typeface="Cambria Math"/>
                                    <a:cs typeface="Times New Roman" pitchFamily="18" charset="0"/>
                                  </a:rPr>
                                  <m:t>𝑮</m:t>
                                </m:r>
                              </m:e>
                              <m:sub>
                                <m:r>
                                  <a:rPr lang="en-US" sz="2000" b="1" i="1">
                                    <a:solidFill>
                                      <a:schemeClr val="tx1"/>
                                    </a:solidFill>
                                    <a:latin typeface="Cambria Math"/>
                                    <a:ea typeface="Cambria Math"/>
                                    <a:cs typeface="Times New Roman" pitchFamily="18" charset="0"/>
                                  </a:rPr>
                                  <m:t>𝒊</m:t>
                                </m:r>
                              </m:sub>
                            </m:sSub>
                          </m:e>
                        </m:nary>
                      </m:den>
                    </m:f>
                    <m:r>
                      <a:rPr lang="en-US" sz="2000" b="1" i="1">
                        <a:solidFill>
                          <a:schemeClr val="tx1"/>
                        </a:solidFill>
                        <a:latin typeface="Cambria Math" panose="02040503050406030204" pitchFamily="18" charset="0"/>
                        <a:ea typeface="Cambria Math"/>
                        <a:cs typeface="Times New Roman" pitchFamily="18" charset="0"/>
                      </a:rPr>
                      <m:t>=−</m:t>
                    </m:r>
                    <m:f>
                      <m:fPr>
                        <m:ctrlPr>
                          <a:rPr lang="en-US" sz="2000" b="1" i="1">
                            <a:solidFill>
                              <a:schemeClr val="tx1"/>
                            </a:solidFill>
                            <a:latin typeface="Cambria Math"/>
                            <a:ea typeface="Cambria Math"/>
                            <a:cs typeface="Times New Roman" pitchFamily="18" charset="0"/>
                          </a:rPr>
                        </m:ctrlPr>
                      </m:fPr>
                      <m:num>
                        <m:nary>
                          <m:naryPr>
                            <m:chr m:val="∑"/>
                            <m:subHide m:val="on"/>
                            <m:supHide m:val="on"/>
                            <m:ctrlPr>
                              <a:rPr lang="en-US" sz="2000" b="1" i="1">
                                <a:solidFill>
                                  <a:schemeClr val="tx1"/>
                                </a:solidFill>
                                <a:latin typeface="Cambria Math"/>
                                <a:cs typeface="Times New Roman" pitchFamily="18" charset="0"/>
                              </a:rPr>
                            </m:ctrlPr>
                          </m:naryPr>
                          <m:sub/>
                          <m:sup/>
                          <m:e>
                            <m:r>
                              <a:rPr lang="en-US" sz="2000" b="1" i="1">
                                <a:solidFill>
                                  <a:schemeClr val="tx1"/>
                                </a:solidFill>
                                <a:latin typeface="Cambria Math" panose="02040503050406030204" pitchFamily="18" charset="0"/>
                                <a:cs typeface="Times New Roman" pitchFamily="18" charset="0"/>
                              </a:rPr>
                              <m:t>± </m:t>
                            </m:r>
                            <m:d>
                              <m:dPr>
                                <m:begChr m:val="["/>
                                <m:endChr m:val="]"/>
                                <m:ctrlPr>
                                  <a:rPr lang="en-US" sz="2000" b="1" i="1" smtClean="0">
                                    <a:solidFill>
                                      <a:schemeClr val="tx1"/>
                                    </a:solidFill>
                                    <a:latin typeface="Cambria Math"/>
                                    <a:cs typeface="Times New Roman" pitchFamily="18" charset="0"/>
                                  </a:rPr>
                                </m:ctrlPr>
                              </m:dPr>
                              <m:e>
                                <m:sSub>
                                  <m:sSubPr>
                                    <m:ctrlPr>
                                      <a:rPr lang="en-US" sz="2000" b="1" i="1">
                                        <a:solidFill>
                                          <a:schemeClr val="tx1"/>
                                        </a:solidFill>
                                        <a:latin typeface="Cambria Math"/>
                                        <a:ea typeface="Cambria Math"/>
                                        <a:cs typeface="Times New Roman" pitchFamily="18" charset="0"/>
                                      </a:rPr>
                                    </m:ctrlPr>
                                  </m:sSubPr>
                                  <m:e>
                                    <m:sSub>
                                      <m:sSubPr>
                                        <m:ctrlPr>
                                          <a:rPr lang="en-US" sz="2000" b="1" i="1">
                                            <a:solidFill>
                                              <a:schemeClr val="tx1"/>
                                            </a:solidFill>
                                            <a:latin typeface="Cambria Math"/>
                                            <a:ea typeface="Cambria Math"/>
                                            <a:cs typeface="Times New Roman" pitchFamily="18" charset="0"/>
                                          </a:rPr>
                                        </m:ctrlPr>
                                      </m:sSubPr>
                                      <m:e>
                                        <m:r>
                                          <a:rPr lang="en-US" sz="2000" b="1" i="1">
                                            <a:solidFill>
                                              <a:schemeClr val="tx1"/>
                                            </a:solidFill>
                                            <a:latin typeface="Cambria Math"/>
                                            <a:ea typeface="Cambria Math"/>
                                            <a:cs typeface="Times New Roman" pitchFamily="18" charset="0"/>
                                          </a:rPr>
                                          <m:t>𝒌</m:t>
                                        </m:r>
                                      </m:e>
                                      <m:sub>
                                        <m:r>
                                          <a:rPr lang="en-US" sz="2000" b="1" i="1">
                                            <a:solidFill>
                                              <a:schemeClr val="tx1"/>
                                            </a:solidFill>
                                            <a:latin typeface="Cambria Math"/>
                                            <a:ea typeface="Cambria Math"/>
                                            <a:cs typeface="Times New Roman" pitchFamily="18" charset="0"/>
                                          </a:rPr>
                                          <m:t>𝒊</m:t>
                                        </m:r>
                                      </m:sub>
                                    </m:sSub>
                                    <m:r>
                                      <a:rPr lang="en-US" sz="2000" b="1" i="1">
                                        <a:solidFill>
                                          <a:schemeClr val="tx1"/>
                                        </a:solidFill>
                                        <a:latin typeface="Cambria Math"/>
                                        <a:ea typeface="Cambria Math"/>
                                        <a:cs typeface="Times New Roman" pitchFamily="18" charset="0"/>
                                      </a:rPr>
                                      <m:t>𝑸</m:t>
                                    </m:r>
                                  </m:e>
                                  <m:sub>
                                    <m:r>
                                      <a:rPr lang="en-US" sz="2000" b="1" i="1">
                                        <a:solidFill>
                                          <a:schemeClr val="tx1"/>
                                        </a:solidFill>
                                        <a:latin typeface="Cambria Math"/>
                                        <a:ea typeface="Cambria Math"/>
                                        <a:cs typeface="Times New Roman" pitchFamily="18" charset="0"/>
                                      </a:rPr>
                                      <m:t>𝒊</m:t>
                                    </m:r>
                                  </m:sub>
                                </m:sSub>
                                <m:d>
                                  <m:dPr>
                                    <m:begChr m:val="|"/>
                                    <m:endChr m:val="|"/>
                                    <m:ctrlPr>
                                      <a:rPr lang="en-US" sz="2000" b="1" i="1">
                                        <a:solidFill>
                                          <a:schemeClr val="tx1"/>
                                        </a:solidFill>
                                        <a:latin typeface="Cambria Math"/>
                                        <a:ea typeface="Cambria Math"/>
                                        <a:cs typeface="Times New Roman" pitchFamily="18" charset="0"/>
                                      </a:rPr>
                                    </m:ctrlPr>
                                  </m:dPr>
                                  <m:e>
                                    <m:sSub>
                                      <m:sSubPr>
                                        <m:ctrlPr>
                                          <a:rPr lang="en-US" sz="2000" b="1" i="1">
                                            <a:solidFill>
                                              <a:schemeClr val="tx1"/>
                                            </a:solidFill>
                                            <a:latin typeface="Cambria Math"/>
                                            <a:ea typeface="Cambria Math"/>
                                            <a:cs typeface="Times New Roman" pitchFamily="18" charset="0"/>
                                          </a:rPr>
                                        </m:ctrlPr>
                                      </m:sSubPr>
                                      <m:e>
                                        <m:r>
                                          <a:rPr lang="en-US" sz="2000" b="1" i="1">
                                            <a:solidFill>
                                              <a:schemeClr val="tx1"/>
                                            </a:solidFill>
                                            <a:latin typeface="Cambria Math"/>
                                            <a:ea typeface="Cambria Math"/>
                                            <a:cs typeface="Times New Roman" pitchFamily="18" charset="0"/>
                                          </a:rPr>
                                          <m:t>𝑸</m:t>
                                        </m:r>
                                      </m:e>
                                      <m:sub>
                                        <m:r>
                                          <a:rPr lang="en-US" sz="2000" b="1" i="1">
                                            <a:solidFill>
                                              <a:schemeClr val="tx1"/>
                                            </a:solidFill>
                                            <a:latin typeface="Cambria Math"/>
                                            <a:ea typeface="Cambria Math"/>
                                            <a:cs typeface="Times New Roman" pitchFamily="18" charset="0"/>
                                          </a:rPr>
                                          <m:t>𝒊</m:t>
                                        </m:r>
                                      </m:sub>
                                    </m:sSub>
                                  </m:e>
                                </m:d>
                                <m:r>
                                  <a:rPr lang="en-US" sz="2000" b="1" i="1">
                                    <a:solidFill>
                                      <a:schemeClr val="tx1"/>
                                    </a:solidFill>
                                    <a:latin typeface="Cambria Math" panose="02040503050406030204" pitchFamily="18" charset="0"/>
                                    <a:cs typeface="Times New Roman" pitchFamily="18" charset="0"/>
                                  </a:rPr>
                                  <m:t>−</m:t>
                                </m:r>
                                <m:sSub>
                                  <m:sSubPr>
                                    <m:ctrlPr>
                                      <a:rPr lang="en-US" sz="2000" b="1" i="1">
                                        <a:solidFill>
                                          <a:schemeClr val="tx1"/>
                                        </a:solidFill>
                                        <a:latin typeface="Cambria Math"/>
                                        <a:cs typeface="Times New Roman" pitchFamily="18" charset="0"/>
                                      </a:rPr>
                                    </m:ctrlPr>
                                  </m:sSubPr>
                                  <m:e>
                                    <m:r>
                                      <a:rPr lang="en-US" sz="2000" b="1" i="1">
                                        <a:solidFill>
                                          <a:schemeClr val="tx1"/>
                                        </a:solidFill>
                                        <a:latin typeface="Cambria Math" panose="02040503050406030204" pitchFamily="18" charset="0"/>
                                        <a:cs typeface="Times New Roman" pitchFamily="18" charset="0"/>
                                      </a:rPr>
                                      <m:t>𝑯𝒑</m:t>
                                    </m:r>
                                  </m:e>
                                  <m:sub>
                                    <m:r>
                                      <a:rPr lang="en-US" sz="2000" b="1" i="1">
                                        <a:solidFill>
                                          <a:schemeClr val="tx1"/>
                                        </a:solidFill>
                                        <a:latin typeface="Cambria Math" panose="02040503050406030204" pitchFamily="18" charset="0"/>
                                        <a:cs typeface="Times New Roman" pitchFamily="18" charset="0"/>
                                      </a:rPr>
                                      <m:t>𝒊</m:t>
                                    </m:r>
                                  </m:sub>
                                </m:sSub>
                              </m:e>
                            </m:d>
                            <m:r>
                              <a:rPr lang="en-US" sz="2000" b="1" i="1" smtClean="0">
                                <a:solidFill>
                                  <a:schemeClr val="tx1"/>
                                </a:solidFill>
                                <a:latin typeface="Cambria Math"/>
                                <a:cs typeface="Times New Roman" pitchFamily="18" charset="0"/>
                              </a:rPr>
                              <m:t>∓</m:t>
                            </m:r>
                            <m:r>
                              <a:rPr lang="en-US" sz="2000" b="1" i="1">
                                <a:solidFill>
                                  <a:schemeClr val="tx1"/>
                                </a:solidFill>
                                <a:latin typeface="Cambria Math" panose="02040503050406030204" pitchFamily="18" charset="0"/>
                                <a:ea typeface="Cambria Math" panose="02040503050406030204" pitchFamily="18" charset="0"/>
                                <a:cs typeface="Times New Roman" pitchFamily="18" charset="0"/>
                              </a:rPr>
                              <m:t>∆</m:t>
                            </m:r>
                            <m:r>
                              <a:rPr lang="en-US" sz="2000" b="1" i="1">
                                <a:solidFill>
                                  <a:schemeClr val="tx1"/>
                                </a:solidFill>
                                <a:latin typeface="Cambria Math" panose="02040503050406030204" pitchFamily="18" charset="0"/>
                                <a:ea typeface="Cambria Math" panose="02040503050406030204" pitchFamily="18" charset="0"/>
                                <a:cs typeface="Times New Roman" pitchFamily="18" charset="0"/>
                              </a:rPr>
                              <m:t>𝑯</m:t>
                            </m:r>
                          </m:e>
                        </m:nary>
                      </m:num>
                      <m:den>
                        <m:r>
                          <a:rPr lang="en-US" sz="2000" b="1" i="1">
                            <a:solidFill>
                              <a:schemeClr val="tx1"/>
                            </a:solidFill>
                            <a:latin typeface="Cambria Math"/>
                            <a:ea typeface="Cambria Math"/>
                            <a:cs typeface="Times New Roman" pitchFamily="18" charset="0"/>
                          </a:rPr>
                          <m:t>𝟐</m:t>
                        </m:r>
                        <m:nary>
                          <m:naryPr>
                            <m:chr m:val="∑"/>
                            <m:subHide m:val="on"/>
                            <m:supHide m:val="on"/>
                            <m:ctrlPr>
                              <a:rPr lang="en-US" sz="2000" b="1" i="1">
                                <a:solidFill>
                                  <a:schemeClr val="tx1"/>
                                </a:solidFill>
                                <a:latin typeface="Cambria Math"/>
                                <a:ea typeface="Cambria Math"/>
                                <a:cs typeface="Times New Roman" pitchFamily="18" charset="0"/>
                              </a:rPr>
                            </m:ctrlPr>
                          </m:naryPr>
                          <m:sub/>
                          <m:sup/>
                          <m:e>
                            <m:sSub>
                              <m:sSubPr>
                                <m:ctrlPr>
                                  <a:rPr lang="en-US" sz="2000" b="1" i="1">
                                    <a:solidFill>
                                      <a:schemeClr val="tx1"/>
                                    </a:solidFill>
                                    <a:latin typeface="Cambria Math"/>
                                    <a:ea typeface="Cambria Math"/>
                                    <a:cs typeface="Times New Roman" pitchFamily="18" charset="0"/>
                                  </a:rPr>
                                </m:ctrlPr>
                              </m:sSubPr>
                              <m:e>
                                <m:r>
                                  <a:rPr lang="en-US" sz="2000" b="1" i="1">
                                    <a:solidFill>
                                      <a:schemeClr val="tx1"/>
                                    </a:solidFill>
                                    <a:latin typeface="Cambria Math"/>
                                    <a:ea typeface="Cambria Math"/>
                                    <a:cs typeface="Times New Roman" pitchFamily="18" charset="0"/>
                                  </a:rPr>
                                  <m:t>𝒌</m:t>
                                </m:r>
                              </m:e>
                              <m:sub>
                                <m:r>
                                  <a:rPr lang="en-US" sz="2000" b="1" i="1">
                                    <a:solidFill>
                                      <a:schemeClr val="tx1"/>
                                    </a:solidFill>
                                    <a:latin typeface="Cambria Math"/>
                                    <a:ea typeface="Cambria Math"/>
                                    <a:cs typeface="Times New Roman" pitchFamily="18" charset="0"/>
                                  </a:rPr>
                                  <m:t>𝒊</m:t>
                                </m:r>
                              </m:sub>
                            </m:sSub>
                            <m:d>
                              <m:dPr>
                                <m:begChr m:val="|"/>
                                <m:endChr m:val="|"/>
                                <m:ctrlPr>
                                  <a:rPr lang="en-US" sz="2000" b="1" i="1">
                                    <a:solidFill>
                                      <a:schemeClr val="tx1"/>
                                    </a:solidFill>
                                    <a:latin typeface="Cambria Math"/>
                                    <a:ea typeface="Cambria Math"/>
                                    <a:cs typeface="Times New Roman" pitchFamily="18" charset="0"/>
                                  </a:rPr>
                                </m:ctrlPr>
                              </m:dPr>
                              <m:e>
                                <m:sSub>
                                  <m:sSubPr>
                                    <m:ctrlPr>
                                      <a:rPr lang="en-US" sz="2000" b="1" i="1">
                                        <a:solidFill>
                                          <a:schemeClr val="tx1"/>
                                        </a:solidFill>
                                        <a:latin typeface="Cambria Math"/>
                                        <a:ea typeface="Cambria Math"/>
                                        <a:cs typeface="Times New Roman" pitchFamily="18" charset="0"/>
                                      </a:rPr>
                                    </m:ctrlPr>
                                  </m:sSubPr>
                                  <m:e>
                                    <m:r>
                                      <a:rPr lang="en-US" sz="2000" b="1" i="1">
                                        <a:solidFill>
                                          <a:schemeClr val="tx1"/>
                                        </a:solidFill>
                                        <a:latin typeface="Cambria Math"/>
                                        <a:ea typeface="Cambria Math"/>
                                        <a:cs typeface="Times New Roman" pitchFamily="18" charset="0"/>
                                      </a:rPr>
                                      <m:t>𝑸</m:t>
                                    </m:r>
                                  </m:e>
                                  <m:sub>
                                    <m:r>
                                      <a:rPr lang="en-US" sz="2000" b="1" i="1">
                                        <a:solidFill>
                                          <a:schemeClr val="tx1"/>
                                        </a:solidFill>
                                        <a:latin typeface="Cambria Math"/>
                                        <a:ea typeface="Cambria Math"/>
                                        <a:cs typeface="Times New Roman" pitchFamily="18" charset="0"/>
                                      </a:rPr>
                                      <m:t>𝒊</m:t>
                                    </m:r>
                                  </m:sub>
                                </m:sSub>
                              </m:e>
                            </m:d>
                          </m:e>
                        </m:nary>
                        <m:r>
                          <a:rPr lang="en-US" sz="2000" b="1" i="1">
                            <a:solidFill>
                              <a:schemeClr val="tx1"/>
                            </a:solidFill>
                            <a:latin typeface="Cambria Math" panose="02040503050406030204" pitchFamily="18" charset="0"/>
                            <a:ea typeface="Cambria Math"/>
                            <a:cs typeface="Times New Roman" pitchFamily="18" charset="0"/>
                          </a:rPr>
                          <m:t> − </m:t>
                        </m:r>
                        <m:f>
                          <m:fPr>
                            <m:ctrlPr>
                              <a:rPr lang="en-US" sz="2000" b="1" i="1">
                                <a:solidFill>
                                  <a:schemeClr val="tx1"/>
                                </a:solidFill>
                                <a:latin typeface="Cambria Math"/>
                                <a:ea typeface="Cambria Math"/>
                                <a:cs typeface="Times New Roman" pitchFamily="18" charset="0"/>
                              </a:rPr>
                            </m:ctrlPr>
                          </m:fPr>
                          <m:num>
                            <m:r>
                              <a:rPr lang="en-US" sz="2000" b="1" i="1">
                                <a:solidFill>
                                  <a:schemeClr val="tx1"/>
                                </a:solidFill>
                                <a:latin typeface="Cambria Math" panose="02040503050406030204" pitchFamily="18" charset="0"/>
                                <a:ea typeface="Cambria Math"/>
                                <a:cs typeface="Times New Roman" pitchFamily="18" charset="0"/>
                              </a:rPr>
                              <m:t>𝒅</m:t>
                            </m:r>
                            <m:sSub>
                              <m:sSubPr>
                                <m:ctrlPr>
                                  <a:rPr lang="en-US" sz="2000" b="1" i="1">
                                    <a:solidFill>
                                      <a:schemeClr val="tx1"/>
                                    </a:solidFill>
                                    <a:latin typeface="Cambria Math"/>
                                    <a:cs typeface="Times New Roman" pitchFamily="18" charset="0"/>
                                  </a:rPr>
                                </m:ctrlPr>
                              </m:sSubPr>
                              <m:e>
                                <m:r>
                                  <a:rPr lang="en-US" sz="2000" b="1" i="1">
                                    <a:solidFill>
                                      <a:schemeClr val="tx1"/>
                                    </a:solidFill>
                                    <a:latin typeface="Cambria Math" panose="02040503050406030204" pitchFamily="18" charset="0"/>
                                    <a:cs typeface="Times New Roman" pitchFamily="18" charset="0"/>
                                  </a:rPr>
                                  <m:t>𝑯𝒑</m:t>
                                </m:r>
                              </m:e>
                              <m:sub>
                                <m:r>
                                  <a:rPr lang="en-US" sz="2000" b="1" i="1">
                                    <a:solidFill>
                                      <a:schemeClr val="tx1"/>
                                    </a:solidFill>
                                    <a:latin typeface="Cambria Math" panose="02040503050406030204" pitchFamily="18" charset="0"/>
                                    <a:cs typeface="Times New Roman" pitchFamily="18" charset="0"/>
                                  </a:rPr>
                                  <m:t>𝒊</m:t>
                                </m:r>
                              </m:sub>
                            </m:sSub>
                          </m:num>
                          <m:den>
                            <m:r>
                              <a:rPr lang="en-US" sz="2000" b="1" i="1">
                                <a:solidFill>
                                  <a:schemeClr val="tx1"/>
                                </a:solidFill>
                                <a:latin typeface="Cambria Math" panose="02040503050406030204" pitchFamily="18" charset="0"/>
                                <a:ea typeface="Cambria Math"/>
                                <a:cs typeface="Times New Roman" pitchFamily="18" charset="0"/>
                              </a:rPr>
                              <m:t>𝒅𝑸</m:t>
                            </m:r>
                          </m:den>
                        </m:f>
                      </m:den>
                    </m:f>
                  </m:oMath>
                </a14:m>
                <a:r>
                  <a:rPr lang="en-US" sz="1400" b="1" i="1" dirty="0">
                    <a:solidFill>
                      <a:schemeClr val="tx1"/>
                    </a:solidFill>
                    <a:latin typeface="Times New Roman" pitchFamily="18" charset="0"/>
                    <a:ea typeface="Cambria Math"/>
                    <a:cs typeface="Times New Roman" pitchFamily="18" charset="0"/>
                  </a:rPr>
                  <a:t>          </a:t>
                </a:r>
                <a:r>
                  <a:rPr lang="en-US" sz="1400" b="1" dirty="0">
                    <a:solidFill>
                      <a:schemeClr val="tx1"/>
                    </a:solidFill>
                  </a:rPr>
                  <a:t>--------(</a:t>
                </a:r>
                <a:r>
                  <a:rPr lang="en-US" sz="1600" b="1" dirty="0">
                    <a:solidFill>
                      <a:schemeClr val="tx1"/>
                    </a:solidFill>
                  </a:rPr>
                  <a:t>6)</a:t>
                </a:r>
                <a:endParaRPr lang="en-US" sz="1600" b="1" i="1" dirty="0">
                  <a:solidFill>
                    <a:schemeClr val="tx1"/>
                  </a:solidFill>
                  <a:latin typeface="Times New Roman" pitchFamily="18" charset="0"/>
                  <a:ea typeface="Cambria Math"/>
                  <a:cs typeface="Times New Roman" pitchFamily="18" charset="0"/>
                </a:endParaRPr>
              </a:p>
              <a:p>
                <a:pPr algn="just"/>
                <a:endParaRPr lang="en-US" dirty="0" smtClean="0">
                  <a:solidFill>
                    <a:schemeClr val="tx1"/>
                  </a:solidFill>
                  <a:latin typeface="TimesTen-Roman"/>
                </a:endParaRPr>
              </a:p>
              <a:p>
                <a:pPr algn="just"/>
                <a:r>
                  <a:rPr lang="en-US" dirty="0" smtClean="0">
                    <a:solidFill>
                      <a:schemeClr val="tx1"/>
                    </a:solidFill>
                    <a:latin typeface="TimesTen-Roman"/>
                  </a:rPr>
                  <a:t>3</a:t>
                </a:r>
                <a:r>
                  <a:rPr lang="en-US" dirty="0">
                    <a:solidFill>
                      <a:schemeClr val="tx1"/>
                    </a:solidFill>
                    <a:latin typeface="TimesTen-Roman"/>
                  </a:rPr>
                  <a:t>. Update the flows in each pipe in all loops and paths, </a:t>
                </a:r>
                <a:r>
                  <a:rPr lang="en-US" dirty="0" smtClean="0">
                    <a:solidFill>
                      <a:schemeClr val="tx1"/>
                    </a:solidFill>
                    <a:latin typeface="TimesTen-Roman"/>
                  </a:rPr>
                  <a:t> such that:</a:t>
                </a:r>
              </a:p>
              <a:p>
                <a:pPr algn="just"/>
                <a:endParaRPr lang="en-US" sz="800" dirty="0">
                  <a:solidFill>
                    <a:schemeClr val="tx1"/>
                  </a:solidFill>
                  <a:latin typeface="TimesTen-Roman"/>
                </a:endParaRPr>
              </a:p>
              <a:p>
                <a:r>
                  <a:rPr lang="en-US" dirty="0" smtClean="0">
                    <a:solidFill>
                      <a:schemeClr val="tx1"/>
                    </a:solidFill>
                    <a:latin typeface="TimesTen-Roman"/>
                  </a:rPr>
                  <a:t>                                     </a:t>
                </a:r>
                <a14:m>
                  <m:oMath xmlns:m="http://schemas.openxmlformats.org/officeDocument/2006/math">
                    <m:sSub>
                      <m:sSubPr>
                        <m:ctrlPr>
                          <a:rPr lang="en-US" sz="2000" b="1" i="1" smtClean="0">
                            <a:solidFill>
                              <a:schemeClr val="tx1"/>
                            </a:solidFill>
                            <a:latin typeface="Cambria Math"/>
                            <a:cs typeface="Times New Roman" pitchFamily="18" charset="0"/>
                          </a:rPr>
                        </m:ctrlPr>
                      </m:sSubPr>
                      <m:e>
                        <m:r>
                          <a:rPr lang="en-US" sz="2000" b="1" i="1">
                            <a:solidFill>
                              <a:schemeClr val="tx1"/>
                            </a:solidFill>
                            <a:latin typeface="Cambria Math"/>
                            <a:cs typeface="Times New Roman" pitchFamily="18" charset="0"/>
                          </a:rPr>
                          <m:t>𝑸</m:t>
                        </m:r>
                      </m:e>
                      <m:sub>
                        <m:r>
                          <a:rPr lang="en-US" sz="2000" b="1" i="1">
                            <a:solidFill>
                              <a:schemeClr val="tx1"/>
                            </a:solidFill>
                            <a:latin typeface="Cambria Math"/>
                            <a:cs typeface="Times New Roman" pitchFamily="18" charset="0"/>
                          </a:rPr>
                          <m:t>𝒊</m:t>
                        </m:r>
                        <m:r>
                          <a:rPr lang="en-US" sz="2000" b="1" i="1">
                            <a:solidFill>
                              <a:schemeClr val="tx1"/>
                            </a:solidFill>
                            <a:latin typeface="Cambria Math"/>
                            <a:cs typeface="Times New Roman" pitchFamily="18" charset="0"/>
                          </a:rPr>
                          <m:t> </m:t>
                        </m:r>
                        <m:r>
                          <a:rPr lang="en-US" sz="2000" b="1" i="1">
                            <a:solidFill>
                              <a:schemeClr val="tx1"/>
                            </a:solidFill>
                            <a:latin typeface="Cambria Math"/>
                            <a:cs typeface="Times New Roman" pitchFamily="18" charset="0"/>
                          </a:rPr>
                          <m:t>𝒏𝒆𝒘</m:t>
                        </m:r>
                      </m:sub>
                    </m:sSub>
                    <m:r>
                      <a:rPr lang="en-US" sz="2000" b="1" i="1">
                        <a:solidFill>
                          <a:schemeClr val="tx1"/>
                        </a:solidFill>
                        <a:latin typeface="Cambria Math"/>
                        <a:cs typeface="Times New Roman" pitchFamily="18" charset="0"/>
                      </a:rPr>
                      <m:t>=</m:t>
                    </m:r>
                    <m:sSub>
                      <m:sSubPr>
                        <m:ctrlPr>
                          <a:rPr lang="en-US" sz="2000" b="1" i="1">
                            <a:solidFill>
                              <a:schemeClr val="tx1"/>
                            </a:solidFill>
                            <a:latin typeface="Cambria Math"/>
                            <a:cs typeface="Times New Roman" pitchFamily="18" charset="0"/>
                          </a:rPr>
                        </m:ctrlPr>
                      </m:sSubPr>
                      <m:e>
                        <m:r>
                          <a:rPr lang="en-US" sz="2000" b="1" i="1">
                            <a:solidFill>
                              <a:schemeClr val="tx1"/>
                            </a:solidFill>
                            <a:latin typeface="Cambria Math"/>
                            <a:cs typeface="Times New Roman" pitchFamily="18" charset="0"/>
                          </a:rPr>
                          <m:t>𝑸</m:t>
                        </m:r>
                      </m:e>
                      <m:sub>
                        <m:r>
                          <a:rPr lang="en-US" sz="2000" b="1" i="1">
                            <a:solidFill>
                              <a:schemeClr val="tx1"/>
                            </a:solidFill>
                            <a:latin typeface="Cambria Math"/>
                            <a:cs typeface="Times New Roman" pitchFamily="18" charset="0"/>
                          </a:rPr>
                          <m:t>𝒊</m:t>
                        </m:r>
                        <m:r>
                          <a:rPr lang="en-US" sz="2000" b="1" i="1">
                            <a:solidFill>
                              <a:schemeClr val="tx1"/>
                            </a:solidFill>
                            <a:latin typeface="Cambria Math"/>
                            <a:cs typeface="Times New Roman" pitchFamily="18" charset="0"/>
                          </a:rPr>
                          <m:t> </m:t>
                        </m:r>
                        <m:r>
                          <a:rPr lang="en-US" sz="2000" b="1" i="1">
                            <a:solidFill>
                              <a:schemeClr val="tx1"/>
                            </a:solidFill>
                            <a:latin typeface="Cambria Math"/>
                            <a:cs typeface="Times New Roman" pitchFamily="18" charset="0"/>
                          </a:rPr>
                          <m:t>𝒐𝒍𝒅</m:t>
                        </m:r>
                      </m:sub>
                    </m:sSub>
                    <m:r>
                      <a:rPr lang="en-US" sz="2000" b="1" i="1">
                        <a:solidFill>
                          <a:schemeClr val="tx1"/>
                        </a:solidFill>
                        <a:latin typeface="Cambria Math"/>
                        <a:cs typeface="Times New Roman" pitchFamily="18" charset="0"/>
                      </a:rPr>
                      <m:t>+</m:t>
                    </m:r>
                    <m:nary>
                      <m:naryPr>
                        <m:chr m:val="∑"/>
                        <m:subHide m:val="on"/>
                        <m:supHide m:val="on"/>
                        <m:ctrlPr>
                          <a:rPr lang="en-US" sz="2000" b="1" i="1">
                            <a:solidFill>
                              <a:schemeClr val="tx1"/>
                            </a:solidFill>
                            <a:latin typeface="Cambria Math"/>
                            <a:cs typeface="Times New Roman" pitchFamily="18" charset="0"/>
                          </a:rPr>
                        </m:ctrlPr>
                      </m:naryPr>
                      <m:sub/>
                      <m:sup/>
                      <m:e>
                        <m:r>
                          <a:rPr lang="en-US" sz="2000" b="1" i="1">
                            <a:solidFill>
                              <a:schemeClr val="tx1"/>
                            </a:solidFill>
                            <a:latin typeface="Cambria Math"/>
                            <a:ea typeface="Cambria Math"/>
                            <a:cs typeface="Times New Roman" pitchFamily="18" charset="0"/>
                          </a:rPr>
                          <m:t>∆</m:t>
                        </m:r>
                        <m:sSub>
                          <m:sSubPr>
                            <m:ctrlPr>
                              <a:rPr lang="en-US" sz="2000" b="1" i="1">
                                <a:solidFill>
                                  <a:schemeClr val="tx1"/>
                                </a:solidFill>
                                <a:latin typeface="Cambria Math"/>
                                <a:ea typeface="Cambria Math"/>
                                <a:cs typeface="Times New Roman" pitchFamily="18" charset="0"/>
                              </a:rPr>
                            </m:ctrlPr>
                          </m:sSubPr>
                          <m:e>
                            <m:r>
                              <a:rPr lang="en-US" sz="2000" b="1" i="1">
                                <a:solidFill>
                                  <a:schemeClr val="tx1"/>
                                </a:solidFill>
                                <a:latin typeface="Cambria Math"/>
                                <a:ea typeface="Cambria Math"/>
                                <a:cs typeface="Times New Roman" pitchFamily="18" charset="0"/>
                              </a:rPr>
                              <m:t>𝑸</m:t>
                            </m:r>
                          </m:e>
                          <m:sub>
                            <m:r>
                              <a:rPr lang="en-US" sz="2000" b="1" i="1">
                                <a:solidFill>
                                  <a:schemeClr val="tx1"/>
                                </a:solidFill>
                                <a:latin typeface="Cambria Math"/>
                                <a:ea typeface="Cambria Math"/>
                                <a:cs typeface="Times New Roman" pitchFamily="18" charset="0"/>
                              </a:rPr>
                              <m:t>𝒌</m:t>
                            </m:r>
                          </m:sub>
                        </m:sSub>
                      </m:e>
                    </m:nary>
                  </m:oMath>
                </a14:m>
                <a:r>
                  <a:rPr lang="en-US" sz="1600" b="1" dirty="0">
                    <a:solidFill>
                      <a:schemeClr val="tx1"/>
                    </a:solidFill>
                  </a:rPr>
                  <a:t>       --------(8)</a:t>
                </a:r>
                <a:endParaRPr lang="ar-IQ" sz="1600" b="1" dirty="0">
                  <a:solidFill>
                    <a:schemeClr val="tx1"/>
                  </a:solidFill>
                </a:endParaRPr>
              </a:p>
              <a:p>
                <a:pPr algn="just"/>
                <a:endParaRPr lang="en-US" sz="800" dirty="0" smtClean="0">
                  <a:solidFill>
                    <a:schemeClr val="tx1"/>
                  </a:solidFill>
                  <a:latin typeface="TimesTen-Roman"/>
                </a:endParaRPr>
              </a:p>
              <a:p>
                <a:pPr algn="just"/>
                <a:endParaRPr lang="en-US" sz="800" dirty="0" smtClean="0">
                  <a:solidFill>
                    <a:schemeClr val="tx1"/>
                  </a:solidFill>
                  <a:latin typeface="TimesTen-Roman"/>
                </a:endParaRPr>
              </a:p>
              <a:p>
                <a:pPr algn="just"/>
                <a:r>
                  <a:rPr lang="en-US" dirty="0" smtClean="0">
                    <a:solidFill>
                      <a:schemeClr val="tx1"/>
                    </a:solidFill>
                    <a:latin typeface="TimesTen-Roman"/>
                  </a:rPr>
                  <a:t>The term </a:t>
                </a:r>
                <a14:m>
                  <m:oMath xmlns:m="http://schemas.openxmlformats.org/officeDocument/2006/math">
                    <m:nary>
                      <m:naryPr>
                        <m:chr m:val="∑"/>
                        <m:subHide m:val="on"/>
                        <m:supHide m:val="on"/>
                        <m:ctrlPr>
                          <a:rPr lang="en-US" b="1" i="1" smtClean="0">
                            <a:solidFill>
                              <a:schemeClr val="tx1"/>
                            </a:solidFill>
                            <a:latin typeface="Cambria Math"/>
                            <a:cs typeface="Times New Roman" pitchFamily="18" charset="0"/>
                          </a:rPr>
                        </m:ctrlPr>
                      </m:naryPr>
                      <m:sub/>
                      <m:sup/>
                      <m:e>
                        <m:r>
                          <a:rPr lang="en-US" b="1" i="1">
                            <a:solidFill>
                              <a:schemeClr val="tx1"/>
                            </a:solidFill>
                            <a:latin typeface="Cambria Math"/>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a:solidFill>
                                  <a:schemeClr val="tx1"/>
                                </a:solidFill>
                                <a:latin typeface="Cambria Math"/>
                                <a:ea typeface="Cambria Math"/>
                                <a:cs typeface="Times New Roman" pitchFamily="18" charset="0"/>
                              </a:rPr>
                              <m:t>𝒌</m:t>
                            </m:r>
                          </m:sub>
                        </m:sSub>
                      </m:e>
                    </m:nary>
                  </m:oMath>
                </a14:m>
                <a:r>
                  <a:rPr lang="en-US" dirty="0" smtClean="0">
                    <a:solidFill>
                      <a:schemeClr val="tx1"/>
                    </a:solidFill>
                    <a:latin typeface="TimesTen-Roman"/>
                  </a:rPr>
                  <a:t> is </a:t>
                </a:r>
                <a:r>
                  <a:rPr lang="en-US" dirty="0">
                    <a:solidFill>
                      <a:schemeClr val="tx1"/>
                    </a:solidFill>
                    <a:latin typeface="TimesTen-Roman"/>
                  </a:rPr>
                  <a:t>used, since a given pipe may belong to more than </a:t>
                </a:r>
                <a:r>
                  <a:rPr lang="en-US" dirty="0" smtClean="0">
                    <a:solidFill>
                      <a:schemeClr val="tx1"/>
                    </a:solidFill>
                    <a:latin typeface="TimesTen-Roman"/>
                  </a:rPr>
                  <a:t>one loop</a:t>
                </a:r>
                <a:r>
                  <a:rPr lang="en-US" dirty="0">
                    <a:solidFill>
                      <a:schemeClr val="tx1"/>
                    </a:solidFill>
                    <a:latin typeface="TimesTen-Roman"/>
                  </a:rPr>
                  <a:t>; hence the correction will be the sum of corrections from all </a:t>
                </a:r>
                <a:r>
                  <a:rPr lang="en-US" dirty="0" smtClean="0">
                    <a:solidFill>
                      <a:schemeClr val="tx1"/>
                    </a:solidFill>
                    <a:latin typeface="TimesTen-Roman"/>
                  </a:rPr>
                  <a:t>loops to </a:t>
                </a:r>
                <a:r>
                  <a:rPr lang="en-US" dirty="0">
                    <a:solidFill>
                      <a:schemeClr val="tx1"/>
                    </a:solidFill>
                    <a:latin typeface="TimesTen-Roman"/>
                  </a:rPr>
                  <a:t>which the pipe is common</a:t>
                </a:r>
                <a:r>
                  <a:rPr lang="en-US" dirty="0" smtClean="0">
                    <a:solidFill>
                      <a:schemeClr val="tx1"/>
                    </a:solidFill>
                    <a:latin typeface="TimesTen-Roman"/>
                  </a:rPr>
                  <a:t>.</a:t>
                </a:r>
              </a:p>
              <a:p>
                <a:pPr algn="just"/>
                <a:endParaRPr lang="en-US" dirty="0">
                  <a:solidFill>
                    <a:schemeClr val="tx1"/>
                  </a:solidFill>
                  <a:latin typeface="TimesTen-Roman"/>
                </a:endParaRPr>
              </a:p>
              <a:p>
                <a:pPr algn="just"/>
                <a:r>
                  <a:rPr lang="en-US" dirty="0">
                    <a:solidFill>
                      <a:schemeClr val="tx1"/>
                    </a:solidFill>
                    <a:latin typeface="TimesTen-Roman"/>
                  </a:rPr>
                  <a:t>4. Repeat steps 2 and 3 until a desired accuracy is attained. One possible</a:t>
                </a:r>
              </a:p>
              <a:p>
                <a:pPr algn="just"/>
                <a:r>
                  <a:rPr lang="en-US" dirty="0">
                    <a:solidFill>
                      <a:schemeClr val="tx1"/>
                    </a:solidFill>
                    <a:latin typeface="TimesTen-Roman"/>
                  </a:rPr>
                  <a:t>criterion to use </a:t>
                </a:r>
                <a:r>
                  <a:rPr lang="en-US" dirty="0" smtClean="0">
                    <a:solidFill>
                      <a:schemeClr val="tx1"/>
                    </a:solidFill>
                    <a:latin typeface="TimesTen-Roman"/>
                  </a:rPr>
                  <a:t>is</a:t>
                </a:r>
              </a:p>
              <a:p>
                <a:pPr algn="just"/>
                <a:r>
                  <a:rPr lang="en-US" dirty="0" smtClean="0">
                    <a:solidFill>
                      <a:schemeClr val="tx1"/>
                    </a:solidFill>
                    <a:latin typeface="TimesTen-Roman"/>
                  </a:rPr>
                  <a:t>                                       </a:t>
                </a:r>
                <a14:m>
                  <m:oMath xmlns:m="http://schemas.openxmlformats.org/officeDocument/2006/math">
                    <m:f>
                      <m:fPr>
                        <m:ctrlPr>
                          <a:rPr lang="en-US" sz="2400" b="1" i="1" smtClean="0">
                            <a:solidFill>
                              <a:schemeClr val="tx1"/>
                            </a:solidFill>
                            <a:latin typeface="Cambria Math"/>
                          </a:rPr>
                        </m:ctrlPr>
                      </m:fPr>
                      <m:num>
                        <m:nary>
                          <m:naryPr>
                            <m:chr m:val="∑"/>
                            <m:subHide m:val="on"/>
                            <m:supHide m:val="on"/>
                            <m:ctrlPr>
                              <a:rPr lang="en-US" sz="2400" b="1" i="1" smtClean="0">
                                <a:solidFill>
                                  <a:schemeClr val="tx1"/>
                                </a:solidFill>
                                <a:latin typeface="Cambria Math"/>
                              </a:rPr>
                            </m:ctrlPr>
                          </m:naryPr>
                          <m:sub/>
                          <m:sup/>
                          <m:e>
                            <m:d>
                              <m:dPr>
                                <m:begChr m:val="|"/>
                                <m:endChr m:val="|"/>
                                <m:ctrlPr>
                                  <a:rPr lang="en-US" sz="2400" b="1" i="1" smtClean="0">
                                    <a:solidFill>
                                      <a:schemeClr val="tx1"/>
                                    </a:solidFill>
                                    <a:latin typeface="Cambria Math"/>
                                  </a:rPr>
                                </m:ctrlPr>
                              </m:dPr>
                              <m:e>
                                <m:sSub>
                                  <m:sSubPr>
                                    <m:ctrlPr>
                                      <a:rPr lang="en-US" sz="2400" b="1" i="1">
                                        <a:solidFill>
                                          <a:schemeClr val="tx1"/>
                                        </a:solidFill>
                                        <a:latin typeface="Cambria Math"/>
                                      </a:rPr>
                                    </m:ctrlPr>
                                  </m:sSubPr>
                                  <m:e>
                                    <m:r>
                                      <a:rPr lang="en-US" sz="2400" b="1" i="1">
                                        <a:solidFill>
                                          <a:schemeClr val="tx1"/>
                                        </a:solidFill>
                                        <a:latin typeface="Cambria Math" panose="02040503050406030204" pitchFamily="18" charset="0"/>
                                      </a:rPr>
                                      <m:t>𝑸</m:t>
                                    </m:r>
                                  </m:e>
                                  <m:sub>
                                    <m:r>
                                      <a:rPr lang="en-US" sz="2400" b="1" i="1">
                                        <a:solidFill>
                                          <a:schemeClr val="tx1"/>
                                        </a:solidFill>
                                        <a:latin typeface="Cambria Math" panose="02040503050406030204" pitchFamily="18" charset="0"/>
                                      </a:rPr>
                                      <m:t>𝒊</m:t>
                                    </m:r>
                                  </m:sub>
                                </m:sSub>
                                <m:r>
                                  <a:rPr lang="en-US" sz="2400" b="1" i="1">
                                    <a:solidFill>
                                      <a:schemeClr val="tx1"/>
                                    </a:solidFill>
                                    <a:latin typeface="Cambria Math" panose="02040503050406030204" pitchFamily="18" charset="0"/>
                                  </a:rPr>
                                  <m:t>−</m:t>
                                </m:r>
                                <m:sSub>
                                  <m:sSubPr>
                                    <m:ctrlPr>
                                      <a:rPr lang="en-US" sz="2400" b="1" i="1">
                                        <a:solidFill>
                                          <a:schemeClr val="tx1"/>
                                        </a:solidFill>
                                        <a:latin typeface="Cambria Math"/>
                                      </a:rPr>
                                    </m:ctrlPr>
                                  </m:sSubPr>
                                  <m:e>
                                    <m:r>
                                      <a:rPr lang="en-US" sz="2400" b="1" i="1">
                                        <a:solidFill>
                                          <a:schemeClr val="tx1"/>
                                        </a:solidFill>
                                        <a:latin typeface="Cambria Math" panose="02040503050406030204" pitchFamily="18" charset="0"/>
                                      </a:rPr>
                                      <m:t>𝑸</m:t>
                                    </m:r>
                                    <m:r>
                                      <a:rPr lang="en-US" sz="2400" b="1" i="1" baseline="-25000">
                                        <a:solidFill>
                                          <a:schemeClr val="tx1"/>
                                        </a:solidFill>
                                        <a:latin typeface="Cambria Math" panose="02040503050406030204" pitchFamily="18" charset="0"/>
                                      </a:rPr>
                                      <m:t>𝒐</m:t>
                                    </m:r>
                                  </m:e>
                                  <m:sub>
                                    <m:r>
                                      <a:rPr lang="en-US" sz="2400" b="1" i="1">
                                        <a:solidFill>
                                          <a:schemeClr val="tx1"/>
                                        </a:solidFill>
                                        <a:latin typeface="Cambria Math" panose="02040503050406030204" pitchFamily="18" charset="0"/>
                                      </a:rPr>
                                      <m:t>𝒊</m:t>
                                    </m:r>
                                  </m:sub>
                                </m:sSub>
                              </m:e>
                            </m:d>
                          </m:e>
                        </m:nary>
                      </m:num>
                      <m:den>
                        <m:nary>
                          <m:naryPr>
                            <m:chr m:val="∑"/>
                            <m:subHide m:val="on"/>
                            <m:supHide m:val="on"/>
                            <m:ctrlPr>
                              <a:rPr lang="en-US" sz="2400" b="1" i="1">
                                <a:solidFill>
                                  <a:schemeClr val="tx1"/>
                                </a:solidFill>
                                <a:latin typeface="Cambria Math"/>
                              </a:rPr>
                            </m:ctrlPr>
                          </m:naryPr>
                          <m:sub/>
                          <m:sup/>
                          <m:e>
                            <m:d>
                              <m:dPr>
                                <m:begChr m:val="|"/>
                                <m:endChr m:val="|"/>
                                <m:ctrlPr>
                                  <a:rPr lang="en-US" sz="2400" b="1" i="1">
                                    <a:solidFill>
                                      <a:schemeClr val="tx1"/>
                                    </a:solidFill>
                                    <a:latin typeface="Cambria Math"/>
                                  </a:rPr>
                                </m:ctrlPr>
                              </m:dPr>
                              <m:e>
                                <m:sSub>
                                  <m:sSubPr>
                                    <m:ctrlPr>
                                      <a:rPr lang="en-US" sz="2400" b="1" i="1">
                                        <a:solidFill>
                                          <a:schemeClr val="tx1"/>
                                        </a:solidFill>
                                        <a:latin typeface="Cambria Math"/>
                                      </a:rPr>
                                    </m:ctrlPr>
                                  </m:sSubPr>
                                  <m:e>
                                    <m:r>
                                      <a:rPr lang="en-US" sz="2400" b="1" i="1">
                                        <a:solidFill>
                                          <a:schemeClr val="tx1"/>
                                        </a:solidFill>
                                        <a:latin typeface="Cambria Math" panose="02040503050406030204" pitchFamily="18" charset="0"/>
                                      </a:rPr>
                                      <m:t>𝑸</m:t>
                                    </m:r>
                                  </m:e>
                                  <m:sub>
                                    <m:r>
                                      <a:rPr lang="en-US" sz="2400" b="1" i="1">
                                        <a:solidFill>
                                          <a:schemeClr val="tx1"/>
                                        </a:solidFill>
                                        <a:latin typeface="Cambria Math" panose="02040503050406030204" pitchFamily="18" charset="0"/>
                                      </a:rPr>
                                      <m:t>𝒊</m:t>
                                    </m:r>
                                  </m:sub>
                                </m:sSub>
                              </m:e>
                            </m:d>
                          </m:e>
                        </m:nary>
                      </m:den>
                    </m:f>
                    <m:r>
                      <a:rPr lang="en-US" sz="2400" b="1" i="1" smtClean="0">
                        <a:solidFill>
                          <a:schemeClr val="tx1"/>
                        </a:solidFill>
                        <a:latin typeface="Cambria Math" panose="02040503050406030204" pitchFamily="18" charset="0"/>
                      </a:rPr>
                      <m:t> </m:t>
                    </m:r>
                    <m:r>
                      <a:rPr lang="en-US" sz="2400" b="1" i="1" smtClean="0">
                        <a:solidFill>
                          <a:schemeClr val="tx1"/>
                        </a:solidFill>
                        <a:latin typeface="Cambria Math" panose="02040503050406030204" pitchFamily="18" charset="0"/>
                        <a:ea typeface="Cambria Math" panose="02040503050406030204" pitchFamily="18" charset="0"/>
                      </a:rPr>
                      <m:t>≤ </m:t>
                    </m:r>
                    <m:r>
                      <a:rPr lang="en-US" sz="2400" b="1" i="1" smtClean="0">
                        <a:solidFill>
                          <a:schemeClr val="tx1"/>
                        </a:solidFill>
                        <a:latin typeface="Cambria Math" panose="02040503050406030204" pitchFamily="18" charset="0"/>
                        <a:ea typeface="Cambria Math" panose="02040503050406030204" pitchFamily="18" charset="0"/>
                      </a:rPr>
                      <m:t>𝜺</m:t>
                    </m:r>
                    <m:r>
                      <a:rPr lang="en-US" sz="2400" b="1" i="1" smtClean="0">
                        <a:solidFill>
                          <a:schemeClr val="tx1"/>
                        </a:solidFill>
                        <a:latin typeface="Cambria Math" panose="02040503050406030204" pitchFamily="18" charset="0"/>
                        <a:ea typeface="Cambria Math" panose="02040503050406030204" pitchFamily="18" charset="0"/>
                      </a:rPr>
                      <m:t> </m:t>
                    </m:r>
                  </m:oMath>
                </a14:m>
                <a:r>
                  <a:rPr lang="en-US" sz="2000" b="1" i="1" dirty="0" smtClean="0">
                    <a:solidFill>
                      <a:schemeClr val="tx1"/>
                    </a:solidFill>
                    <a:latin typeface="TimesTen-Roman"/>
                  </a:rPr>
                  <a:t>  </a:t>
                </a:r>
                <a:r>
                  <a:rPr lang="en-US" sz="2000" b="1" i="1" dirty="0">
                    <a:solidFill>
                      <a:schemeClr val="tx1"/>
                    </a:solidFill>
                  </a:rPr>
                  <a:t>in which </a:t>
                </a:r>
                <a14:m>
                  <m:oMath xmlns:m="http://schemas.openxmlformats.org/officeDocument/2006/math">
                    <m:r>
                      <a:rPr lang="en-US" sz="2000" b="1" i="1">
                        <a:solidFill>
                          <a:schemeClr val="tx1"/>
                        </a:solidFill>
                        <a:latin typeface="Cambria Math" panose="02040503050406030204" pitchFamily="18" charset="0"/>
                        <a:ea typeface="Cambria Math" panose="02040503050406030204" pitchFamily="18" charset="0"/>
                      </a:rPr>
                      <m:t>𝜺</m:t>
                    </m:r>
                  </m:oMath>
                </a14:m>
                <a:r>
                  <a:rPr lang="en-US" sz="2000" b="1" i="1" dirty="0">
                    <a:solidFill>
                      <a:schemeClr val="tx1"/>
                    </a:solidFill>
                  </a:rPr>
                  <a:t> is </a:t>
                </a:r>
                <a:r>
                  <a:rPr lang="en-US" sz="2000" b="1" i="1" dirty="0" smtClean="0">
                    <a:solidFill>
                      <a:schemeClr val="tx1"/>
                    </a:solidFill>
                  </a:rPr>
                  <a:t>   (0.001 &lt; </a:t>
                </a:r>
                <a14:m>
                  <m:oMath xmlns:m="http://schemas.openxmlformats.org/officeDocument/2006/math">
                    <m:r>
                      <a:rPr lang="en-US" sz="2000" b="1" i="1">
                        <a:solidFill>
                          <a:schemeClr val="tx1"/>
                        </a:solidFill>
                        <a:latin typeface="Cambria Math" panose="02040503050406030204" pitchFamily="18" charset="0"/>
                        <a:ea typeface="Cambria Math" panose="02040503050406030204" pitchFamily="18" charset="0"/>
                      </a:rPr>
                      <m:t>𝜺</m:t>
                    </m:r>
                  </m:oMath>
                </a14:m>
                <a:r>
                  <a:rPr lang="en-US" sz="2000" b="1" i="1" dirty="0" smtClean="0">
                    <a:solidFill>
                      <a:schemeClr val="tx1"/>
                    </a:solidFill>
                  </a:rPr>
                  <a:t> &lt;  0.005)</a:t>
                </a:r>
              </a:p>
              <a:p>
                <a:pPr algn="just"/>
                <a:endParaRPr lang="en-US" sz="2000" b="1" i="1" dirty="0">
                  <a:solidFill>
                    <a:schemeClr val="tx1"/>
                  </a:solidFill>
                  <a:latin typeface="TimesTen-Roman"/>
                </a:endParaRPr>
              </a:p>
              <a:p>
                <a:pPr algn="just"/>
                <a:endParaRPr lang="en-US" dirty="0" smtClean="0">
                  <a:solidFill>
                    <a:schemeClr val="tx1"/>
                  </a:solidFill>
                  <a:latin typeface="TimesTen-Roman"/>
                </a:endParaRPr>
              </a:p>
            </p:txBody>
          </p:sp>
        </mc:Choice>
        <mc:Fallback xmlns="">
          <p:sp>
            <p:nvSpPr>
              <p:cNvPr id="9" name="Rectangle 8"/>
              <p:cNvSpPr>
                <a:spLocks noRot="1" noChangeAspect="1" noMove="1" noResize="1" noEditPoints="1" noAdjustHandles="1" noChangeArrowheads="1" noChangeShapeType="1" noTextEdit="1"/>
              </p:cNvSpPr>
              <p:nvPr/>
            </p:nvSpPr>
            <p:spPr>
              <a:xfrm>
                <a:off x="22123" y="116632"/>
                <a:ext cx="9145137" cy="6666761"/>
              </a:xfrm>
              <a:prstGeom prst="rect">
                <a:avLst/>
              </a:prstGeom>
              <a:blipFill rotWithShape="1">
                <a:blip r:embed="rId2"/>
                <a:stretch>
                  <a:fillRect l="-733" t="-366" r="-1267"/>
                </a:stretch>
              </a:blipFill>
            </p:spPr>
            <p:txBody>
              <a:bodyPr/>
              <a:lstStyle/>
              <a:p>
                <a:r>
                  <a:rPr lang="ar-IQ">
                    <a:noFill/>
                  </a:rPr>
                  <a:t> </a:t>
                </a:r>
              </a:p>
            </p:txBody>
          </p:sp>
        </mc:Fallback>
      </mc:AlternateContent>
      <p:sp>
        <p:nvSpPr>
          <p:cNvPr id="2" name="Slide Number Placeholder 1"/>
          <p:cNvSpPr>
            <a:spLocks noGrp="1"/>
          </p:cNvSpPr>
          <p:nvPr>
            <p:ph type="sldNum" sz="quarter" idx="12"/>
          </p:nvPr>
        </p:nvSpPr>
        <p:spPr/>
        <p:txBody>
          <a:bodyPr/>
          <a:lstStyle/>
          <a:p>
            <a:fld id="{0A666F6B-A100-44F9-978D-83E6BE3F04E7}" type="slidenum">
              <a:rPr lang="en-US" smtClean="0"/>
              <a:t>5</a:t>
            </a:fld>
            <a:endParaRPr lang="en-US"/>
          </a:p>
        </p:txBody>
      </p:sp>
    </p:spTree>
    <p:extLst>
      <p:ext uri="{BB962C8B-B14F-4D97-AF65-F5344CB8AC3E}">
        <p14:creationId xmlns:p14="http://schemas.microsoft.com/office/powerpoint/2010/main" val="228342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contrast="40000"/>
          </a:blip>
          <a:stretch>
            <a:fillRect/>
          </a:stretch>
        </p:blipFill>
        <p:spPr>
          <a:xfrm>
            <a:off x="3608145" y="1340768"/>
            <a:ext cx="5428351" cy="2952328"/>
          </a:xfrm>
          <a:prstGeom prst="rect">
            <a:avLst/>
          </a:prstGeom>
        </p:spPr>
      </p:pic>
      <p:sp>
        <p:nvSpPr>
          <p:cNvPr id="3" name="Rectangle 2"/>
          <p:cNvSpPr/>
          <p:nvPr/>
        </p:nvSpPr>
        <p:spPr>
          <a:xfrm>
            <a:off x="17921" y="57637"/>
            <a:ext cx="9118317" cy="1200329"/>
          </a:xfrm>
          <a:prstGeom prst="rect">
            <a:avLst/>
          </a:prstGeom>
          <a:noFill/>
        </p:spPr>
        <p:txBody>
          <a:bodyPr wrap="square">
            <a:spAutoFit/>
          </a:bodyPr>
          <a:lstStyle/>
          <a:p>
            <a:pPr algn="just"/>
            <a:r>
              <a:rPr lang="en-US" b="1" i="1" dirty="0">
                <a:latin typeface="AdvOT9d60b855.B"/>
              </a:rPr>
              <a:t>Example </a:t>
            </a:r>
            <a:r>
              <a:rPr lang="en-US" b="1" i="1" dirty="0" smtClean="0">
                <a:latin typeface="AdvOT9d60b855.B"/>
              </a:rPr>
              <a:t>1: </a:t>
            </a:r>
            <a:r>
              <a:rPr lang="en-US" b="1" i="1" dirty="0">
                <a:latin typeface="AdvOTf9433e2d"/>
              </a:rPr>
              <a:t>The pipe network of two loops as shown in Fig. 3.11 has to be </a:t>
            </a:r>
            <a:r>
              <a:rPr lang="en-US" b="1" i="1" dirty="0" smtClean="0">
                <a:latin typeface="AdvOTf9433e2d"/>
              </a:rPr>
              <a:t>analyzed by </a:t>
            </a:r>
            <a:r>
              <a:rPr lang="en-US" b="1" i="1" dirty="0">
                <a:latin typeface="AdvOTf9433e2d"/>
              </a:rPr>
              <a:t>the Hardy Cross method for pipe flows for given pipe lengths </a:t>
            </a:r>
            <a:r>
              <a:rPr lang="en-US" b="1" i="1" dirty="0">
                <a:latin typeface="AdvOTb4af3d5d.I"/>
              </a:rPr>
              <a:t>L </a:t>
            </a:r>
            <a:r>
              <a:rPr lang="en-US" b="1" i="1" dirty="0">
                <a:latin typeface="AdvOTf9433e2d"/>
              </a:rPr>
              <a:t>and pipe diameters </a:t>
            </a:r>
            <a:r>
              <a:rPr lang="en-US" b="1" i="1" dirty="0" smtClean="0">
                <a:latin typeface="AdvOTb4af3d5d.I"/>
              </a:rPr>
              <a:t>D</a:t>
            </a:r>
            <a:r>
              <a:rPr lang="en-US" b="1" i="1" dirty="0" smtClean="0">
                <a:latin typeface="AdvOTf9433e2d"/>
              </a:rPr>
              <a:t>. The </a:t>
            </a:r>
            <a:r>
              <a:rPr lang="en-US" b="1" i="1" dirty="0">
                <a:latin typeface="AdvOTf9433e2d"/>
              </a:rPr>
              <a:t>nodal inflow at node 1 and nodal outflow at node 3 are shown in the figure. </a:t>
            </a:r>
            <a:r>
              <a:rPr lang="en-US" b="1" i="1" dirty="0" smtClean="0">
                <a:latin typeface="AdvOTf9433e2d"/>
              </a:rPr>
              <a:t>Assume a </a:t>
            </a:r>
            <a:r>
              <a:rPr lang="en-US" b="1" i="1" dirty="0">
                <a:latin typeface="AdvOTf9433e2d"/>
              </a:rPr>
              <a:t>constant friction factor </a:t>
            </a:r>
            <a:r>
              <a:rPr lang="en-US" b="1" i="1" dirty="0">
                <a:latin typeface="AdvOTb4af3d5d.I"/>
              </a:rPr>
              <a:t>f </a:t>
            </a:r>
            <a:r>
              <a:rPr lang="en-US" b="1" i="1" dirty="0" smtClean="0">
                <a:latin typeface="AdvMathSymb"/>
              </a:rPr>
              <a:t>= </a:t>
            </a:r>
            <a:r>
              <a:rPr lang="en-US" b="1" i="1" dirty="0" smtClean="0">
                <a:latin typeface="AdvOTf9433e2d"/>
              </a:rPr>
              <a:t>0.02</a:t>
            </a:r>
            <a:r>
              <a:rPr lang="en-US" b="1" i="1" dirty="0">
                <a:latin typeface="AdvOTf9433e2d"/>
              </a:rPr>
              <a:t>.</a:t>
            </a:r>
            <a:endParaRPr lang="ar-IQ" b="1" i="1" dirty="0"/>
          </a:p>
        </p:txBody>
      </p:sp>
      <p:sp>
        <p:nvSpPr>
          <p:cNvPr id="6" name="Rectangle 5"/>
          <p:cNvSpPr/>
          <p:nvPr/>
        </p:nvSpPr>
        <p:spPr>
          <a:xfrm>
            <a:off x="179512" y="1340768"/>
            <a:ext cx="1160804" cy="369332"/>
          </a:xfrm>
          <a:prstGeom prst="rect">
            <a:avLst/>
          </a:prstGeom>
          <a:noFill/>
        </p:spPr>
        <p:txBody>
          <a:bodyPr wrap="square">
            <a:spAutoFit/>
          </a:bodyPr>
          <a:lstStyle/>
          <a:p>
            <a:pPr algn="just"/>
            <a:r>
              <a:rPr lang="en-US" b="1" i="1" u="sng" dirty="0" smtClean="0">
                <a:latin typeface="AdvOT9d60b855.B"/>
              </a:rPr>
              <a:t>Solution</a:t>
            </a:r>
            <a:endParaRPr lang="ar-IQ" b="1" i="1" u="sng" dirty="0"/>
          </a:p>
        </p:txBody>
      </p:sp>
      <p:sp>
        <p:nvSpPr>
          <p:cNvPr id="5" name="Rectangle 4"/>
          <p:cNvSpPr/>
          <p:nvPr/>
        </p:nvSpPr>
        <p:spPr>
          <a:xfrm>
            <a:off x="35496" y="4276834"/>
            <a:ext cx="9018575" cy="1600438"/>
          </a:xfrm>
          <a:prstGeom prst="rect">
            <a:avLst/>
          </a:prstGeom>
          <a:noFill/>
        </p:spPr>
        <p:txBody>
          <a:bodyPr wrap="square">
            <a:spAutoFit/>
          </a:bodyPr>
          <a:lstStyle/>
          <a:p>
            <a:r>
              <a:rPr lang="en-US" sz="1400" b="1" i="1" dirty="0" smtClean="0">
                <a:latin typeface="AdvOTf9433e2d"/>
              </a:rPr>
              <a:t>To apply continuity equation for initial pipe discharges, the discharges in pipes 1 and </a:t>
            </a:r>
            <a:r>
              <a:rPr lang="en-US" sz="1400" b="1" i="1" dirty="0">
                <a:latin typeface="AdvOTf9433e2d"/>
              </a:rPr>
              <a:t>5 equal to 0.1 </a:t>
            </a:r>
            <a:r>
              <a:rPr lang="en-US" sz="1400" b="1" i="1" dirty="0" smtClean="0">
                <a:latin typeface="AdvOTf9433e2d"/>
              </a:rPr>
              <a:t>m</a:t>
            </a:r>
            <a:r>
              <a:rPr lang="en-US" sz="1400" b="1" i="1" baseline="30000" dirty="0" smtClean="0">
                <a:latin typeface="AdvOTf9433e2d"/>
              </a:rPr>
              <a:t>3</a:t>
            </a:r>
            <a:r>
              <a:rPr lang="en-US" sz="1400" b="1" i="1" dirty="0" smtClean="0">
                <a:latin typeface="AdvP4C4E59"/>
              </a:rPr>
              <a:t>/</a:t>
            </a:r>
            <a:r>
              <a:rPr lang="en-US" sz="1400" b="1" i="1" dirty="0" smtClean="0">
                <a:latin typeface="AdvOTf9433e2d"/>
              </a:rPr>
              <a:t>s </a:t>
            </a:r>
            <a:r>
              <a:rPr lang="en-US" sz="1400" b="1" i="1" dirty="0">
                <a:latin typeface="AdvOTf9433e2d"/>
              </a:rPr>
              <a:t>are assumed. </a:t>
            </a:r>
            <a:r>
              <a:rPr lang="en-US" sz="1400" b="1" i="1" dirty="0" smtClean="0">
                <a:latin typeface="AdvOTf9433e2d"/>
              </a:rPr>
              <a:t>The </a:t>
            </a:r>
            <a:r>
              <a:rPr lang="en-US" sz="1400" b="1" i="1" dirty="0">
                <a:latin typeface="AdvOTf9433e2d"/>
              </a:rPr>
              <a:t>obtained discharges </a:t>
            </a:r>
            <a:r>
              <a:rPr lang="en-US" sz="1400" b="1" i="1" dirty="0" smtClean="0">
                <a:latin typeface="AdvOTf9433e2d"/>
              </a:rPr>
              <a:t>are</a:t>
            </a:r>
            <a:endParaRPr lang="en-US" sz="1400" b="1" i="1" dirty="0">
              <a:latin typeface="AdvOTf9433e2d"/>
            </a:endParaRPr>
          </a:p>
          <a:p>
            <a:r>
              <a:rPr lang="en-US" sz="1400" b="1" i="1" dirty="0">
                <a:latin typeface="AdvOTb4af3d5d.I"/>
              </a:rPr>
              <a:t>Q</a:t>
            </a:r>
            <a:r>
              <a:rPr lang="en-US" sz="1400" b="1" i="1" dirty="0">
                <a:latin typeface="AdvOTf9433e2d"/>
              </a:rPr>
              <a:t>1 </a:t>
            </a:r>
            <a:r>
              <a:rPr lang="en-US" sz="1400" b="1" i="1" dirty="0" smtClean="0">
                <a:latin typeface="AdvMathSymb"/>
              </a:rPr>
              <a:t>= </a:t>
            </a:r>
            <a:r>
              <a:rPr lang="en-US" sz="1400" b="1" i="1" dirty="0">
                <a:latin typeface="AdvOTf9433e2d"/>
              </a:rPr>
              <a:t>0.1 m</a:t>
            </a:r>
            <a:r>
              <a:rPr lang="en-US" sz="1400" b="1" i="1" baseline="30000" dirty="0">
                <a:latin typeface="AdvOTf9433e2d"/>
              </a:rPr>
              <a:t>3</a:t>
            </a:r>
            <a:r>
              <a:rPr lang="en-US" sz="1400" b="1" i="1" dirty="0">
                <a:latin typeface="AdvP4C4E59"/>
              </a:rPr>
              <a:t>/</a:t>
            </a:r>
            <a:r>
              <a:rPr lang="en-US" sz="1400" b="1" i="1" dirty="0">
                <a:latin typeface="AdvOTf9433e2d"/>
              </a:rPr>
              <a:t>s (flow from node 1 to node 2</a:t>
            </a:r>
            <a:r>
              <a:rPr lang="en-US" sz="1400" b="1" i="1" dirty="0" smtClean="0">
                <a:latin typeface="AdvOTf9433e2d"/>
              </a:rPr>
              <a:t>)   </a:t>
            </a:r>
            <a:endParaRPr lang="en-US" sz="1400" b="1" i="1" dirty="0">
              <a:latin typeface="AdvOTf9433e2d"/>
            </a:endParaRPr>
          </a:p>
          <a:p>
            <a:r>
              <a:rPr lang="en-US" sz="1400" b="1" i="1" dirty="0">
                <a:latin typeface="AdvOTb4af3d5d.I"/>
              </a:rPr>
              <a:t>Q</a:t>
            </a:r>
            <a:r>
              <a:rPr lang="en-US" sz="1400" b="1" i="1" dirty="0">
                <a:latin typeface="AdvOTf9433e2d"/>
              </a:rPr>
              <a:t>2 </a:t>
            </a:r>
            <a:r>
              <a:rPr lang="en-US" sz="1400" b="1" i="1" dirty="0" smtClean="0">
                <a:latin typeface="AdvMathSymb"/>
              </a:rPr>
              <a:t>= </a:t>
            </a:r>
            <a:r>
              <a:rPr lang="en-US" sz="1400" b="1" i="1" dirty="0">
                <a:latin typeface="AdvOTf9433e2d"/>
              </a:rPr>
              <a:t>0.1 </a:t>
            </a:r>
            <a:r>
              <a:rPr lang="en-US" sz="1400" b="1" i="1" dirty="0" smtClean="0">
                <a:latin typeface="AdvOTf9433e2d"/>
              </a:rPr>
              <a:t>m</a:t>
            </a:r>
            <a:r>
              <a:rPr lang="en-US" sz="1400" b="1" i="1" baseline="30000" dirty="0" smtClean="0">
                <a:latin typeface="AdvOTf9433e2d"/>
              </a:rPr>
              <a:t>3</a:t>
            </a:r>
            <a:r>
              <a:rPr lang="en-US" sz="1400" b="1" i="1" dirty="0" smtClean="0">
                <a:latin typeface="AdvP4C4E59"/>
              </a:rPr>
              <a:t>/</a:t>
            </a:r>
            <a:r>
              <a:rPr lang="en-US" sz="1400" b="1" i="1" dirty="0" smtClean="0">
                <a:latin typeface="AdvOTf9433e2d"/>
              </a:rPr>
              <a:t>s (</a:t>
            </a:r>
            <a:r>
              <a:rPr lang="en-US" sz="1400" b="1" i="1" dirty="0">
                <a:latin typeface="AdvOTf9433e2d"/>
              </a:rPr>
              <a:t>flow from node 2 to node 3</a:t>
            </a:r>
            <a:r>
              <a:rPr lang="en-US" sz="1400" b="1" i="1" dirty="0" smtClean="0">
                <a:latin typeface="AdvOTf9433e2d"/>
              </a:rPr>
              <a:t>)</a:t>
            </a:r>
            <a:endParaRPr lang="en-US" sz="1400" b="1" i="1" dirty="0">
              <a:latin typeface="AdvOTf9433e2d"/>
            </a:endParaRPr>
          </a:p>
          <a:p>
            <a:r>
              <a:rPr lang="en-US" sz="1400" b="1" i="1" dirty="0" smtClean="0">
                <a:latin typeface="AdvOTb4af3d5d.I"/>
              </a:rPr>
              <a:t>Q</a:t>
            </a:r>
            <a:r>
              <a:rPr lang="en-US" sz="1400" b="1" i="1" dirty="0" smtClean="0">
                <a:latin typeface="AdvOTf9433e2d"/>
              </a:rPr>
              <a:t>3 </a:t>
            </a:r>
            <a:r>
              <a:rPr lang="en-US" sz="1400" b="1" i="1" dirty="0" smtClean="0">
                <a:latin typeface="AdvMathSymb"/>
              </a:rPr>
              <a:t>= </a:t>
            </a:r>
            <a:r>
              <a:rPr lang="en-US" sz="1400" b="1" i="1" dirty="0">
                <a:latin typeface="AdvOTf9433e2d"/>
              </a:rPr>
              <a:t>0.4 m</a:t>
            </a:r>
            <a:r>
              <a:rPr lang="en-US" sz="1400" b="1" i="1" baseline="30000" dirty="0">
                <a:latin typeface="AdvOTf9433e2d"/>
              </a:rPr>
              <a:t>3</a:t>
            </a:r>
            <a:r>
              <a:rPr lang="en-US" sz="1400" b="1" i="1" dirty="0">
                <a:latin typeface="AdvP4C4E59"/>
              </a:rPr>
              <a:t>/</a:t>
            </a:r>
            <a:r>
              <a:rPr lang="en-US" sz="1400" b="1" i="1" dirty="0">
                <a:latin typeface="AdvOTf9433e2d"/>
              </a:rPr>
              <a:t>s (flow from node 4 to node 3)</a:t>
            </a:r>
          </a:p>
          <a:p>
            <a:r>
              <a:rPr lang="en-US" sz="1400" b="1" i="1" dirty="0">
                <a:latin typeface="AdvOTb4af3d5d.I"/>
              </a:rPr>
              <a:t>Q</a:t>
            </a:r>
            <a:r>
              <a:rPr lang="en-US" sz="1400" b="1" i="1" dirty="0">
                <a:latin typeface="AdvOTf9433e2d"/>
              </a:rPr>
              <a:t>4 </a:t>
            </a:r>
            <a:r>
              <a:rPr lang="en-US" sz="1400" b="1" i="1" dirty="0" smtClean="0">
                <a:latin typeface="AdvMathSymb"/>
              </a:rPr>
              <a:t>= </a:t>
            </a:r>
            <a:r>
              <a:rPr lang="en-US" sz="1400" b="1" i="1" dirty="0">
                <a:latin typeface="AdvOTf9433e2d"/>
              </a:rPr>
              <a:t>0.4 m</a:t>
            </a:r>
            <a:r>
              <a:rPr lang="en-US" sz="1400" b="1" i="1" baseline="30000" dirty="0">
                <a:latin typeface="AdvOTf9433e2d"/>
              </a:rPr>
              <a:t>3</a:t>
            </a:r>
            <a:r>
              <a:rPr lang="en-US" sz="1400" b="1" i="1" dirty="0">
                <a:latin typeface="AdvP4C4E59"/>
              </a:rPr>
              <a:t>/</a:t>
            </a:r>
            <a:r>
              <a:rPr lang="en-US" sz="1400" b="1" i="1" dirty="0">
                <a:latin typeface="AdvOTf9433e2d"/>
              </a:rPr>
              <a:t>s (flow from node 1 to node 4)</a:t>
            </a:r>
          </a:p>
          <a:p>
            <a:r>
              <a:rPr lang="en-US" sz="1400" b="1" i="1" dirty="0">
                <a:latin typeface="AdvOTb4af3d5d.I"/>
              </a:rPr>
              <a:t>Q</a:t>
            </a:r>
            <a:r>
              <a:rPr lang="en-US" sz="1400" b="1" i="1" dirty="0">
                <a:latin typeface="AdvOTf9433e2d"/>
              </a:rPr>
              <a:t>5 </a:t>
            </a:r>
            <a:r>
              <a:rPr lang="en-US" sz="1400" b="1" i="1" dirty="0" smtClean="0">
                <a:latin typeface="AdvMathSymb"/>
              </a:rPr>
              <a:t>= </a:t>
            </a:r>
            <a:r>
              <a:rPr lang="en-US" sz="1400" b="1" i="1" dirty="0">
                <a:latin typeface="AdvOTf9433e2d"/>
              </a:rPr>
              <a:t>0.1 </a:t>
            </a:r>
            <a:r>
              <a:rPr lang="en-US" sz="1400" b="1" i="1" dirty="0" smtClean="0">
                <a:latin typeface="AdvOTf9433e2d"/>
              </a:rPr>
              <a:t>m</a:t>
            </a:r>
            <a:r>
              <a:rPr lang="en-US" sz="1400" b="1" i="1" baseline="30000" dirty="0" smtClean="0">
                <a:latin typeface="AdvOTf9433e2d"/>
              </a:rPr>
              <a:t>3</a:t>
            </a:r>
            <a:r>
              <a:rPr lang="en-US" sz="1400" b="1" i="1" dirty="0" smtClean="0">
                <a:latin typeface="AdvP4C4E59"/>
              </a:rPr>
              <a:t>/</a:t>
            </a:r>
            <a:r>
              <a:rPr lang="en-US" sz="1400" b="1" i="1" dirty="0" smtClean="0">
                <a:latin typeface="AdvOTf9433e2d"/>
              </a:rPr>
              <a:t>s (</a:t>
            </a:r>
            <a:r>
              <a:rPr lang="en-US" sz="1400" b="1" i="1" dirty="0">
                <a:latin typeface="AdvOTf9433e2d"/>
              </a:rPr>
              <a:t>flow from node 1 to node 3)</a:t>
            </a:r>
            <a:endParaRPr lang="ar-IQ" sz="1400" b="1" i="1" dirty="0"/>
          </a:p>
        </p:txBody>
      </p:sp>
      <mc:AlternateContent xmlns:mc="http://schemas.openxmlformats.org/markup-compatibility/2006" xmlns:a14="http://schemas.microsoft.com/office/drawing/2010/main">
        <mc:Choice Requires="a14">
          <p:sp>
            <p:nvSpPr>
              <p:cNvPr id="8" name="TextBox 7"/>
              <p:cNvSpPr txBox="1"/>
              <p:nvPr/>
            </p:nvSpPr>
            <p:spPr>
              <a:xfrm>
                <a:off x="4427984" y="4565722"/>
                <a:ext cx="4464496" cy="1849481"/>
              </a:xfrm>
              <a:prstGeom prst="rect">
                <a:avLst/>
              </a:prstGeom>
              <a:noFill/>
            </p:spPr>
            <p:txBody>
              <a:bodyPr wrap="square" rtlCol="0">
                <a:spAutoFit/>
              </a:bodyPr>
              <a:lstStyle/>
              <a:p>
                <a:pPr algn="ctr"/>
                <a14:m>
                  <m:oMath xmlns:m="http://schemas.openxmlformats.org/officeDocument/2006/math">
                    <m:r>
                      <a:rPr lang="en-US" b="1" i="1" smtClean="0">
                        <a:solidFill>
                          <a:schemeClr val="tx1"/>
                        </a:solidFill>
                        <a:latin typeface="Cambria Math"/>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a:solidFill>
                              <a:schemeClr val="tx1"/>
                            </a:solidFill>
                            <a:latin typeface="Cambria Math"/>
                            <a:ea typeface="Cambria Math"/>
                            <a:cs typeface="Times New Roman" pitchFamily="18" charset="0"/>
                          </a:rPr>
                          <m:t>𝒌</m:t>
                        </m:r>
                      </m:sub>
                    </m:sSub>
                    <m:r>
                      <a:rPr lang="en-US" b="1" i="1" smtClean="0">
                        <a:solidFill>
                          <a:schemeClr val="tx1"/>
                        </a:solidFill>
                        <a:latin typeface="Cambria Math"/>
                        <a:ea typeface="Cambria Math"/>
                        <a:cs typeface="Times New Roman" pitchFamily="18" charset="0"/>
                      </a:rPr>
                      <m:t>=</m:t>
                    </m:r>
                    <m:r>
                      <a:rPr lang="en-US" b="1" i="1" smtClean="0">
                        <a:solidFill>
                          <a:schemeClr val="tx1"/>
                        </a:solidFill>
                        <a:latin typeface="Cambria Math" panose="02040503050406030204" pitchFamily="18" charset="0"/>
                        <a:ea typeface="Cambria Math"/>
                        <a:cs typeface="Times New Roman" pitchFamily="18" charset="0"/>
                      </a:rPr>
                      <m:t>−</m:t>
                    </m:r>
                    <m:f>
                      <m:fPr>
                        <m:ctrlPr>
                          <a:rPr lang="en-US" b="1" i="1" smtClean="0">
                            <a:solidFill>
                              <a:schemeClr val="tx1"/>
                            </a:solidFill>
                            <a:latin typeface="Cambria Math"/>
                            <a:ea typeface="Cambria Math"/>
                            <a:cs typeface="Times New Roman" pitchFamily="18" charset="0"/>
                          </a:rPr>
                        </m:ctrlPr>
                      </m:fPr>
                      <m:num>
                        <m:nary>
                          <m:naryPr>
                            <m:chr m:val="∑"/>
                            <m:subHide m:val="on"/>
                            <m:supHide m:val="on"/>
                            <m:ctrlPr>
                              <a:rPr lang="en-US" b="1" i="1">
                                <a:solidFill>
                                  <a:schemeClr val="tx1"/>
                                </a:solidFill>
                                <a:latin typeface="Cambria Math"/>
                                <a:cs typeface="Times New Roman" pitchFamily="18" charset="0"/>
                              </a:rPr>
                            </m:ctrlPr>
                          </m:naryPr>
                          <m:sub/>
                          <m:sup/>
                          <m:e>
                            <m:r>
                              <a:rPr lang="en-US" b="1" i="1">
                                <a:solidFill>
                                  <a:schemeClr val="tx1"/>
                                </a:solidFill>
                                <a:latin typeface="Cambria Math" panose="02040503050406030204" pitchFamily="18" charset="0"/>
                                <a:cs typeface="Times New Roman" pitchFamily="18" charset="0"/>
                              </a:rPr>
                              <m:t>± </m:t>
                            </m:r>
                            <m:d>
                              <m:dPr>
                                <m:begChr m:val="["/>
                                <m:endChr m:val="]"/>
                                <m:ctrlPr>
                                  <a:rPr lang="en-US" b="1" i="1">
                                    <a:solidFill>
                                      <a:schemeClr val="tx1"/>
                                    </a:solidFill>
                                    <a:latin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𝒌</m:t>
                                        </m:r>
                                      </m:e>
                                      <m:sub>
                                        <m:r>
                                          <a:rPr lang="en-US" b="1" i="1">
                                            <a:solidFill>
                                              <a:schemeClr val="tx1"/>
                                            </a:solidFill>
                                            <a:latin typeface="Cambria Math"/>
                                            <a:ea typeface="Cambria Math"/>
                                            <a:cs typeface="Times New Roman" pitchFamily="18" charset="0"/>
                                          </a:rPr>
                                          <m:t>𝒊</m:t>
                                        </m:r>
                                      </m:sub>
                                    </m:sSub>
                                    <m:r>
                                      <a:rPr lang="en-US" b="1" i="1">
                                        <a:solidFill>
                                          <a:schemeClr val="tx1"/>
                                        </a:solidFill>
                                        <a:latin typeface="Cambria Math"/>
                                        <a:ea typeface="Cambria Math"/>
                                        <a:cs typeface="Times New Roman" pitchFamily="18" charset="0"/>
                                      </a:rPr>
                                      <m:t>𝑸</m:t>
                                    </m:r>
                                  </m:e>
                                  <m:sub>
                                    <m:r>
                                      <a:rPr lang="en-US" b="1" i="1">
                                        <a:solidFill>
                                          <a:schemeClr val="tx1"/>
                                        </a:solidFill>
                                        <a:latin typeface="Cambria Math"/>
                                        <a:ea typeface="Cambria Math"/>
                                        <a:cs typeface="Times New Roman" pitchFamily="18" charset="0"/>
                                      </a:rPr>
                                      <m:t>𝒊</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a:solidFill>
                                              <a:schemeClr val="tx1"/>
                                            </a:solidFill>
                                            <a:latin typeface="Cambria Math"/>
                                            <a:ea typeface="Cambria Math"/>
                                            <a:cs typeface="Times New Roman" pitchFamily="18" charset="0"/>
                                          </a:rPr>
                                          <m:t>𝒊</m:t>
                                        </m:r>
                                      </m:sub>
                                    </m:sSub>
                                  </m:e>
                                </m:d>
                                <m:r>
                                  <a:rPr lang="en-US" b="1" i="1">
                                    <a:solidFill>
                                      <a:schemeClr val="tx1"/>
                                    </a:solidFill>
                                    <a:latin typeface="Cambria Math" panose="02040503050406030204" pitchFamily="18" charset="0"/>
                                    <a:cs typeface="Times New Roman" pitchFamily="18" charset="0"/>
                                  </a:rPr>
                                  <m:t>−</m:t>
                                </m:r>
                                <m:sSub>
                                  <m:sSubPr>
                                    <m:ctrlPr>
                                      <a:rPr lang="en-US" b="1" i="1">
                                        <a:solidFill>
                                          <a:schemeClr val="tx1"/>
                                        </a:solidFill>
                                        <a:latin typeface="Cambria Math"/>
                                        <a:cs typeface="Times New Roman" pitchFamily="18" charset="0"/>
                                      </a:rPr>
                                    </m:ctrlPr>
                                  </m:sSubPr>
                                  <m:e>
                                    <m:r>
                                      <a:rPr lang="en-US" b="1" i="1">
                                        <a:solidFill>
                                          <a:schemeClr val="tx1"/>
                                        </a:solidFill>
                                        <a:latin typeface="Cambria Math" panose="02040503050406030204" pitchFamily="18" charset="0"/>
                                        <a:cs typeface="Times New Roman" pitchFamily="18" charset="0"/>
                                      </a:rPr>
                                      <m:t>𝑯𝒑</m:t>
                                    </m:r>
                                  </m:e>
                                  <m:sub>
                                    <m:r>
                                      <a:rPr lang="en-US" b="1" i="1">
                                        <a:solidFill>
                                          <a:schemeClr val="tx1"/>
                                        </a:solidFill>
                                        <a:latin typeface="Cambria Math" panose="02040503050406030204" pitchFamily="18" charset="0"/>
                                        <a:cs typeface="Times New Roman" pitchFamily="18" charset="0"/>
                                      </a:rPr>
                                      <m:t>𝒊</m:t>
                                    </m:r>
                                  </m:sub>
                                </m:sSub>
                              </m:e>
                            </m:d>
                            <m:r>
                              <a:rPr lang="en-US" b="1" i="1" smtClean="0">
                                <a:solidFill>
                                  <a:schemeClr val="tx1"/>
                                </a:solidFill>
                                <a:latin typeface="Cambria Math"/>
                                <a:cs typeface="Times New Roman" pitchFamily="18" charset="0"/>
                              </a:rPr>
                              <m:t>+</m:t>
                            </m:r>
                            <m:r>
                              <a:rPr lang="en-US" b="1" i="1">
                                <a:solidFill>
                                  <a:schemeClr val="tx1"/>
                                </a:solidFill>
                                <a:latin typeface="Cambria Math" panose="02040503050406030204" pitchFamily="18" charset="0"/>
                                <a:ea typeface="Cambria Math" panose="02040503050406030204" pitchFamily="18" charset="0"/>
                                <a:cs typeface="Times New Roman" pitchFamily="18" charset="0"/>
                              </a:rPr>
                              <m:t>∆</m:t>
                            </m:r>
                            <m:r>
                              <a:rPr lang="en-US" b="1" i="1">
                                <a:solidFill>
                                  <a:schemeClr val="tx1"/>
                                </a:solidFill>
                                <a:latin typeface="Cambria Math" panose="02040503050406030204" pitchFamily="18" charset="0"/>
                                <a:ea typeface="Cambria Math" panose="02040503050406030204" pitchFamily="18" charset="0"/>
                                <a:cs typeface="Times New Roman" pitchFamily="18" charset="0"/>
                              </a:rPr>
                              <m:t>𝑯</m:t>
                            </m:r>
                          </m:e>
                        </m:nary>
                      </m:num>
                      <m:den>
                        <m:r>
                          <a:rPr lang="en-US" b="1" i="1">
                            <a:solidFill>
                              <a:schemeClr val="tx1"/>
                            </a:solidFill>
                            <a:latin typeface="Cambria Math"/>
                            <a:ea typeface="Cambria Math"/>
                            <a:cs typeface="Times New Roman" pitchFamily="18" charset="0"/>
                          </a:rPr>
                          <m:t>𝟐</m:t>
                        </m:r>
                        <m:nary>
                          <m:naryPr>
                            <m:chr m:val="∑"/>
                            <m:subHide m:val="on"/>
                            <m:supHide m:val="on"/>
                            <m:ctrlPr>
                              <a:rPr lang="en-US" b="1" i="1">
                                <a:solidFill>
                                  <a:schemeClr val="tx1"/>
                                </a:solidFill>
                                <a:latin typeface="Cambria Math"/>
                                <a:ea typeface="Cambria Math"/>
                                <a:cs typeface="Times New Roman" pitchFamily="18" charset="0"/>
                              </a:rPr>
                            </m:ctrlPr>
                          </m:naryPr>
                          <m:sub/>
                          <m:sup/>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𝒌</m:t>
                                </m:r>
                              </m:e>
                              <m:sub>
                                <m:r>
                                  <a:rPr lang="en-US" b="1" i="1">
                                    <a:solidFill>
                                      <a:schemeClr val="tx1"/>
                                    </a:solidFill>
                                    <a:latin typeface="Cambria Math"/>
                                    <a:ea typeface="Cambria Math"/>
                                    <a:cs typeface="Times New Roman" pitchFamily="18" charset="0"/>
                                  </a:rPr>
                                  <m:t>𝒊</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a:solidFill>
                                          <a:schemeClr val="tx1"/>
                                        </a:solidFill>
                                        <a:latin typeface="Cambria Math"/>
                                        <a:ea typeface="Cambria Math"/>
                                        <a:cs typeface="Times New Roman" pitchFamily="18" charset="0"/>
                                      </a:rPr>
                                      <m:t>𝒊</m:t>
                                    </m:r>
                                  </m:sub>
                                </m:sSub>
                              </m:e>
                            </m:d>
                          </m:e>
                        </m:nary>
                        <m:r>
                          <a:rPr lang="en-US" b="1" i="1" smtClean="0">
                            <a:solidFill>
                              <a:schemeClr val="tx1"/>
                            </a:solidFill>
                            <a:latin typeface="Cambria Math" panose="02040503050406030204" pitchFamily="18" charset="0"/>
                            <a:ea typeface="Cambria Math"/>
                            <a:cs typeface="Times New Roman" pitchFamily="18" charset="0"/>
                          </a:rPr>
                          <m:t> − </m:t>
                        </m:r>
                        <m:f>
                          <m:fPr>
                            <m:ctrlPr>
                              <a:rPr lang="en-US" b="1" i="1" smtClean="0">
                                <a:solidFill>
                                  <a:schemeClr val="tx1"/>
                                </a:solidFill>
                                <a:latin typeface="Cambria Math"/>
                                <a:ea typeface="Cambria Math"/>
                                <a:cs typeface="Times New Roman" pitchFamily="18" charset="0"/>
                              </a:rPr>
                            </m:ctrlPr>
                          </m:fPr>
                          <m:num>
                            <m:r>
                              <a:rPr lang="en-US" b="1" i="1" smtClean="0">
                                <a:solidFill>
                                  <a:schemeClr val="tx1"/>
                                </a:solidFill>
                                <a:latin typeface="Cambria Math" panose="02040503050406030204" pitchFamily="18" charset="0"/>
                                <a:ea typeface="Cambria Math"/>
                                <a:cs typeface="Times New Roman" pitchFamily="18" charset="0"/>
                              </a:rPr>
                              <m:t>𝒅</m:t>
                            </m:r>
                            <m:sSub>
                              <m:sSubPr>
                                <m:ctrlPr>
                                  <a:rPr lang="en-US" b="1" i="1">
                                    <a:solidFill>
                                      <a:schemeClr val="tx1"/>
                                    </a:solidFill>
                                    <a:latin typeface="Cambria Math"/>
                                    <a:cs typeface="Times New Roman" pitchFamily="18" charset="0"/>
                                  </a:rPr>
                                </m:ctrlPr>
                              </m:sSubPr>
                              <m:e>
                                <m:r>
                                  <a:rPr lang="en-US" b="1" i="1">
                                    <a:solidFill>
                                      <a:schemeClr val="tx1"/>
                                    </a:solidFill>
                                    <a:latin typeface="Cambria Math" panose="02040503050406030204" pitchFamily="18" charset="0"/>
                                    <a:cs typeface="Times New Roman" pitchFamily="18" charset="0"/>
                                  </a:rPr>
                                  <m:t>𝑯𝒑</m:t>
                                </m:r>
                              </m:e>
                              <m:sub>
                                <m:r>
                                  <a:rPr lang="en-US" b="1" i="1">
                                    <a:solidFill>
                                      <a:schemeClr val="tx1"/>
                                    </a:solidFill>
                                    <a:latin typeface="Cambria Math" panose="02040503050406030204" pitchFamily="18" charset="0"/>
                                    <a:cs typeface="Times New Roman" pitchFamily="18" charset="0"/>
                                  </a:rPr>
                                  <m:t>𝒊</m:t>
                                </m:r>
                              </m:sub>
                            </m:sSub>
                          </m:num>
                          <m:den>
                            <m:r>
                              <a:rPr lang="en-US" b="1" i="1" smtClean="0">
                                <a:solidFill>
                                  <a:schemeClr val="tx1"/>
                                </a:solidFill>
                                <a:latin typeface="Cambria Math" panose="02040503050406030204" pitchFamily="18" charset="0"/>
                                <a:ea typeface="Cambria Math"/>
                                <a:cs typeface="Times New Roman" pitchFamily="18" charset="0"/>
                              </a:rPr>
                              <m:t>𝒅𝑸</m:t>
                            </m:r>
                          </m:den>
                        </m:f>
                      </m:den>
                    </m:f>
                  </m:oMath>
                </a14:m>
                <a:r>
                  <a:rPr lang="en-US" b="1" i="1" dirty="0" smtClean="0">
                    <a:solidFill>
                      <a:schemeClr val="tx1"/>
                    </a:solidFill>
                    <a:latin typeface="Times New Roman" pitchFamily="18" charset="0"/>
                    <a:ea typeface="Cambria Math"/>
                    <a:cs typeface="Times New Roman" pitchFamily="18" charset="0"/>
                  </a:rPr>
                  <a:t> </a:t>
                </a:r>
              </a:p>
              <a:p>
                <a:pPr algn="ctr">
                  <a:lnSpc>
                    <a:spcPct val="150000"/>
                  </a:lnSpc>
                  <a:spcAft>
                    <a:spcPts val="600"/>
                  </a:spcAft>
                </a:pPr>
                <a14:m>
                  <m:oMath xmlns:m="http://schemas.openxmlformats.org/officeDocument/2006/math">
                    <m:r>
                      <a:rPr lang="en-US" b="1" i="1">
                        <a:solidFill>
                          <a:schemeClr val="tx1"/>
                        </a:solidFill>
                        <a:latin typeface="Cambria Math"/>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𝟏</m:t>
                        </m:r>
                      </m:sub>
                    </m:sSub>
                    <m:r>
                      <a:rPr lang="en-US" b="1" i="1">
                        <a:solidFill>
                          <a:schemeClr val="tx1"/>
                        </a:solidFill>
                        <a:latin typeface="Cambria Math"/>
                        <a:ea typeface="Cambria Math"/>
                        <a:cs typeface="Times New Roman" pitchFamily="18" charset="0"/>
                      </a:rPr>
                      <m:t>=</m:t>
                    </m:r>
                    <m:r>
                      <a:rPr lang="en-US" b="1" i="1">
                        <a:solidFill>
                          <a:schemeClr val="tx1"/>
                        </a:solidFill>
                        <a:latin typeface="Cambria Math" panose="02040503050406030204" pitchFamily="18" charset="0"/>
                        <a:ea typeface="Cambria Math"/>
                        <a:cs typeface="Times New Roman" pitchFamily="18" charset="0"/>
                      </a:rPr>
                      <m:t>−</m:t>
                    </m:r>
                    <m:f>
                      <m:fPr>
                        <m:ctrlPr>
                          <a:rPr lang="en-US" b="1" i="1" smtClean="0">
                            <a:solidFill>
                              <a:schemeClr val="tx1"/>
                            </a:solidFill>
                            <a:latin typeface="Cambria Math"/>
                            <a:ea typeface="Cambria Math"/>
                            <a:cs typeface="Times New Roman" pitchFamily="18" charset="0"/>
                          </a:rPr>
                        </m:ctrlPr>
                      </m:fPr>
                      <m:num>
                        <m:sSub>
                          <m:sSubPr>
                            <m:ctrlPr>
                              <a:rPr lang="en-US" b="1" i="1" smtClean="0">
                                <a:solidFill>
                                  <a:schemeClr val="tx1"/>
                                </a:solidFill>
                                <a:latin typeface="Cambria Math"/>
                                <a:ea typeface="Cambria Math"/>
                                <a:cs typeface="Times New Roman" pitchFamily="18" charset="0"/>
                              </a:rPr>
                            </m:ctrlPr>
                          </m:sSubPr>
                          <m:e>
                            <m:r>
                              <a:rPr lang="en-US" b="1" i="1" smtClean="0">
                                <a:solidFill>
                                  <a:schemeClr val="tx1"/>
                                </a:solidFill>
                                <a:latin typeface="Cambria Math" panose="02040503050406030204" pitchFamily="18" charset="0"/>
                                <a:ea typeface="Cambria Math"/>
                                <a:cs typeface="Times New Roman" pitchFamily="18" charset="0"/>
                              </a:rPr>
                              <m:t>𝒌</m:t>
                            </m:r>
                          </m:e>
                          <m:sub>
                            <m:r>
                              <a:rPr lang="en-US" b="1" i="1" smtClean="0">
                                <a:solidFill>
                                  <a:schemeClr val="tx1"/>
                                </a:solidFill>
                                <a:latin typeface="Cambria Math" panose="02040503050406030204" pitchFamily="18" charset="0"/>
                                <a:ea typeface="Cambria Math"/>
                                <a:cs typeface="Times New Roman" pitchFamily="18" charset="0"/>
                              </a:rPr>
                              <m:t>𝟑</m:t>
                            </m:r>
                          </m:sub>
                        </m:sSub>
                        <m:sSub>
                          <m:sSubPr>
                            <m:ctrlPr>
                              <a:rPr lang="en-US" b="1" i="1" smtClean="0">
                                <a:solidFill>
                                  <a:schemeClr val="tx1"/>
                                </a:solidFill>
                                <a:latin typeface="Cambria Math"/>
                                <a:ea typeface="Cambria Math"/>
                                <a:cs typeface="Times New Roman" pitchFamily="18" charset="0"/>
                              </a:rPr>
                            </m:ctrlPr>
                          </m:sSubPr>
                          <m:e>
                            <m:r>
                              <a:rPr lang="en-US" b="1" i="1" smtClean="0">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𝟑</m:t>
                            </m:r>
                          </m:sub>
                        </m:sSub>
                        <m:d>
                          <m:dPr>
                            <m:begChr m:val="|"/>
                            <m:endChr m:val="|"/>
                            <m:ctrlPr>
                              <a:rPr lang="en-US" b="1" i="1" smtClean="0">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𝟑</m:t>
                                </m:r>
                              </m:sub>
                            </m:sSub>
                          </m:e>
                        </m:d>
                        <m:r>
                          <a:rPr lang="en-US" b="1" i="1" smtClean="0">
                            <a:solidFill>
                              <a:schemeClr val="tx1"/>
                            </a:solidFill>
                            <a:latin typeface="Cambria Math"/>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smtClean="0">
                                <a:solidFill>
                                  <a:schemeClr val="tx1"/>
                                </a:solidFill>
                                <a:latin typeface="Cambria Math" panose="02040503050406030204" pitchFamily="18" charset="0"/>
                                <a:ea typeface="Cambria Math"/>
                                <a:cs typeface="Times New Roman" pitchFamily="18" charset="0"/>
                              </a:rPr>
                              <m:t>𝟒</m:t>
                            </m:r>
                          </m:sub>
                        </m:sSub>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𝟒</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𝟒</m:t>
                                </m:r>
                              </m:sub>
                            </m:sSub>
                          </m:e>
                        </m:d>
                        <m:r>
                          <a:rPr lang="en-US" b="1" i="1" smtClean="0">
                            <a:solidFill>
                              <a:schemeClr val="tx1"/>
                            </a:solidFill>
                            <a:latin typeface="Cambria Math" panose="02040503050406030204" pitchFamily="18" charset="0"/>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smtClean="0">
                                <a:solidFill>
                                  <a:schemeClr val="tx1"/>
                                </a:solidFill>
                                <a:latin typeface="Cambria Math" panose="02040503050406030204" pitchFamily="18" charset="0"/>
                                <a:ea typeface="Cambria Math"/>
                                <a:cs typeface="Times New Roman" pitchFamily="18" charset="0"/>
                              </a:rPr>
                              <m:t>𝟓</m:t>
                            </m:r>
                          </m:sub>
                        </m:sSub>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𝟓</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𝟓</m:t>
                                </m:r>
                              </m:sub>
                            </m:sSub>
                          </m:e>
                        </m:d>
                      </m:num>
                      <m:den>
                        <m:r>
                          <a:rPr lang="en-US" b="1" i="1">
                            <a:solidFill>
                              <a:schemeClr val="tx1"/>
                            </a:solidFill>
                            <a:latin typeface="Cambria Math"/>
                            <a:ea typeface="Cambria Math"/>
                            <a:cs typeface="Times New Roman" pitchFamily="18" charset="0"/>
                          </a:rPr>
                          <m:t>𝟐</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a:solidFill>
                                  <a:schemeClr val="tx1"/>
                                </a:solidFill>
                                <a:latin typeface="Cambria Math" panose="02040503050406030204" pitchFamily="18" charset="0"/>
                                <a:ea typeface="Cambria Math"/>
                                <a:cs typeface="Times New Roman" pitchFamily="18" charset="0"/>
                              </a:rPr>
                              <m:t>𝟑</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𝟑</m:t>
                                </m:r>
                              </m:sub>
                            </m:sSub>
                          </m:e>
                        </m:d>
                        <m:r>
                          <a:rPr lang="en-US" b="1" i="1" smtClean="0">
                            <a:solidFill>
                              <a:schemeClr val="tx1"/>
                            </a:solidFill>
                            <a:latin typeface="Cambria Math" panose="02040503050406030204" pitchFamily="18" charset="0"/>
                            <a:ea typeface="Cambria Math"/>
                            <a:cs typeface="Times New Roman" pitchFamily="18" charset="0"/>
                          </a:rPr>
                          <m:t>+</m:t>
                        </m:r>
                        <m:r>
                          <a:rPr lang="en-US" b="1" i="1" smtClean="0">
                            <a:solidFill>
                              <a:schemeClr val="tx1"/>
                            </a:solidFill>
                            <a:latin typeface="Cambria Math" panose="02040503050406030204" pitchFamily="18" charset="0"/>
                            <a:ea typeface="Cambria Math"/>
                            <a:cs typeface="Times New Roman" pitchFamily="18" charset="0"/>
                          </a:rPr>
                          <m:t>𝟐</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a:solidFill>
                                  <a:schemeClr val="tx1"/>
                                </a:solidFill>
                                <a:latin typeface="Cambria Math" panose="02040503050406030204" pitchFamily="18" charset="0"/>
                                <a:ea typeface="Cambria Math"/>
                                <a:cs typeface="Times New Roman" pitchFamily="18" charset="0"/>
                              </a:rPr>
                              <m:t>𝟒</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𝟒</m:t>
                                </m:r>
                              </m:sub>
                            </m:sSub>
                          </m:e>
                        </m:d>
                        <m:r>
                          <a:rPr lang="en-US" b="1" i="1">
                            <a:solidFill>
                              <a:schemeClr val="tx1"/>
                            </a:solidFill>
                            <a:latin typeface="Cambria Math" panose="02040503050406030204" pitchFamily="18" charset="0"/>
                            <a:ea typeface="Cambria Math"/>
                            <a:cs typeface="Times New Roman" pitchFamily="18" charset="0"/>
                          </a:rPr>
                          <m:t>+</m:t>
                        </m:r>
                        <m:r>
                          <a:rPr lang="en-US" b="1" i="1" smtClean="0">
                            <a:solidFill>
                              <a:schemeClr val="tx1"/>
                            </a:solidFill>
                            <a:latin typeface="Cambria Math" panose="02040503050406030204" pitchFamily="18" charset="0"/>
                            <a:ea typeface="Cambria Math"/>
                            <a:cs typeface="Times New Roman" pitchFamily="18" charset="0"/>
                          </a:rPr>
                          <m:t>𝟐</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a:solidFill>
                                  <a:schemeClr val="tx1"/>
                                </a:solidFill>
                                <a:latin typeface="Cambria Math" panose="02040503050406030204" pitchFamily="18" charset="0"/>
                                <a:ea typeface="Cambria Math"/>
                                <a:cs typeface="Times New Roman" pitchFamily="18" charset="0"/>
                              </a:rPr>
                              <m:t>𝟓</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𝟓</m:t>
                                </m:r>
                              </m:sub>
                            </m:sSub>
                          </m:e>
                        </m:d>
                      </m:den>
                    </m:f>
                  </m:oMath>
                </a14:m>
                <a:r>
                  <a:rPr lang="en-US" b="1" i="1" dirty="0" smtClean="0">
                    <a:solidFill>
                      <a:schemeClr val="tx1"/>
                    </a:solidFill>
                    <a:latin typeface="Times New Roman" pitchFamily="18" charset="0"/>
                    <a:ea typeface="Cambria Math"/>
                    <a:cs typeface="Times New Roman" pitchFamily="18" charset="0"/>
                  </a:rPr>
                  <a:t> </a:t>
                </a:r>
              </a:p>
              <a:p>
                <a:pPr algn="ctr"/>
                <a14:m>
                  <m:oMath xmlns:m="http://schemas.openxmlformats.org/officeDocument/2006/math">
                    <m:r>
                      <a:rPr lang="en-US" b="1" i="1">
                        <a:solidFill>
                          <a:schemeClr val="tx1"/>
                        </a:solidFill>
                        <a:latin typeface="Cambria Math"/>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𝟐</m:t>
                        </m:r>
                      </m:sub>
                    </m:sSub>
                    <m:r>
                      <a:rPr lang="en-US" b="1" i="1">
                        <a:solidFill>
                          <a:schemeClr val="tx1"/>
                        </a:solidFill>
                        <a:latin typeface="Cambria Math"/>
                        <a:ea typeface="Cambria Math"/>
                        <a:cs typeface="Times New Roman" pitchFamily="18" charset="0"/>
                      </a:rPr>
                      <m:t>=</m:t>
                    </m:r>
                    <m:r>
                      <a:rPr lang="en-US" b="1" i="1">
                        <a:solidFill>
                          <a:schemeClr val="tx1"/>
                        </a:solidFill>
                        <a:latin typeface="Cambria Math" panose="02040503050406030204" pitchFamily="18" charset="0"/>
                        <a:ea typeface="Cambria Math"/>
                        <a:cs typeface="Times New Roman" pitchFamily="18" charset="0"/>
                      </a:rPr>
                      <m:t>−</m:t>
                    </m:r>
                    <m:f>
                      <m:fPr>
                        <m:ctrlPr>
                          <a:rPr lang="en-US" b="1" i="1">
                            <a:solidFill>
                              <a:schemeClr val="tx1"/>
                            </a:solidFill>
                            <a:latin typeface="Cambria Math"/>
                            <a:ea typeface="Cambria Math"/>
                            <a:cs typeface="Times New Roman" pitchFamily="18" charset="0"/>
                          </a:rPr>
                        </m:ctrlPr>
                      </m:fPr>
                      <m:num>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smtClean="0">
                                <a:solidFill>
                                  <a:schemeClr val="tx1"/>
                                </a:solidFill>
                                <a:latin typeface="Cambria Math" panose="02040503050406030204" pitchFamily="18" charset="0"/>
                                <a:ea typeface="Cambria Math"/>
                                <a:cs typeface="Times New Roman" pitchFamily="18" charset="0"/>
                              </a:rPr>
                              <m:t>𝟏</m:t>
                            </m:r>
                          </m:sub>
                        </m:sSub>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𝟏</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𝟏</m:t>
                                </m:r>
                              </m:sub>
                            </m:sSub>
                          </m:e>
                        </m:d>
                        <m:r>
                          <a:rPr lang="en-US" b="1" i="1" smtClean="0">
                            <a:solidFill>
                              <a:schemeClr val="tx1"/>
                            </a:solidFill>
                            <a:latin typeface="Cambria Math" panose="02040503050406030204" pitchFamily="18" charset="0"/>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smtClean="0">
                                <a:solidFill>
                                  <a:schemeClr val="tx1"/>
                                </a:solidFill>
                                <a:latin typeface="Cambria Math" panose="02040503050406030204" pitchFamily="18" charset="0"/>
                                <a:ea typeface="Cambria Math"/>
                                <a:cs typeface="Times New Roman" pitchFamily="18" charset="0"/>
                              </a:rPr>
                              <m:t>𝟐</m:t>
                            </m:r>
                          </m:sub>
                        </m:sSub>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𝟐</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𝟐</m:t>
                                </m:r>
                              </m:sub>
                            </m:sSub>
                          </m:e>
                        </m:d>
                        <m:r>
                          <a:rPr lang="en-US" b="1" i="1" smtClean="0">
                            <a:solidFill>
                              <a:schemeClr val="tx1"/>
                            </a:solidFill>
                            <a:latin typeface="Cambria Math"/>
                            <a:ea typeface="Cambria Math"/>
                            <a:cs typeface="Times New Roman" pitchFamily="18" charset="0"/>
                          </a:rPr>
                          <m:t>+</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a:solidFill>
                                  <a:schemeClr val="tx1"/>
                                </a:solidFill>
                                <a:latin typeface="Cambria Math" panose="02040503050406030204" pitchFamily="18" charset="0"/>
                                <a:ea typeface="Cambria Math"/>
                                <a:cs typeface="Times New Roman" pitchFamily="18" charset="0"/>
                              </a:rPr>
                              <m:t>𝟓</m:t>
                            </m:r>
                          </m:sub>
                        </m:sSub>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𝟓</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𝟓</m:t>
                                </m:r>
                              </m:sub>
                            </m:sSub>
                          </m:e>
                        </m:d>
                      </m:num>
                      <m:den>
                        <m:r>
                          <a:rPr lang="en-US" b="1" i="1">
                            <a:solidFill>
                              <a:schemeClr val="tx1"/>
                            </a:solidFill>
                            <a:latin typeface="Cambria Math"/>
                            <a:ea typeface="Cambria Math"/>
                            <a:cs typeface="Times New Roman" pitchFamily="18" charset="0"/>
                          </a:rPr>
                          <m:t>𝟐</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smtClean="0">
                                <a:solidFill>
                                  <a:schemeClr val="tx1"/>
                                </a:solidFill>
                                <a:latin typeface="Cambria Math" panose="02040503050406030204" pitchFamily="18" charset="0"/>
                                <a:ea typeface="Cambria Math"/>
                                <a:cs typeface="Times New Roman" pitchFamily="18" charset="0"/>
                              </a:rPr>
                              <m:t>𝟏</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𝟏</m:t>
                                </m:r>
                              </m:sub>
                            </m:sSub>
                          </m:e>
                        </m:d>
                        <m:r>
                          <a:rPr lang="en-US" b="1" i="1">
                            <a:solidFill>
                              <a:schemeClr val="tx1"/>
                            </a:solidFill>
                            <a:latin typeface="Cambria Math" panose="02040503050406030204" pitchFamily="18" charset="0"/>
                            <a:ea typeface="Cambria Math"/>
                            <a:cs typeface="Times New Roman" pitchFamily="18" charset="0"/>
                          </a:rPr>
                          <m:t>+</m:t>
                        </m:r>
                        <m:r>
                          <a:rPr lang="en-US" b="1" i="1">
                            <a:solidFill>
                              <a:schemeClr val="tx1"/>
                            </a:solidFill>
                            <a:latin typeface="Cambria Math" panose="02040503050406030204" pitchFamily="18" charset="0"/>
                            <a:ea typeface="Cambria Math"/>
                            <a:cs typeface="Times New Roman" pitchFamily="18" charset="0"/>
                          </a:rPr>
                          <m:t>𝟐</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smtClean="0">
                                <a:solidFill>
                                  <a:schemeClr val="tx1"/>
                                </a:solidFill>
                                <a:latin typeface="Cambria Math" panose="02040503050406030204" pitchFamily="18" charset="0"/>
                                <a:ea typeface="Cambria Math"/>
                                <a:cs typeface="Times New Roman" pitchFamily="18" charset="0"/>
                              </a:rPr>
                              <m:t>𝟐</m:t>
                            </m:r>
                          </m:sub>
                        </m:sSub>
                        <m:d>
                          <m:dPr>
                            <m:begChr m:val="|"/>
                            <m:endChr m:val="|"/>
                            <m:ctrlPr>
                              <a:rPr lang="en-US" b="1" i="1">
                                <a:solidFill>
                                  <a:schemeClr val="tx1"/>
                                </a:solidFill>
                                <a:latin typeface="Cambria Math"/>
                                <a:ea typeface="Cambria Math"/>
                                <a:cs typeface="Times New Roman" pitchFamily="18" charset="0"/>
                              </a:rPr>
                            </m:ctrlPr>
                          </m:dPr>
                          <m:e>
                            <m:r>
                              <a:rPr lang="en-US" b="1" i="1" smtClean="0">
                                <a:solidFill>
                                  <a:schemeClr val="tx1"/>
                                </a:solidFill>
                                <a:latin typeface="Cambria Math" panose="02040503050406030204" pitchFamily="18" charset="0"/>
                                <a:ea typeface="Cambria Math"/>
                                <a:cs typeface="Times New Roman" pitchFamily="18" charset="0"/>
                              </a:rPr>
                              <m:t>𝟐</m:t>
                            </m:r>
                          </m:e>
                        </m:d>
                        <m:r>
                          <a:rPr lang="en-US" b="1" i="1">
                            <a:solidFill>
                              <a:schemeClr val="tx1"/>
                            </a:solidFill>
                            <a:latin typeface="Cambria Math" panose="02040503050406030204" pitchFamily="18" charset="0"/>
                            <a:ea typeface="Cambria Math"/>
                            <a:cs typeface="Times New Roman" pitchFamily="18" charset="0"/>
                          </a:rPr>
                          <m:t>+</m:t>
                        </m:r>
                        <m:r>
                          <a:rPr lang="en-US" b="1" i="1">
                            <a:solidFill>
                              <a:schemeClr val="tx1"/>
                            </a:solidFill>
                            <a:latin typeface="Cambria Math" panose="02040503050406030204" pitchFamily="18" charset="0"/>
                            <a:ea typeface="Cambria Math"/>
                            <a:cs typeface="Times New Roman" pitchFamily="18" charset="0"/>
                          </a:rPr>
                          <m:t>𝟐</m:t>
                        </m:r>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𝒌</m:t>
                            </m:r>
                          </m:e>
                          <m:sub>
                            <m:r>
                              <a:rPr lang="en-US" b="1" i="1">
                                <a:solidFill>
                                  <a:schemeClr val="tx1"/>
                                </a:solidFill>
                                <a:latin typeface="Cambria Math" panose="02040503050406030204" pitchFamily="18" charset="0"/>
                                <a:ea typeface="Cambria Math"/>
                                <a:cs typeface="Times New Roman" pitchFamily="18" charset="0"/>
                              </a:rPr>
                              <m:t>𝟓</m:t>
                            </m:r>
                          </m:sub>
                        </m:sSub>
                        <m:d>
                          <m:dPr>
                            <m:begChr m:val="|"/>
                            <m:endChr m:val="|"/>
                            <m:ctrlPr>
                              <a:rPr lang="en-US" b="1" i="1">
                                <a:solidFill>
                                  <a:schemeClr val="tx1"/>
                                </a:solidFill>
                                <a:latin typeface="Cambria Math"/>
                                <a:ea typeface="Cambria Math"/>
                                <a:cs typeface="Times New Roman" pitchFamily="18" charset="0"/>
                              </a:rPr>
                            </m:ctrlPr>
                          </m:dPr>
                          <m:e>
                            <m:sSub>
                              <m:sSubPr>
                                <m:ctrlPr>
                                  <a:rPr lang="en-US" b="1" i="1">
                                    <a:solidFill>
                                      <a:schemeClr val="tx1"/>
                                    </a:solidFill>
                                    <a:latin typeface="Cambria Math"/>
                                    <a:ea typeface="Cambria Math"/>
                                    <a:cs typeface="Times New Roman" pitchFamily="18" charset="0"/>
                                  </a:rPr>
                                </m:ctrlPr>
                              </m:sSubPr>
                              <m:e>
                                <m:r>
                                  <a:rPr lang="en-US" b="1" i="1">
                                    <a:solidFill>
                                      <a:schemeClr val="tx1"/>
                                    </a:solidFill>
                                    <a:latin typeface="Cambria Math" panose="02040503050406030204" pitchFamily="18" charset="0"/>
                                    <a:ea typeface="Cambria Math"/>
                                    <a:cs typeface="Times New Roman" pitchFamily="18" charset="0"/>
                                  </a:rPr>
                                  <m:t>𝑸</m:t>
                                </m:r>
                              </m:e>
                              <m:sub>
                                <m:r>
                                  <a:rPr lang="en-US" b="1" i="1">
                                    <a:solidFill>
                                      <a:schemeClr val="tx1"/>
                                    </a:solidFill>
                                    <a:latin typeface="Cambria Math" panose="02040503050406030204" pitchFamily="18" charset="0"/>
                                    <a:ea typeface="Cambria Math"/>
                                    <a:cs typeface="Times New Roman" pitchFamily="18" charset="0"/>
                                  </a:rPr>
                                  <m:t>𝟓</m:t>
                                </m:r>
                              </m:sub>
                            </m:sSub>
                          </m:e>
                        </m:d>
                      </m:den>
                    </m:f>
                  </m:oMath>
                </a14:m>
                <a:r>
                  <a:rPr lang="en-US" b="1" i="1" dirty="0" smtClean="0">
                    <a:solidFill>
                      <a:schemeClr val="tx1"/>
                    </a:solidFill>
                    <a:latin typeface="Times New Roman" pitchFamily="18" charset="0"/>
                    <a:ea typeface="Cambria Math"/>
                    <a:cs typeface="Times New Roman" pitchFamily="18" charset="0"/>
                  </a:rPr>
                  <a:t>      </a:t>
                </a:r>
                <a:r>
                  <a:rPr lang="en-US" sz="2000" b="1" i="1" dirty="0" smtClean="0">
                    <a:solidFill>
                      <a:schemeClr val="tx1"/>
                    </a:solidFill>
                    <a:latin typeface="Times New Roman" pitchFamily="18" charset="0"/>
                    <a:ea typeface="Cambria Math"/>
                    <a:cs typeface="Times New Roman" pitchFamily="18" charset="0"/>
                  </a:rPr>
                  <a:t>  </a:t>
                </a:r>
              </a:p>
            </p:txBody>
          </p:sp>
        </mc:Choice>
        <mc:Fallback xmlns="">
          <p:sp>
            <p:nvSpPr>
              <p:cNvPr id="8" name="TextBox 7"/>
              <p:cNvSpPr txBox="1">
                <a:spLocks noRot="1" noChangeAspect="1" noMove="1" noResize="1" noEditPoints="1" noAdjustHandles="1" noChangeArrowheads="1" noChangeShapeType="1" noTextEdit="1"/>
              </p:cNvSpPr>
              <p:nvPr/>
            </p:nvSpPr>
            <p:spPr>
              <a:xfrm>
                <a:off x="4427984" y="4565722"/>
                <a:ext cx="4464496" cy="1849481"/>
              </a:xfrm>
              <a:prstGeom prst="rect">
                <a:avLst/>
              </a:prstGeom>
              <a:blipFill rotWithShape="1">
                <a:blip r:embed="rId3"/>
                <a:stretch>
                  <a:fillRect t="-17492" r="-2729" b="-660"/>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67544" y="5939988"/>
                <a:ext cx="29523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cs typeface="Times New Roman" pitchFamily="18" charset="0"/>
                        </a:rPr>
                        <m:t>𝑭𝒐𝒓</m:t>
                      </m:r>
                      <m:r>
                        <a:rPr lang="en-US" b="1" i="1" smtClean="0">
                          <a:solidFill>
                            <a:schemeClr val="tx1"/>
                          </a:solidFill>
                          <a:latin typeface="Cambria Math" panose="02040503050406030204" pitchFamily="18" charset="0"/>
                          <a:cs typeface="Times New Roman" pitchFamily="18" charset="0"/>
                        </a:rPr>
                        <m:t> </m:t>
                      </m:r>
                      <m:r>
                        <a:rPr lang="en-US" b="1" i="1" smtClean="0">
                          <a:solidFill>
                            <a:schemeClr val="tx1"/>
                          </a:solidFill>
                          <a:latin typeface="Cambria Math" panose="02040503050406030204" pitchFamily="18" charset="0"/>
                          <a:cs typeface="Times New Roman" pitchFamily="18" charset="0"/>
                        </a:rPr>
                        <m:t>𝒄𝒐𝒎𝒎𝒐𝒏</m:t>
                      </m:r>
                      <m:r>
                        <a:rPr lang="en-US" b="1" i="1" smtClean="0">
                          <a:solidFill>
                            <a:schemeClr val="tx1"/>
                          </a:solidFill>
                          <a:latin typeface="Cambria Math" panose="02040503050406030204" pitchFamily="18" charset="0"/>
                          <a:cs typeface="Times New Roman" pitchFamily="18" charset="0"/>
                        </a:rPr>
                        <m:t> </m:t>
                      </m:r>
                      <m:r>
                        <a:rPr lang="en-US" b="1" i="1" smtClean="0">
                          <a:solidFill>
                            <a:schemeClr val="tx1"/>
                          </a:solidFill>
                          <a:latin typeface="Cambria Math" panose="02040503050406030204" pitchFamily="18" charset="0"/>
                          <a:cs typeface="Times New Roman" pitchFamily="18" charset="0"/>
                        </a:rPr>
                        <m:t>𝒑𝒊𝒑𝒆</m:t>
                      </m:r>
                      <m:r>
                        <a:rPr lang="en-US" b="1" i="1" smtClean="0">
                          <a:solidFill>
                            <a:schemeClr val="tx1"/>
                          </a:solidFill>
                          <a:latin typeface="Cambria Math" panose="02040503050406030204" pitchFamily="18" charset="0"/>
                          <a:cs typeface="Times New Roman" pitchFamily="18" charset="0"/>
                        </a:rPr>
                        <m:t> </m:t>
                      </m:r>
                      <m:r>
                        <a:rPr lang="en-US" b="1" i="1" smtClean="0">
                          <a:solidFill>
                            <a:schemeClr val="tx1"/>
                          </a:solidFill>
                          <a:latin typeface="Cambria Math" panose="02040503050406030204" pitchFamily="18" charset="0"/>
                          <a:cs typeface="Times New Roman" pitchFamily="18" charset="0"/>
                        </a:rPr>
                        <m:t>𝟓</m:t>
                      </m:r>
                    </m:oMath>
                  </m:oMathPara>
                </a14:m>
                <a:endParaRPr lang="ar-IQ"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467544" y="5939988"/>
                <a:ext cx="2952328" cy="369332"/>
              </a:xfrm>
              <a:prstGeom prst="rect">
                <a:avLst/>
              </a:prstGeom>
              <a:blipFill rotWithShape="1">
                <a:blip r:embed="rId4"/>
                <a:stretch>
                  <a:fillRect t="-8197" b="-24590"/>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23528" y="6444044"/>
                <a:ext cx="3284617" cy="369332"/>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a:cs typeface="Times New Roman" pitchFamily="18" charset="0"/>
                            </a:rPr>
                          </m:ctrlPr>
                        </m:sSubPr>
                        <m:e>
                          <m:r>
                            <a:rPr lang="en-US" b="1" i="1">
                              <a:solidFill>
                                <a:schemeClr val="tx1"/>
                              </a:solidFill>
                              <a:latin typeface="Cambria Math"/>
                              <a:cs typeface="Times New Roman" pitchFamily="18" charset="0"/>
                            </a:rPr>
                            <m:t>𝑸</m:t>
                          </m:r>
                        </m:e>
                        <m:sub>
                          <m:r>
                            <a:rPr lang="en-US" b="1" i="1" smtClean="0">
                              <a:solidFill>
                                <a:schemeClr val="tx1"/>
                              </a:solidFill>
                              <a:latin typeface="Cambria Math" panose="02040503050406030204" pitchFamily="18" charset="0"/>
                              <a:cs typeface="Times New Roman" pitchFamily="18" charset="0"/>
                            </a:rPr>
                            <m:t>𝟓</m:t>
                          </m:r>
                          <m:r>
                            <a:rPr lang="en-US" b="1" i="1">
                              <a:solidFill>
                                <a:schemeClr val="tx1"/>
                              </a:solidFill>
                              <a:latin typeface="Cambria Math"/>
                              <a:cs typeface="Times New Roman" pitchFamily="18" charset="0"/>
                            </a:rPr>
                            <m:t> </m:t>
                          </m:r>
                          <m:r>
                            <a:rPr lang="en-US" b="1" i="1">
                              <a:solidFill>
                                <a:schemeClr val="tx1"/>
                              </a:solidFill>
                              <a:latin typeface="Cambria Math"/>
                              <a:cs typeface="Times New Roman" pitchFamily="18" charset="0"/>
                            </a:rPr>
                            <m:t>𝒏𝒆𝒘</m:t>
                          </m:r>
                        </m:sub>
                      </m:sSub>
                      <m:r>
                        <a:rPr lang="en-US" b="1" i="1">
                          <a:solidFill>
                            <a:schemeClr val="tx1"/>
                          </a:solidFill>
                          <a:latin typeface="Cambria Math"/>
                          <a:cs typeface="Times New Roman" pitchFamily="18" charset="0"/>
                        </a:rPr>
                        <m:t>=</m:t>
                      </m:r>
                      <m:sSub>
                        <m:sSubPr>
                          <m:ctrlPr>
                            <a:rPr lang="en-US" b="1" i="1">
                              <a:solidFill>
                                <a:schemeClr val="tx1"/>
                              </a:solidFill>
                              <a:latin typeface="Cambria Math"/>
                              <a:cs typeface="Times New Roman" pitchFamily="18" charset="0"/>
                            </a:rPr>
                          </m:ctrlPr>
                        </m:sSubPr>
                        <m:e>
                          <m:r>
                            <a:rPr lang="en-US" b="1" i="1">
                              <a:solidFill>
                                <a:schemeClr val="tx1"/>
                              </a:solidFill>
                              <a:latin typeface="Cambria Math"/>
                              <a:cs typeface="Times New Roman" pitchFamily="18" charset="0"/>
                            </a:rPr>
                            <m:t>𝑸</m:t>
                          </m:r>
                        </m:e>
                        <m:sub>
                          <m:r>
                            <a:rPr lang="en-US" b="1" i="1" smtClean="0">
                              <a:solidFill>
                                <a:schemeClr val="tx1"/>
                              </a:solidFill>
                              <a:latin typeface="Cambria Math" panose="02040503050406030204" pitchFamily="18" charset="0"/>
                              <a:cs typeface="Times New Roman" pitchFamily="18" charset="0"/>
                            </a:rPr>
                            <m:t>𝟓</m:t>
                          </m:r>
                          <m:r>
                            <a:rPr lang="en-US" b="1" i="1">
                              <a:solidFill>
                                <a:schemeClr val="tx1"/>
                              </a:solidFill>
                              <a:latin typeface="Cambria Math"/>
                              <a:cs typeface="Times New Roman" pitchFamily="18" charset="0"/>
                            </a:rPr>
                            <m:t> </m:t>
                          </m:r>
                          <m:r>
                            <a:rPr lang="en-US" b="1" i="1">
                              <a:solidFill>
                                <a:schemeClr val="tx1"/>
                              </a:solidFill>
                              <a:latin typeface="Cambria Math"/>
                              <a:cs typeface="Times New Roman" pitchFamily="18" charset="0"/>
                            </a:rPr>
                            <m:t>𝒐𝒍𝒅</m:t>
                          </m:r>
                        </m:sub>
                      </m:sSub>
                      <m:r>
                        <a:rPr lang="en-US" b="1" i="1" dirty="0">
                          <a:solidFill>
                            <a:schemeClr val="tx1"/>
                          </a:solidFill>
                          <a:latin typeface="Cambria Math" panose="02040503050406030204" pitchFamily="18" charset="0"/>
                          <a:ea typeface="Cambria Math" panose="02040503050406030204" pitchFamily="18" charset="0"/>
                          <a:cs typeface="Times New Roman" pitchFamily="18" charset="0"/>
                        </a:rPr>
                        <m:t>±</m:t>
                      </m:r>
                      <m:r>
                        <a:rPr lang="en-US" b="1" i="1">
                          <a:solidFill>
                            <a:schemeClr val="tx1"/>
                          </a:solidFill>
                          <a:latin typeface="Cambria Math"/>
                          <a:ea typeface="Cambria Math"/>
                          <a:cs typeface="Times New Roman" pitchFamily="18" charset="0"/>
                        </a:rPr>
                        <m:t>∆</m:t>
                      </m:r>
                      <m:sSub>
                        <m:sSubPr>
                          <m:ctrlPr>
                            <a:rPr lang="en-US" b="1" i="1" smtClean="0">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𝟏</m:t>
                          </m:r>
                        </m:sub>
                      </m:sSub>
                      <m:r>
                        <a:rPr lang="en-US" b="1" i="1">
                          <a:solidFill>
                            <a:schemeClr val="tx1"/>
                          </a:solidFill>
                          <a:latin typeface="Cambria Math" panose="02040503050406030204" pitchFamily="18" charset="0"/>
                          <a:ea typeface="Cambria Math" panose="02040503050406030204" pitchFamily="18" charset="0"/>
                          <a:cs typeface="Times New Roman" pitchFamily="18" charset="0"/>
                        </a:rPr>
                        <m:t>∓</m:t>
                      </m:r>
                      <m:r>
                        <a:rPr lang="en-US" b="1" i="1">
                          <a:solidFill>
                            <a:schemeClr val="tx1"/>
                          </a:solidFill>
                          <a:latin typeface="Cambria Math"/>
                          <a:ea typeface="Cambria Math"/>
                          <a:cs typeface="Times New Roman" pitchFamily="18" charset="0"/>
                        </a:rPr>
                        <m:t>∆</m:t>
                      </m:r>
                      <m:sSub>
                        <m:sSubPr>
                          <m:ctrlPr>
                            <a:rPr lang="en-US" b="1" i="1" smtClean="0">
                              <a:solidFill>
                                <a:schemeClr val="tx1"/>
                              </a:solidFill>
                              <a:latin typeface="Cambria Math"/>
                              <a:ea typeface="Cambria Math"/>
                              <a:cs typeface="Times New Roman" pitchFamily="18" charset="0"/>
                            </a:rPr>
                          </m:ctrlPr>
                        </m:sSubPr>
                        <m:e>
                          <m:r>
                            <a:rPr lang="en-US" b="1" i="1">
                              <a:solidFill>
                                <a:schemeClr val="tx1"/>
                              </a:solidFill>
                              <a:latin typeface="Cambria Math"/>
                              <a:ea typeface="Cambria Math"/>
                              <a:cs typeface="Times New Roman" pitchFamily="18" charset="0"/>
                            </a:rPr>
                            <m:t>𝑸</m:t>
                          </m:r>
                        </m:e>
                        <m:sub>
                          <m:r>
                            <a:rPr lang="en-US" b="1" i="1" smtClean="0">
                              <a:solidFill>
                                <a:schemeClr val="tx1"/>
                              </a:solidFill>
                              <a:latin typeface="Cambria Math" panose="02040503050406030204" pitchFamily="18" charset="0"/>
                              <a:ea typeface="Cambria Math"/>
                              <a:cs typeface="Times New Roman" pitchFamily="18" charset="0"/>
                            </a:rPr>
                            <m:t>𝟐</m:t>
                          </m:r>
                        </m:sub>
                      </m:sSub>
                    </m:oMath>
                  </m:oMathPara>
                </a14:m>
                <a:endParaRPr lang="ar-IQ" dirty="0">
                  <a:solidFill>
                    <a:schemeClr val="tx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323528" y="6444044"/>
                <a:ext cx="3284617" cy="369332"/>
              </a:xfrm>
              <a:prstGeom prst="rect">
                <a:avLst/>
              </a:prstGeom>
              <a:blipFill rotWithShape="1">
                <a:blip r:embed="rId5"/>
                <a:stretch>
                  <a:fillRect t="-8197" r="-742" b="-24590"/>
                </a:stretch>
              </a:blipFill>
            </p:spPr>
            <p:txBody>
              <a:bodyPr/>
              <a:lstStyle/>
              <a:p>
                <a:r>
                  <a:rPr lang="ar-IQ">
                    <a:noFill/>
                  </a:rPr>
                  <a:t> </a:t>
                </a:r>
              </a:p>
            </p:txBody>
          </p:sp>
        </mc:Fallback>
      </mc:AlternateContent>
      <p:sp>
        <p:nvSpPr>
          <p:cNvPr id="10" name="Rectangle 9"/>
          <p:cNvSpPr/>
          <p:nvPr/>
        </p:nvSpPr>
        <p:spPr>
          <a:xfrm>
            <a:off x="103881" y="1934201"/>
            <a:ext cx="3315992" cy="2062103"/>
          </a:xfrm>
          <a:prstGeom prst="rect">
            <a:avLst/>
          </a:prstGeom>
          <a:noFill/>
        </p:spPr>
        <p:txBody>
          <a:bodyPr wrap="square">
            <a:spAutoFit/>
          </a:bodyPr>
          <a:lstStyle/>
          <a:p>
            <a:pPr algn="just"/>
            <a:r>
              <a:rPr lang="en-US" sz="1600" dirty="0">
                <a:latin typeface="TimesTen-Roman"/>
              </a:rPr>
              <a:t>There are </a:t>
            </a:r>
            <a:r>
              <a:rPr lang="en-US" sz="1600" dirty="0" smtClean="0">
                <a:latin typeface="TimesTen-Roman"/>
              </a:rPr>
              <a:t>four </a:t>
            </a:r>
            <a:r>
              <a:rPr lang="en-US" sz="1600" dirty="0">
                <a:latin typeface="TimesTen-Roman"/>
              </a:rPr>
              <a:t>junctions (</a:t>
            </a:r>
            <a:r>
              <a:rPr lang="en-US" sz="1600" i="1" dirty="0">
                <a:latin typeface="TimesTen-Italic"/>
              </a:rPr>
              <a:t>J </a:t>
            </a:r>
            <a:r>
              <a:rPr lang="en-US" sz="1600" i="1" dirty="0" smtClean="0">
                <a:latin typeface="TimesTen-Italic"/>
              </a:rPr>
              <a:t>=</a:t>
            </a:r>
            <a:r>
              <a:rPr lang="en-US" sz="1600" dirty="0" smtClean="0">
                <a:latin typeface="MathematicalPi-One"/>
              </a:rPr>
              <a:t> </a:t>
            </a:r>
            <a:r>
              <a:rPr lang="en-US" sz="1600" dirty="0" smtClean="0">
                <a:latin typeface="TimesTen-Roman"/>
              </a:rPr>
              <a:t>4), five </a:t>
            </a:r>
            <a:r>
              <a:rPr lang="en-US" sz="1600" dirty="0">
                <a:latin typeface="TimesTen-Roman"/>
              </a:rPr>
              <a:t>pipes (</a:t>
            </a:r>
            <a:r>
              <a:rPr lang="en-US" sz="1600" i="1" dirty="0">
                <a:latin typeface="TimesTen-Italic"/>
              </a:rPr>
              <a:t>P </a:t>
            </a:r>
            <a:r>
              <a:rPr lang="en-US" sz="1600" i="1" dirty="0" smtClean="0">
                <a:latin typeface="TimesTen-Italic"/>
              </a:rPr>
              <a:t>=</a:t>
            </a:r>
            <a:r>
              <a:rPr lang="en-US" sz="1600" dirty="0" smtClean="0">
                <a:latin typeface="MathematicalPi-One"/>
              </a:rPr>
              <a:t> </a:t>
            </a:r>
            <a:r>
              <a:rPr lang="en-US" sz="1600" dirty="0" smtClean="0">
                <a:latin typeface="TimesTen-Roman"/>
              </a:rPr>
              <a:t>5), </a:t>
            </a:r>
            <a:r>
              <a:rPr lang="en-US" sz="1600" dirty="0">
                <a:latin typeface="TimesTen-Roman"/>
              </a:rPr>
              <a:t>and </a:t>
            </a:r>
            <a:r>
              <a:rPr lang="en-US" sz="1600" dirty="0" smtClean="0">
                <a:latin typeface="TimesTen-Roman"/>
              </a:rPr>
              <a:t>(</a:t>
            </a:r>
            <a:r>
              <a:rPr lang="en-US" sz="1600" i="1" dirty="0" smtClean="0">
                <a:latin typeface="TimesTen-Italic"/>
              </a:rPr>
              <a:t>F=</a:t>
            </a:r>
            <a:r>
              <a:rPr lang="en-US" sz="1600" dirty="0" smtClean="0">
                <a:latin typeface="MathematicalPi-One"/>
              </a:rPr>
              <a:t> </a:t>
            </a:r>
            <a:r>
              <a:rPr lang="en-US" sz="1600" dirty="0" smtClean="0">
                <a:latin typeface="TimesTen-Roman"/>
              </a:rPr>
              <a:t>0). Hence </a:t>
            </a:r>
            <a:r>
              <a:rPr lang="en-US" sz="1600" dirty="0">
                <a:latin typeface="TimesTen-Roman"/>
              </a:rPr>
              <a:t>the number of closed loops is </a:t>
            </a:r>
            <a:r>
              <a:rPr lang="en-US" sz="1600" dirty="0" smtClean="0">
                <a:latin typeface="TimesTen-Roman"/>
              </a:rPr>
              <a:t>: </a:t>
            </a:r>
            <a:r>
              <a:rPr lang="en-US" sz="1600" b="1" i="1" dirty="0" smtClean="0">
                <a:latin typeface="TimesTen-Italic"/>
              </a:rPr>
              <a:t>L</a:t>
            </a:r>
            <a:r>
              <a:rPr lang="pl-PL" sz="1600" b="1" i="1" dirty="0" smtClean="0">
                <a:latin typeface="TimesTen-Italic"/>
              </a:rPr>
              <a:t> </a:t>
            </a:r>
            <a:r>
              <a:rPr lang="pl-PL" sz="1600" b="1" dirty="0" smtClean="0">
                <a:latin typeface="MathematicalPi-One"/>
              </a:rPr>
              <a:t> </a:t>
            </a:r>
            <a:r>
              <a:rPr lang="en-US" sz="1600" b="1" dirty="0">
                <a:latin typeface="MathematicalPi-One"/>
              </a:rPr>
              <a:t>= </a:t>
            </a:r>
            <a:r>
              <a:rPr lang="en-US" sz="1600" b="1" i="1" dirty="0" smtClean="0">
                <a:latin typeface="TimesTen-Italic"/>
              </a:rPr>
              <a:t>P</a:t>
            </a:r>
            <a:r>
              <a:rPr lang="pl-PL" sz="1600" b="1" i="1" dirty="0" smtClean="0">
                <a:latin typeface="TimesTen-Italic"/>
              </a:rPr>
              <a:t> </a:t>
            </a:r>
            <a:r>
              <a:rPr lang="en-US" sz="1600" b="1" i="1" dirty="0" smtClean="0">
                <a:latin typeface="TimesTen-Italic"/>
              </a:rPr>
              <a:t> - J -</a:t>
            </a:r>
            <a:r>
              <a:rPr lang="pl-PL" sz="1600" b="1" dirty="0" smtClean="0">
                <a:latin typeface="MathematicalPi-One"/>
              </a:rPr>
              <a:t> </a:t>
            </a:r>
            <a:r>
              <a:rPr lang="pl-PL" sz="1600" b="1" i="1" dirty="0">
                <a:latin typeface="TimesTen-Italic"/>
              </a:rPr>
              <a:t>F </a:t>
            </a:r>
            <a:r>
              <a:rPr lang="en-US" sz="1600" b="1" i="1" dirty="0" smtClean="0">
                <a:latin typeface="TimesTen-Italic"/>
              </a:rPr>
              <a:t>+</a:t>
            </a:r>
            <a:r>
              <a:rPr lang="pl-PL" sz="1600" b="1" dirty="0" smtClean="0">
                <a:latin typeface="MathematicalPi-One"/>
              </a:rPr>
              <a:t> </a:t>
            </a:r>
            <a:r>
              <a:rPr lang="pl-PL" sz="1600" b="1" dirty="0">
                <a:latin typeface="TimesTen-Roman"/>
              </a:rPr>
              <a:t>1</a:t>
            </a:r>
            <a:r>
              <a:rPr lang="en-US" sz="1600" b="1" dirty="0">
                <a:latin typeface="TimesTen-Roman"/>
              </a:rPr>
              <a:t> </a:t>
            </a:r>
            <a:endParaRPr lang="en-US" sz="1600" dirty="0" smtClean="0">
              <a:latin typeface="TimesTen-Roman"/>
            </a:endParaRPr>
          </a:p>
          <a:p>
            <a:pPr algn="just"/>
            <a:r>
              <a:rPr lang="en-US" sz="1600" i="1" dirty="0" smtClean="0">
                <a:latin typeface="TimesTen-Italic"/>
              </a:rPr>
              <a:t>L =</a:t>
            </a:r>
            <a:r>
              <a:rPr lang="en-US" sz="1600" dirty="0" smtClean="0">
                <a:latin typeface="MathematicalPi-One"/>
              </a:rPr>
              <a:t> </a:t>
            </a:r>
            <a:r>
              <a:rPr lang="en-US" sz="1600" dirty="0" smtClean="0">
                <a:latin typeface="TimesTen-Roman"/>
              </a:rPr>
              <a:t>5 -</a:t>
            </a:r>
            <a:r>
              <a:rPr lang="en-US" sz="1600" dirty="0" smtClean="0">
                <a:latin typeface="MathematicalPi-One"/>
              </a:rPr>
              <a:t> </a:t>
            </a:r>
            <a:r>
              <a:rPr lang="en-US" sz="1600" dirty="0" smtClean="0">
                <a:latin typeface="TimesTen-Roman"/>
              </a:rPr>
              <a:t>4 -</a:t>
            </a:r>
            <a:r>
              <a:rPr lang="en-US" sz="1600" dirty="0" smtClean="0">
                <a:latin typeface="MathematicalPi-One"/>
              </a:rPr>
              <a:t> </a:t>
            </a:r>
            <a:r>
              <a:rPr lang="en-US" sz="1600" dirty="0" smtClean="0">
                <a:latin typeface="TimesTen-Roman"/>
              </a:rPr>
              <a:t>0 +</a:t>
            </a:r>
            <a:r>
              <a:rPr lang="en-US" sz="1600" dirty="0" smtClean="0">
                <a:latin typeface="MathematicalPi-One"/>
              </a:rPr>
              <a:t> </a:t>
            </a:r>
            <a:r>
              <a:rPr lang="en-US" sz="1600" dirty="0">
                <a:latin typeface="TimesTen-Roman"/>
              </a:rPr>
              <a:t>1 </a:t>
            </a:r>
            <a:r>
              <a:rPr lang="en-US" sz="1600" dirty="0" smtClean="0">
                <a:latin typeface="TimesTen-Roman"/>
              </a:rPr>
              <a:t>=</a:t>
            </a:r>
            <a:r>
              <a:rPr lang="en-US" sz="1600" dirty="0" smtClean="0">
                <a:latin typeface="MathematicalPi-One"/>
              </a:rPr>
              <a:t> </a:t>
            </a:r>
            <a:r>
              <a:rPr lang="en-US" sz="1600" dirty="0" smtClean="0">
                <a:latin typeface="TimesTen-Roman"/>
              </a:rPr>
              <a:t>2. The two </a:t>
            </a:r>
            <a:r>
              <a:rPr lang="en-US" sz="1600" dirty="0">
                <a:latin typeface="TimesTen-Roman"/>
              </a:rPr>
              <a:t>loops and assumed flow directions are </a:t>
            </a:r>
            <a:r>
              <a:rPr lang="en-US" sz="1600" dirty="0" smtClean="0">
                <a:latin typeface="TimesTen-Roman"/>
              </a:rPr>
              <a:t>as shown. Equation 6 is applied </a:t>
            </a:r>
            <a:r>
              <a:rPr lang="en-US" sz="1600" dirty="0">
                <a:latin typeface="TimesTen-Roman"/>
              </a:rPr>
              <a:t>to </a:t>
            </a:r>
            <a:r>
              <a:rPr lang="en-US" sz="1600" dirty="0" smtClean="0">
                <a:latin typeface="TimesTen-Roman"/>
              </a:rPr>
              <a:t>each loop as follows:</a:t>
            </a:r>
            <a:endParaRPr lang="ar-IQ" sz="1600" dirty="0"/>
          </a:p>
        </p:txBody>
      </p:sp>
      <p:sp>
        <p:nvSpPr>
          <p:cNvPr id="4" name="Slide Number Placeholder 3"/>
          <p:cNvSpPr>
            <a:spLocks noGrp="1"/>
          </p:cNvSpPr>
          <p:nvPr>
            <p:ph type="sldNum" sz="quarter" idx="12"/>
          </p:nvPr>
        </p:nvSpPr>
        <p:spPr/>
        <p:txBody>
          <a:bodyPr/>
          <a:lstStyle/>
          <a:p>
            <a:fld id="{0A666F6B-A100-44F9-978D-83E6BE3F04E7}" type="slidenum">
              <a:rPr lang="en-US" smtClean="0"/>
              <a:t>6</a:t>
            </a:fld>
            <a:endParaRPr lang="en-US"/>
          </a:p>
        </p:txBody>
      </p:sp>
    </p:spTree>
    <p:extLst>
      <p:ext uri="{BB962C8B-B14F-4D97-AF65-F5344CB8AC3E}">
        <p14:creationId xmlns:p14="http://schemas.microsoft.com/office/powerpoint/2010/main" val="221003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P spid="8" grpId="0"/>
      <p:bldP spid="7"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rId3" action="ppaction://hlinkfile"/>
          </p:cNvPr>
          <p:cNvGraphicFramePr>
            <a:graphicFrameLocks noChangeAspect="1"/>
          </p:cNvGraphicFramePr>
          <p:nvPr>
            <p:extLst>
              <p:ext uri="{D42A27DB-BD31-4B8C-83A1-F6EECF244321}">
                <p14:modId xmlns:p14="http://schemas.microsoft.com/office/powerpoint/2010/main" val="226533876"/>
              </p:ext>
            </p:extLst>
          </p:nvPr>
        </p:nvGraphicFramePr>
        <p:xfrm>
          <a:off x="179512" y="466447"/>
          <a:ext cx="8569325" cy="6408737"/>
        </p:xfrm>
        <a:graphic>
          <a:graphicData uri="http://schemas.openxmlformats.org/presentationml/2006/ole">
            <mc:AlternateContent xmlns:mc="http://schemas.openxmlformats.org/markup-compatibility/2006">
              <mc:Choice xmlns:v="urn:schemas-microsoft-com:vml" Requires="v">
                <p:oleObj spid="_x0000_s1049" name="Worksheet" r:id="rId5" imgW="12439685" imgH="8982040" progId="Excel.Sheet.12">
                  <p:embed/>
                </p:oleObj>
              </mc:Choice>
              <mc:Fallback>
                <p:oleObj name="Worksheet" r:id="rId5" imgW="12439685" imgH="8982040" progId="Excel.Sheet.12">
                  <p:embed/>
                  <p:pic>
                    <p:nvPicPr>
                      <p:cNvPr id="0" name=""/>
                      <p:cNvPicPr/>
                      <p:nvPr/>
                    </p:nvPicPr>
                    <p:blipFill>
                      <a:blip r:embed="rId6"/>
                      <a:stretch>
                        <a:fillRect/>
                      </a:stretch>
                    </p:blipFill>
                    <p:spPr>
                      <a:xfrm>
                        <a:off x="179512" y="466447"/>
                        <a:ext cx="8569325" cy="6408737"/>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0A666F6B-A100-44F9-978D-83E6BE3F04E7}" type="slidenum">
              <a:rPr lang="en-US" smtClean="0"/>
              <a:t>7</a:t>
            </a:fld>
            <a:endParaRPr lang="en-US"/>
          </a:p>
        </p:txBody>
      </p:sp>
    </p:spTree>
    <p:extLst>
      <p:ext uri="{BB962C8B-B14F-4D97-AF65-F5344CB8AC3E}">
        <p14:creationId xmlns:p14="http://schemas.microsoft.com/office/powerpoint/2010/main" val="1442833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rId3" action="ppaction://hlinkfile"/>
          </p:cNvPr>
          <p:cNvGraphicFramePr>
            <a:graphicFrameLocks noChangeAspect="1"/>
          </p:cNvGraphicFramePr>
          <p:nvPr>
            <p:extLst>
              <p:ext uri="{D42A27DB-BD31-4B8C-83A1-F6EECF244321}">
                <p14:modId xmlns:p14="http://schemas.microsoft.com/office/powerpoint/2010/main" val="2522877504"/>
              </p:ext>
            </p:extLst>
          </p:nvPr>
        </p:nvGraphicFramePr>
        <p:xfrm>
          <a:off x="179512" y="332656"/>
          <a:ext cx="8640960" cy="5638370"/>
        </p:xfrm>
        <a:graphic>
          <a:graphicData uri="http://schemas.openxmlformats.org/presentationml/2006/ole">
            <mc:AlternateContent xmlns:mc="http://schemas.openxmlformats.org/markup-compatibility/2006">
              <mc:Choice xmlns:v="urn:schemas-microsoft-com:vml" Requires="v">
                <p:oleObj spid="_x0000_s2072" name="Worksheet" r:id="rId5" imgW="12315782" imgH="8982040" progId="Excel.Sheet.12">
                  <p:embed/>
                </p:oleObj>
              </mc:Choice>
              <mc:Fallback>
                <p:oleObj name="Worksheet" r:id="rId5" imgW="12315782" imgH="8982040" progId="Excel.Sheet.12">
                  <p:embed/>
                  <p:pic>
                    <p:nvPicPr>
                      <p:cNvPr id="0" name=""/>
                      <p:cNvPicPr/>
                      <p:nvPr/>
                    </p:nvPicPr>
                    <p:blipFill>
                      <a:blip r:embed="rId6"/>
                      <a:stretch>
                        <a:fillRect/>
                      </a:stretch>
                    </p:blipFill>
                    <p:spPr>
                      <a:xfrm>
                        <a:off x="179512" y="332656"/>
                        <a:ext cx="8640960" cy="5638370"/>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0A666F6B-A100-44F9-978D-83E6BE3F04E7}" type="slidenum">
              <a:rPr lang="en-US" smtClean="0"/>
              <a:t>8</a:t>
            </a:fld>
            <a:endParaRPr lang="en-US"/>
          </a:p>
        </p:txBody>
      </p:sp>
    </p:spTree>
    <p:extLst>
      <p:ext uri="{BB962C8B-B14F-4D97-AF65-F5344CB8AC3E}">
        <p14:creationId xmlns:p14="http://schemas.microsoft.com/office/powerpoint/2010/main" val="1802535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rId3" action="ppaction://hlinkfile"/>
          </p:cNvPr>
          <p:cNvGraphicFramePr>
            <a:graphicFrameLocks noChangeAspect="1"/>
          </p:cNvGraphicFramePr>
          <p:nvPr>
            <p:extLst>
              <p:ext uri="{D42A27DB-BD31-4B8C-83A1-F6EECF244321}">
                <p14:modId xmlns:p14="http://schemas.microsoft.com/office/powerpoint/2010/main" val="2194007914"/>
              </p:ext>
            </p:extLst>
          </p:nvPr>
        </p:nvGraphicFramePr>
        <p:xfrm>
          <a:off x="143734" y="260648"/>
          <a:ext cx="8676737" cy="5904656"/>
        </p:xfrm>
        <a:graphic>
          <a:graphicData uri="http://schemas.openxmlformats.org/presentationml/2006/ole">
            <mc:AlternateContent xmlns:mc="http://schemas.openxmlformats.org/markup-compatibility/2006">
              <mc:Choice xmlns:v="urn:schemas-microsoft-com:vml" Requires="v">
                <p:oleObj spid="_x0000_s3097" name="Worksheet" r:id="rId5" imgW="12553870" imgH="8982040" progId="Excel.Sheet.12">
                  <p:embed/>
                </p:oleObj>
              </mc:Choice>
              <mc:Fallback>
                <p:oleObj name="Worksheet" r:id="rId5" imgW="12553870" imgH="8982040" progId="Excel.Sheet.12">
                  <p:embed/>
                  <p:pic>
                    <p:nvPicPr>
                      <p:cNvPr id="0" name=""/>
                      <p:cNvPicPr/>
                      <p:nvPr/>
                    </p:nvPicPr>
                    <p:blipFill>
                      <a:blip r:embed="rId6"/>
                      <a:stretch>
                        <a:fillRect/>
                      </a:stretch>
                    </p:blipFill>
                    <p:spPr>
                      <a:xfrm>
                        <a:off x="143734" y="260648"/>
                        <a:ext cx="8676737" cy="5904656"/>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0A666F6B-A100-44F9-978D-83E6BE3F04E7}" type="slidenum">
              <a:rPr lang="en-US" smtClean="0"/>
              <a:t>9</a:t>
            </a:fld>
            <a:endParaRPr lang="en-US"/>
          </a:p>
        </p:txBody>
      </p:sp>
    </p:spTree>
    <p:extLst>
      <p:ext uri="{BB962C8B-B14F-4D97-AF65-F5344CB8AC3E}">
        <p14:creationId xmlns:p14="http://schemas.microsoft.com/office/powerpoint/2010/main" val="2024542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6587</TotalTime>
  <Words>3070</Words>
  <Application>Microsoft Office PowerPoint</Application>
  <PresentationFormat>On-screen Show (4:3)</PresentationFormat>
  <Paragraphs>198</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Office Theme</vt:lpstr>
      <vt:lpstr>Worksheet</vt:lpstr>
      <vt:lpstr>Microsoft Excel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karim</dc:creator>
  <cp:lastModifiedBy>a</cp:lastModifiedBy>
  <cp:revision>307</cp:revision>
  <dcterms:created xsi:type="dcterms:W3CDTF">2014-11-01T07:08:56Z</dcterms:created>
  <dcterms:modified xsi:type="dcterms:W3CDTF">2019-10-18T18:14:04Z</dcterms:modified>
</cp:coreProperties>
</file>