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75" r:id="rId4"/>
    <p:sldId id="276" r:id="rId5"/>
    <p:sldId id="277" r:id="rId6"/>
    <p:sldId id="278" r:id="rId7"/>
    <p:sldId id="279" r:id="rId8"/>
    <p:sldId id="280" r:id="rId9"/>
    <p:sldId id="266" r:id="rId10"/>
    <p:sldId id="267" r:id="rId11"/>
    <p:sldId id="281" r:id="rId12"/>
    <p:sldId id="268" r:id="rId13"/>
    <p:sldId id="282" r:id="rId14"/>
    <p:sldId id="285" r:id="rId15"/>
    <p:sldId id="283" r:id="rId16"/>
    <p:sldId id="284" r:id="rId17"/>
    <p:sldId id="286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A621139-27F1-4536-A1C4-3D582E7A2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74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05E094E6-117E-4487-87F6-6C9B35D2B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90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19D760-9CDE-4C5B-81B1-109FD336EA48}" type="slidenum">
              <a:rPr lang="en-US"/>
              <a:pPr/>
              <a:t>1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F87778-84D2-4E69-854A-CD50B78CD830}" type="slidenum">
              <a:rPr lang="en-US"/>
              <a:pPr/>
              <a:t>10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4AEF81-FC31-4F0F-808E-92BA54019D88}" type="slidenum">
              <a:rPr lang="en-US"/>
              <a:pPr/>
              <a:t>11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4AC4A8-0E23-438C-A54B-377C0DBCB1F5}" type="slidenum">
              <a:rPr lang="en-US"/>
              <a:pPr/>
              <a:t>12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19D760-9CDE-4C5B-81B1-109FD336EA48}" type="slidenum">
              <a:rPr lang="en-US"/>
              <a:pPr/>
              <a:t>13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A3B84B-51C4-478C-BCA6-6F01C31FB6C2}" type="slidenum">
              <a:rPr lang="en-US"/>
              <a:pPr/>
              <a:t>14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DCBC36-C57D-4E93-9C2E-D909C25E12A2}" type="slidenum">
              <a:rPr lang="en-US"/>
              <a:pPr/>
              <a:t>15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28F145-ABAF-4A6A-9F8D-7B1B9E36B81C}" type="slidenum">
              <a:rPr lang="en-US"/>
              <a:pPr/>
              <a:t>2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28F145-ABAF-4A6A-9F8D-7B1B9E36B81C}" type="slidenum">
              <a:rPr lang="en-US"/>
              <a:pPr/>
              <a:t>3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28F145-ABAF-4A6A-9F8D-7B1B9E36B81C}" type="slidenum">
              <a:rPr lang="en-US"/>
              <a:pPr/>
              <a:t>4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28F145-ABAF-4A6A-9F8D-7B1B9E36B81C}" type="slidenum">
              <a:rPr lang="en-US"/>
              <a:pPr/>
              <a:t>5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28F145-ABAF-4A6A-9F8D-7B1B9E36B81C}" type="slidenum">
              <a:rPr lang="en-US"/>
              <a:pPr/>
              <a:t>6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28F145-ABAF-4A6A-9F8D-7B1B9E36B81C}" type="slidenum">
              <a:rPr lang="en-US"/>
              <a:pPr/>
              <a:t>7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28F145-ABAF-4A6A-9F8D-7B1B9E36B81C}" type="slidenum">
              <a:rPr lang="en-US"/>
              <a:pPr/>
              <a:t>8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4AEF81-FC31-4F0F-808E-92BA54019D88}" type="slidenum">
              <a:rPr lang="en-US"/>
              <a:pPr/>
              <a:t>9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D93E7-29AF-4AE1-A547-A864DB3EE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4E8AD-140B-4B4B-8E47-922D8AAA6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88EB0-73DD-48D6-9721-119940D7A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27323-07C9-45FF-8C9E-E460C45A18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CD73E-02B4-4DA6-B79B-5059105C7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E7F87-4907-47F8-AE9C-A47A46919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BC9C3-55AC-4A3C-B326-EFA71C783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E25CD-FD1A-4078-93FA-2A489E47D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3C869-8E44-402B-98C6-B1A4E6465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48C98-1F18-4E1C-B448-D80AAE33B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C910D-D030-45D9-82EA-BD26A5528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0E85BFF-04EA-466C-919B-6EF93BCFB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Open-Channel </a:t>
            </a:r>
            <a:r>
              <a:rPr lang="en-US" dirty="0"/>
              <a:t>Flow</a:t>
            </a:r>
            <a:br>
              <a:rPr lang="en-US" dirty="0"/>
            </a:br>
            <a:r>
              <a:rPr lang="en-US" dirty="0" smtClean="0"/>
              <a:t>and Its Classification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4257" y="18288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CH-1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657" y="2514600"/>
            <a:ext cx="6858000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 – Laminar/Transition/Turbulent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Pipe Flow – Critical Re = 2000</a:t>
            </a:r>
          </a:p>
          <a:p>
            <a:pPr eaLnBrk="1" hangingPunct="1"/>
            <a:r>
              <a:rPr lang="en-US" smtClean="0"/>
              <a:t>Open-Channel Flow:</a:t>
            </a:r>
          </a:p>
          <a:p>
            <a:pPr lvl="1" eaLnBrk="1" hangingPunct="1"/>
            <a:r>
              <a:rPr lang="en-US" smtClean="0"/>
              <a:t>Laminar – Re’ &lt; 500</a:t>
            </a:r>
          </a:p>
          <a:p>
            <a:pPr lvl="1" eaLnBrk="1" hangingPunct="1"/>
            <a:r>
              <a:rPr lang="en-US" smtClean="0"/>
              <a:t>Transition – 500 &lt; Re’ &lt; 2000</a:t>
            </a:r>
          </a:p>
          <a:p>
            <a:pPr lvl="1" eaLnBrk="1" hangingPunct="1"/>
            <a:r>
              <a:rPr lang="en-US" smtClean="0"/>
              <a:t>Turbulent – Re’ &gt; 2000</a:t>
            </a:r>
          </a:p>
          <a:p>
            <a:pPr eaLnBrk="1" hangingPunct="1"/>
            <a:r>
              <a:rPr lang="en-US" smtClean="0"/>
              <a:t>Open-channel flow is almost always TURBULENT!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10886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State of </a:t>
            </a:r>
            <a:r>
              <a:rPr lang="en-US" dirty="0" smtClean="0"/>
              <a:t>Flow</a:t>
            </a:r>
            <a:endParaRPr lang="en-US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144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Effect of </a:t>
            </a:r>
            <a:r>
              <a:rPr lang="en-US" sz="2800" dirty="0" smtClean="0"/>
              <a:t>Gravity</a:t>
            </a:r>
            <a:r>
              <a:rPr lang="en-US" sz="2800" dirty="0" smtClean="0"/>
              <a:t>: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</a:pPr>
            <a:endParaRPr lang="en-US" sz="2400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47798"/>
            <a:ext cx="7620000" cy="5330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875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 – Subcritical or Supercritical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Open-Channel Flow:</a:t>
            </a:r>
          </a:p>
          <a:p>
            <a:pPr lvl="1" eaLnBrk="1" hangingPunct="1"/>
            <a:r>
              <a:rPr lang="en-US" smtClean="0"/>
              <a:t>Subcritical (fluvial) Flow – Fr &lt; 1 (Disturbance waves can not be transferred upstream against flow)</a:t>
            </a:r>
          </a:p>
          <a:p>
            <a:pPr lvl="1" eaLnBrk="1" hangingPunct="1"/>
            <a:r>
              <a:rPr lang="en-US" smtClean="0"/>
              <a:t>Critical Flow – Fr = 1</a:t>
            </a:r>
          </a:p>
          <a:p>
            <a:pPr lvl="1" eaLnBrk="1" hangingPunct="1"/>
            <a:r>
              <a:rPr lang="en-US" smtClean="0"/>
              <a:t>Supercritical (Torrential) Flow – Fr &gt;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8457" y="3048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Open channels and their properties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4257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CH-2</a:t>
            </a:r>
            <a:endParaRPr lang="en-US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428999"/>
            <a:ext cx="8194284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420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Channel Geometry </a:t>
            </a:r>
            <a:endParaRPr lang="en-US" sz="40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49842"/>
            <a:ext cx="8549838" cy="5027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342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Channel Geometry </a:t>
            </a:r>
            <a:endParaRPr lang="en-US" sz="40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913" y="1828800"/>
            <a:ext cx="8632209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187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45169"/>
            <a:ext cx="8915399" cy="6131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920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8478622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167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Basic Principles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/>
              <a:t>The flow of water in a conduit may be either </a:t>
            </a:r>
            <a:r>
              <a:rPr lang="en-US" dirty="0" smtClean="0"/>
              <a:t>open channel</a:t>
            </a:r>
            <a:endParaRPr lang="en-US" dirty="0"/>
          </a:p>
          <a:p>
            <a:pPr lvl="1" eaLnBrk="1" hangingPunct="1"/>
            <a:r>
              <a:rPr lang="en-US" dirty="0"/>
              <a:t>open channel </a:t>
            </a:r>
            <a:r>
              <a:rPr lang="en-US" dirty="0" smtClean="0"/>
              <a:t>flow </a:t>
            </a:r>
            <a:r>
              <a:rPr lang="en-US" dirty="0"/>
              <a:t>or pipe </a:t>
            </a:r>
            <a:r>
              <a:rPr lang="en-US" dirty="0" smtClean="0"/>
              <a:t>flow</a:t>
            </a: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95600"/>
            <a:ext cx="8381999" cy="38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Basic Principles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763000" cy="4525963"/>
          </a:xfrm>
        </p:spPr>
        <p:txBody>
          <a:bodyPr/>
          <a:lstStyle/>
          <a:p>
            <a:pPr eaLnBrk="1" hangingPunct="1"/>
            <a:r>
              <a:rPr lang="en-US" dirty="0"/>
              <a:t>Types of </a:t>
            </a:r>
            <a:r>
              <a:rPr lang="en-US" dirty="0" smtClean="0"/>
              <a:t>Flow:</a:t>
            </a:r>
            <a:endParaRPr lang="en-US" dirty="0"/>
          </a:p>
          <a:p>
            <a:pPr lvl="1" eaLnBrk="1" hangingPunct="1"/>
            <a:r>
              <a:rPr lang="en-US" dirty="0"/>
              <a:t>Steady Flow and </a:t>
            </a:r>
            <a:r>
              <a:rPr lang="en-US" dirty="0" smtClean="0"/>
              <a:t>Unsteady flow</a:t>
            </a:r>
          </a:p>
          <a:p>
            <a:pPr lvl="1" eaLnBrk="1" hangingPunct="1"/>
            <a:r>
              <a:rPr lang="en-US" dirty="0" smtClean="0"/>
              <a:t>Flow is </a:t>
            </a:r>
            <a:r>
              <a:rPr lang="en-US" dirty="0"/>
              <a:t>said to be </a:t>
            </a:r>
            <a:r>
              <a:rPr lang="en-US" i="1" dirty="0"/>
              <a:t>steady </a:t>
            </a:r>
            <a:r>
              <a:rPr lang="en-US" dirty="0"/>
              <a:t>if the depth of flow does not change </a:t>
            </a:r>
            <a:r>
              <a:rPr lang="en-US" dirty="0" smtClean="0"/>
              <a:t>during </a:t>
            </a:r>
            <a:r>
              <a:rPr lang="en-US" dirty="0"/>
              <a:t>the time </a:t>
            </a:r>
            <a:r>
              <a:rPr lang="en-US" dirty="0" smtClean="0"/>
              <a:t>interval</a:t>
            </a:r>
          </a:p>
          <a:p>
            <a:pPr lvl="1" eaLnBrk="1" hangingPunct="1"/>
            <a:r>
              <a:rPr lang="en-US" dirty="0" smtClean="0"/>
              <a:t>The </a:t>
            </a:r>
            <a:r>
              <a:rPr lang="en-US" dirty="0"/>
              <a:t>flow is </a:t>
            </a:r>
            <a:r>
              <a:rPr lang="en-US" i="1" dirty="0"/>
              <a:t>unsteady </a:t>
            </a:r>
            <a:r>
              <a:rPr lang="en-US" dirty="0"/>
              <a:t>if the depth changes with time. </a:t>
            </a:r>
            <a:endParaRPr lang="en-US" dirty="0" smtClean="0"/>
          </a:p>
          <a:p>
            <a:r>
              <a:rPr lang="en-US" dirty="0" smtClean="0"/>
              <a:t>In most open-channel </a:t>
            </a:r>
            <a:r>
              <a:rPr lang="en-US" dirty="0"/>
              <a:t>problems it </a:t>
            </a:r>
            <a:r>
              <a:rPr lang="en-US" dirty="0" smtClean="0"/>
              <a:t>is necessary </a:t>
            </a:r>
            <a:r>
              <a:rPr lang="en-US" dirty="0"/>
              <a:t>to study flow behavior only </a:t>
            </a:r>
            <a:r>
              <a:rPr lang="en-US" dirty="0" smtClean="0"/>
              <a:t>under steady </a:t>
            </a:r>
            <a:r>
              <a:rPr lang="en-US" dirty="0"/>
              <a:t>conditions.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02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7557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Basic Principles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11343" cy="4525963"/>
          </a:xfrm>
        </p:spPr>
        <p:txBody>
          <a:bodyPr/>
          <a:lstStyle/>
          <a:p>
            <a:pPr eaLnBrk="1" hangingPunct="1"/>
            <a:r>
              <a:rPr lang="en-US" dirty="0"/>
              <a:t>Uniform Flow and Varied </a:t>
            </a:r>
            <a:r>
              <a:rPr lang="en-US" dirty="0" smtClean="0"/>
              <a:t>Flow:</a:t>
            </a:r>
            <a:endParaRPr lang="en-US" dirty="0"/>
          </a:p>
          <a:p>
            <a:pPr lvl="1" eaLnBrk="1" hangingPunct="1"/>
            <a:r>
              <a:rPr lang="en-US" dirty="0" smtClean="0"/>
              <a:t>Open-channel flow </a:t>
            </a:r>
            <a:r>
              <a:rPr lang="en-US" dirty="0"/>
              <a:t>is said to be uniform if the depth of flow is the same at every </a:t>
            </a:r>
            <a:r>
              <a:rPr lang="en-US" dirty="0" smtClean="0"/>
              <a:t>section of </a:t>
            </a:r>
            <a:r>
              <a:rPr lang="en-US" dirty="0"/>
              <a:t>the channel. </a:t>
            </a:r>
            <a:endParaRPr lang="en-US" dirty="0" smtClean="0"/>
          </a:p>
          <a:p>
            <a:pPr lvl="1" eaLnBrk="1" hangingPunct="1"/>
            <a:r>
              <a:rPr lang="en-US" dirty="0" smtClean="0"/>
              <a:t>A </a:t>
            </a:r>
            <a:r>
              <a:rPr lang="en-US" dirty="0"/>
              <a:t>uniform flow may be steady or unsteady, </a:t>
            </a:r>
            <a:r>
              <a:rPr lang="en-US" dirty="0" smtClean="0"/>
              <a:t>depending on </a:t>
            </a:r>
            <a:r>
              <a:rPr lang="en-US" dirty="0"/>
              <a:t>whether or not the depth changes with time</a:t>
            </a:r>
            <a:r>
              <a:rPr lang="en-US" dirty="0" smtClean="0"/>
              <a:t>. </a:t>
            </a:r>
            <a:endParaRPr lang="en-US" dirty="0" smtClean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3581400"/>
            <a:ext cx="7725455" cy="310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627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7557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Basic Principles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11343" cy="4525963"/>
          </a:xfrm>
        </p:spPr>
        <p:txBody>
          <a:bodyPr/>
          <a:lstStyle/>
          <a:p>
            <a:pPr eaLnBrk="1" hangingPunct="1"/>
            <a:r>
              <a:rPr lang="en-US" dirty="0"/>
              <a:t>Uniform Flow and Varied </a:t>
            </a:r>
            <a:r>
              <a:rPr lang="en-US" dirty="0" smtClean="0"/>
              <a:t>Flow:</a:t>
            </a:r>
            <a:endParaRPr lang="en-US" dirty="0"/>
          </a:p>
          <a:p>
            <a:pPr lvl="1" eaLnBrk="1" hangingPunct="1"/>
            <a:r>
              <a:rPr lang="en-US" dirty="0" smtClean="0"/>
              <a:t>Open-channel flow </a:t>
            </a:r>
            <a:r>
              <a:rPr lang="en-US" dirty="0"/>
              <a:t>is said to be uniform if the depth of flow is the same at every </a:t>
            </a:r>
            <a:r>
              <a:rPr lang="en-US" dirty="0" smtClean="0"/>
              <a:t>section of </a:t>
            </a:r>
            <a:r>
              <a:rPr lang="en-US" dirty="0"/>
              <a:t>the channel. </a:t>
            </a:r>
            <a:endParaRPr lang="en-US" dirty="0" smtClean="0"/>
          </a:p>
          <a:p>
            <a:pPr lvl="1" eaLnBrk="1" hangingPunct="1"/>
            <a:r>
              <a:rPr lang="en-US" dirty="0" smtClean="0"/>
              <a:t>A </a:t>
            </a:r>
            <a:r>
              <a:rPr lang="en-US" dirty="0"/>
              <a:t>uniform flow may be steady or unsteady, </a:t>
            </a:r>
            <a:r>
              <a:rPr lang="en-US" dirty="0" smtClean="0"/>
              <a:t>depending on </a:t>
            </a:r>
            <a:r>
              <a:rPr lang="en-US" dirty="0"/>
              <a:t>whether or not the depth changes with time</a:t>
            </a:r>
            <a:r>
              <a:rPr lang="en-US" dirty="0" smtClean="0"/>
              <a:t>. </a:t>
            </a:r>
            <a:endParaRPr lang="en-US" dirty="0" smtClean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3581400"/>
            <a:ext cx="7725455" cy="310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141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7557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Basic Principles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11343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Varied Flow:</a:t>
            </a:r>
            <a:endParaRPr lang="en-US" dirty="0"/>
          </a:p>
          <a:p>
            <a:pPr lvl="1" eaLnBrk="1" hangingPunct="1"/>
            <a:r>
              <a:rPr lang="en-US" dirty="0"/>
              <a:t>Flow is varied if the depth of flow changes along the length of </a:t>
            </a:r>
            <a:r>
              <a:rPr lang="en-US" dirty="0" smtClean="0"/>
              <a:t>the channel</a:t>
            </a:r>
            <a:r>
              <a:rPr lang="en-US" dirty="0"/>
              <a:t>. </a:t>
            </a:r>
            <a:endParaRPr lang="en-US" dirty="0" smtClean="0"/>
          </a:p>
          <a:p>
            <a:pPr lvl="1" eaLnBrk="1" hangingPunct="1"/>
            <a:r>
              <a:rPr lang="en-US" dirty="0" smtClean="0"/>
              <a:t>Varied </a:t>
            </a:r>
            <a:r>
              <a:rPr lang="en-US" dirty="0"/>
              <a:t>flow may be either steady or </a:t>
            </a:r>
            <a:r>
              <a:rPr lang="en-US" dirty="0" smtClean="0"/>
              <a:t>unsteady</a:t>
            </a:r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19400"/>
            <a:ext cx="7696200" cy="387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177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7557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Basic Principles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11343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Gradually varied </a:t>
            </a:r>
            <a:r>
              <a:rPr lang="en-US" dirty="0"/>
              <a:t>flow </a:t>
            </a:r>
            <a:r>
              <a:rPr lang="en-US" dirty="0" smtClean="0"/>
              <a:t>and Rapidly varied flow</a:t>
            </a:r>
          </a:p>
          <a:p>
            <a:pPr lvl="1" eaLnBrk="1" hangingPunct="1"/>
            <a:r>
              <a:rPr lang="en-US" dirty="0" smtClean="0"/>
              <a:t> </a:t>
            </a:r>
            <a:r>
              <a:rPr lang="en-US" dirty="0"/>
              <a:t>The flow is rapidly varied if the depth changes abruptly over </a:t>
            </a:r>
            <a:r>
              <a:rPr lang="en-US" dirty="0" smtClean="0"/>
              <a:t>a comparatively </a:t>
            </a:r>
            <a:r>
              <a:rPr lang="en-US" dirty="0"/>
              <a:t>short distance; otherwise, it is gradually varied.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3200400"/>
            <a:ext cx="8010525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54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7557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Basic Principles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11343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Summary: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74" y="1828800"/>
            <a:ext cx="8495739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097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10886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State of </a:t>
            </a:r>
            <a:r>
              <a:rPr lang="en-US" dirty="0" smtClean="0"/>
              <a:t>Flow</a:t>
            </a:r>
            <a:endParaRPr lang="en-US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144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Effect of </a:t>
            </a:r>
            <a:r>
              <a:rPr lang="en-US" sz="2800" dirty="0" smtClean="0"/>
              <a:t>Viscosity</a:t>
            </a:r>
            <a:r>
              <a:rPr lang="en-US" sz="2800" dirty="0" smtClean="0"/>
              <a:t>: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The flow is laminar if the viscous forces are so strong relative to </a:t>
            </a:r>
            <a:r>
              <a:rPr lang="en-US" sz="2400" dirty="0" smtClean="0"/>
              <a:t>the inertial </a:t>
            </a:r>
            <a:r>
              <a:rPr lang="en-US" sz="2400" dirty="0"/>
              <a:t>forces that viscosity plays a significant part in determining </a:t>
            </a:r>
            <a:r>
              <a:rPr lang="en-US" sz="2400" dirty="0" smtClean="0"/>
              <a:t>flow behavior</a:t>
            </a:r>
            <a:r>
              <a:rPr lang="en-US" sz="2400" dirty="0"/>
              <a:t>. 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 </a:t>
            </a:r>
            <a:r>
              <a:rPr lang="en-US" sz="2400" dirty="0"/>
              <a:t>flow is turbulent if the viscous forces are weak relative to </a:t>
            </a:r>
            <a:r>
              <a:rPr lang="en-US" sz="2400" dirty="0" smtClean="0"/>
              <a:t>the inertial </a:t>
            </a:r>
            <a:r>
              <a:rPr lang="en-US" sz="2400" dirty="0"/>
              <a:t>forces. 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In </a:t>
            </a:r>
            <a:r>
              <a:rPr lang="en-US" sz="2400" dirty="0"/>
              <a:t>turbulent flow, the water particles move in </a:t>
            </a:r>
            <a:r>
              <a:rPr lang="en-US" sz="2400" dirty="0" smtClean="0"/>
              <a:t>irregular paths </a:t>
            </a:r>
            <a:r>
              <a:rPr lang="en-US" sz="2400" dirty="0"/>
              <a:t>which are neither smooth nor fixed but which in the aggregate </a:t>
            </a:r>
            <a:r>
              <a:rPr lang="en-US" sz="2400" dirty="0" smtClean="0"/>
              <a:t>still represent </a:t>
            </a:r>
            <a:r>
              <a:rPr lang="en-US" sz="2400" dirty="0"/>
              <a:t>the forward motion of the entire stream</a:t>
            </a:r>
            <a:r>
              <a:rPr lang="en-US" sz="2400" dirty="0" smtClean="0"/>
              <a:t>. </a:t>
            </a:r>
            <a:endParaRPr lang="en-US" sz="2400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0"/>
            <a:ext cx="8610600" cy="208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442</Words>
  <Application>Microsoft Office PowerPoint</Application>
  <PresentationFormat>On-screen Show (4:3)</PresentationFormat>
  <Paragraphs>66</Paragraphs>
  <Slides>17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Open-Channel Flow and Its Classification </vt:lpstr>
      <vt:lpstr>Basic Principles</vt:lpstr>
      <vt:lpstr>Basic Principles</vt:lpstr>
      <vt:lpstr>Basic Principles</vt:lpstr>
      <vt:lpstr>Basic Principles</vt:lpstr>
      <vt:lpstr>Basic Principles</vt:lpstr>
      <vt:lpstr>Basic Principles</vt:lpstr>
      <vt:lpstr>Basic Principles</vt:lpstr>
      <vt:lpstr>State of Flow</vt:lpstr>
      <vt:lpstr>Re – Laminar/Transition/Turbulent</vt:lpstr>
      <vt:lpstr>State of Flow</vt:lpstr>
      <vt:lpstr>Fr – Subcritical or Supercritical</vt:lpstr>
      <vt:lpstr>Open channels and their properties</vt:lpstr>
      <vt:lpstr>Channel Geometry </vt:lpstr>
      <vt:lpstr>Channel Geometry </vt:lpstr>
      <vt:lpstr>PowerPoint Presentation</vt:lpstr>
      <vt:lpstr>PowerPoint Presentation</vt:lpstr>
    </vt:vector>
  </TitlesOfParts>
  <Company>Oklahoma State University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BAE 6333 – Fluvial Hydraulics</dc:title>
  <dc:creator>Garey Fox</dc:creator>
  <cp:lastModifiedBy>Abdul-Sahib Al-Madhhachi</cp:lastModifiedBy>
  <cp:revision>34</cp:revision>
  <dcterms:created xsi:type="dcterms:W3CDTF">2008-01-06T02:19:33Z</dcterms:created>
  <dcterms:modified xsi:type="dcterms:W3CDTF">2019-10-02T17:28:58Z</dcterms:modified>
</cp:coreProperties>
</file>