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2"/>
  </p:notesMasterIdLst>
  <p:sldIdLst>
    <p:sldId id="291" r:id="rId2"/>
    <p:sldId id="295" r:id="rId3"/>
    <p:sldId id="294" r:id="rId4"/>
    <p:sldId id="293" r:id="rId5"/>
    <p:sldId id="296" r:id="rId6"/>
    <p:sldId id="297" r:id="rId7"/>
    <p:sldId id="320" r:id="rId8"/>
    <p:sldId id="306" r:id="rId9"/>
    <p:sldId id="307" r:id="rId10"/>
    <p:sldId id="299" r:id="rId11"/>
    <p:sldId id="298" r:id="rId12"/>
    <p:sldId id="308" r:id="rId13"/>
    <p:sldId id="300" r:id="rId14"/>
    <p:sldId id="301" r:id="rId15"/>
    <p:sldId id="302" r:id="rId16"/>
    <p:sldId id="303" r:id="rId17"/>
    <p:sldId id="309" r:id="rId18"/>
    <p:sldId id="321" r:id="rId19"/>
    <p:sldId id="304" r:id="rId20"/>
    <p:sldId id="305" r:id="rId21"/>
    <p:sldId id="310" r:id="rId22"/>
    <p:sldId id="314" r:id="rId23"/>
    <p:sldId id="311" r:id="rId24"/>
    <p:sldId id="312" r:id="rId25"/>
    <p:sldId id="315" r:id="rId26"/>
    <p:sldId id="313" r:id="rId27"/>
    <p:sldId id="316" r:id="rId28"/>
    <p:sldId id="317" r:id="rId29"/>
    <p:sldId id="318" r:id="rId30"/>
    <p:sldId id="319" r:id="rId31"/>
  </p:sldIdLst>
  <p:sldSz cx="10693400" cy="7562850"/>
  <p:notesSz cx="10693400" cy="7562850"/>
  <p:defaultTextStyle>
    <a:defPPr>
      <a:defRPr lang="en-US"/>
    </a:defPPr>
    <a:lvl1pPr marL="0" algn="l" defTabSz="914238" rtl="0" eaLnBrk="1" latinLnBrk="0" hangingPunct="1">
      <a:defRPr sz="1800" kern="1200">
        <a:solidFill>
          <a:schemeClr val="tx1"/>
        </a:solidFill>
        <a:latin typeface="+mn-lt"/>
        <a:ea typeface="+mn-ea"/>
        <a:cs typeface="+mn-cs"/>
      </a:defRPr>
    </a:lvl1pPr>
    <a:lvl2pPr marL="457120" algn="l" defTabSz="914238" rtl="0" eaLnBrk="1" latinLnBrk="0" hangingPunct="1">
      <a:defRPr sz="1800" kern="1200">
        <a:solidFill>
          <a:schemeClr val="tx1"/>
        </a:solidFill>
        <a:latin typeface="+mn-lt"/>
        <a:ea typeface="+mn-ea"/>
        <a:cs typeface="+mn-cs"/>
      </a:defRPr>
    </a:lvl2pPr>
    <a:lvl3pPr marL="914238" algn="l" defTabSz="914238" rtl="0" eaLnBrk="1" latinLnBrk="0" hangingPunct="1">
      <a:defRPr sz="1800" kern="1200">
        <a:solidFill>
          <a:schemeClr val="tx1"/>
        </a:solidFill>
        <a:latin typeface="+mn-lt"/>
        <a:ea typeface="+mn-ea"/>
        <a:cs typeface="+mn-cs"/>
      </a:defRPr>
    </a:lvl3pPr>
    <a:lvl4pPr marL="1371356" algn="l" defTabSz="914238" rtl="0" eaLnBrk="1" latinLnBrk="0" hangingPunct="1">
      <a:defRPr sz="1800" kern="1200">
        <a:solidFill>
          <a:schemeClr val="tx1"/>
        </a:solidFill>
        <a:latin typeface="+mn-lt"/>
        <a:ea typeface="+mn-ea"/>
        <a:cs typeface="+mn-cs"/>
      </a:defRPr>
    </a:lvl4pPr>
    <a:lvl5pPr marL="1828474" algn="l" defTabSz="914238" rtl="0" eaLnBrk="1" latinLnBrk="0" hangingPunct="1">
      <a:defRPr sz="1800" kern="1200">
        <a:solidFill>
          <a:schemeClr val="tx1"/>
        </a:solidFill>
        <a:latin typeface="+mn-lt"/>
        <a:ea typeface="+mn-ea"/>
        <a:cs typeface="+mn-cs"/>
      </a:defRPr>
    </a:lvl5pPr>
    <a:lvl6pPr marL="2285594" algn="l" defTabSz="914238" rtl="0" eaLnBrk="1" latinLnBrk="0" hangingPunct="1">
      <a:defRPr sz="1800" kern="1200">
        <a:solidFill>
          <a:schemeClr val="tx1"/>
        </a:solidFill>
        <a:latin typeface="+mn-lt"/>
        <a:ea typeface="+mn-ea"/>
        <a:cs typeface="+mn-cs"/>
      </a:defRPr>
    </a:lvl6pPr>
    <a:lvl7pPr marL="2742714" algn="l" defTabSz="914238" rtl="0" eaLnBrk="1" latinLnBrk="0" hangingPunct="1">
      <a:defRPr sz="1800" kern="1200">
        <a:solidFill>
          <a:schemeClr val="tx1"/>
        </a:solidFill>
        <a:latin typeface="+mn-lt"/>
        <a:ea typeface="+mn-ea"/>
        <a:cs typeface="+mn-cs"/>
      </a:defRPr>
    </a:lvl7pPr>
    <a:lvl8pPr marL="3199832" algn="l" defTabSz="914238" rtl="0" eaLnBrk="1" latinLnBrk="0" hangingPunct="1">
      <a:defRPr sz="1800" kern="1200">
        <a:solidFill>
          <a:schemeClr val="tx1"/>
        </a:solidFill>
        <a:latin typeface="+mn-lt"/>
        <a:ea typeface="+mn-ea"/>
        <a:cs typeface="+mn-cs"/>
      </a:defRPr>
    </a:lvl8pPr>
    <a:lvl9pPr marL="3656951" algn="l" defTabSz="914238"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31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7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057900" y="0"/>
            <a:ext cx="4632325" cy="377825"/>
          </a:xfrm>
          <a:prstGeom prst="rect">
            <a:avLst/>
          </a:prstGeom>
        </p:spPr>
        <p:txBody>
          <a:bodyPr vert="horz" lIns="91440" tIns="45720" rIns="91440" bIns="45720" rtlCol="0"/>
          <a:lstStyle>
            <a:lvl1pPr algn="r">
              <a:defRPr sz="1200"/>
            </a:lvl1pPr>
          </a:lstStyle>
          <a:p>
            <a:fld id="{7050F252-C1A3-467D-B826-ECC124F56556}" type="datetimeFigureOut">
              <a:rPr lang="en-US" smtClean="0"/>
              <a:t>4/26/2019</a:t>
            </a:fld>
            <a:endParaRPr lang="en-US"/>
          </a:p>
        </p:txBody>
      </p:sp>
      <p:sp>
        <p:nvSpPr>
          <p:cNvPr id="4" name="Slide Image Placeholder 3"/>
          <p:cNvSpPr>
            <a:spLocks noGrp="1" noRot="1" noChangeAspect="1"/>
          </p:cNvSpPr>
          <p:nvPr>
            <p:ph type="sldImg" idx="2"/>
          </p:nvPr>
        </p:nvSpPr>
        <p:spPr>
          <a:xfrm>
            <a:off x="3341688" y="566738"/>
            <a:ext cx="4010025" cy="28368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69975" y="3592513"/>
            <a:ext cx="8553450" cy="34036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7183438"/>
            <a:ext cx="4633913" cy="377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057900" y="7183438"/>
            <a:ext cx="4632325" cy="377825"/>
          </a:xfrm>
          <a:prstGeom prst="rect">
            <a:avLst/>
          </a:prstGeom>
        </p:spPr>
        <p:txBody>
          <a:bodyPr vert="horz" lIns="91440" tIns="45720" rIns="91440" bIns="45720" rtlCol="0" anchor="b"/>
          <a:lstStyle>
            <a:lvl1pPr algn="r">
              <a:defRPr sz="1200"/>
            </a:lvl1pPr>
          </a:lstStyle>
          <a:p>
            <a:fld id="{C9EBE5E9-C9DE-4524-BC4E-8A7A93C569F6}" type="slidenum">
              <a:rPr lang="en-US" smtClean="0"/>
              <a:t>‹#›</a:t>
            </a:fld>
            <a:endParaRPr lang="en-US"/>
          </a:p>
        </p:txBody>
      </p:sp>
    </p:spTree>
    <p:extLst>
      <p:ext uri="{BB962C8B-B14F-4D97-AF65-F5344CB8AC3E}">
        <p14:creationId xmlns:p14="http://schemas.microsoft.com/office/powerpoint/2010/main" val="2914251041"/>
      </p:ext>
    </p:extLst>
  </p:cSld>
  <p:clrMap bg1="lt1" tx1="dk1" bg2="lt2" tx2="dk2" accent1="accent1" accent2="accent2" accent3="accent3" accent4="accent4" accent5="accent5" accent6="accent6" hlink="hlink" folHlink="folHlink"/>
  <p:notesStyle>
    <a:lvl1pPr marL="0" algn="l" defTabSz="914238" rtl="0" eaLnBrk="1" latinLnBrk="0" hangingPunct="1">
      <a:defRPr sz="1300" kern="1200">
        <a:solidFill>
          <a:schemeClr val="tx1"/>
        </a:solidFill>
        <a:latin typeface="+mn-lt"/>
        <a:ea typeface="+mn-ea"/>
        <a:cs typeface="+mn-cs"/>
      </a:defRPr>
    </a:lvl1pPr>
    <a:lvl2pPr marL="457120" algn="l" defTabSz="914238" rtl="0" eaLnBrk="1" latinLnBrk="0" hangingPunct="1">
      <a:defRPr sz="1300" kern="1200">
        <a:solidFill>
          <a:schemeClr val="tx1"/>
        </a:solidFill>
        <a:latin typeface="+mn-lt"/>
        <a:ea typeface="+mn-ea"/>
        <a:cs typeface="+mn-cs"/>
      </a:defRPr>
    </a:lvl2pPr>
    <a:lvl3pPr marL="914238" algn="l" defTabSz="914238" rtl="0" eaLnBrk="1" latinLnBrk="0" hangingPunct="1">
      <a:defRPr sz="1300" kern="1200">
        <a:solidFill>
          <a:schemeClr val="tx1"/>
        </a:solidFill>
        <a:latin typeface="+mn-lt"/>
        <a:ea typeface="+mn-ea"/>
        <a:cs typeface="+mn-cs"/>
      </a:defRPr>
    </a:lvl3pPr>
    <a:lvl4pPr marL="1371356" algn="l" defTabSz="914238" rtl="0" eaLnBrk="1" latinLnBrk="0" hangingPunct="1">
      <a:defRPr sz="1300" kern="1200">
        <a:solidFill>
          <a:schemeClr val="tx1"/>
        </a:solidFill>
        <a:latin typeface="+mn-lt"/>
        <a:ea typeface="+mn-ea"/>
        <a:cs typeface="+mn-cs"/>
      </a:defRPr>
    </a:lvl4pPr>
    <a:lvl5pPr marL="1828474" algn="l" defTabSz="914238" rtl="0" eaLnBrk="1" latinLnBrk="0" hangingPunct="1">
      <a:defRPr sz="1300" kern="1200">
        <a:solidFill>
          <a:schemeClr val="tx1"/>
        </a:solidFill>
        <a:latin typeface="+mn-lt"/>
        <a:ea typeface="+mn-ea"/>
        <a:cs typeface="+mn-cs"/>
      </a:defRPr>
    </a:lvl5pPr>
    <a:lvl6pPr marL="2285594" algn="l" defTabSz="914238" rtl="0" eaLnBrk="1" latinLnBrk="0" hangingPunct="1">
      <a:defRPr sz="1300" kern="1200">
        <a:solidFill>
          <a:schemeClr val="tx1"/>
        </a:solidFill>
        <a:latin typeface="+mn-lt"/>
        <a:ea typeface="+mn-ea"/>
        <a:cs typeface="+mn-cs"/>
      </a:defRPr>
    </a:lvl6pPr>
    <a:lvl7pPr marL="2742714" algn="l" defTabSz="914238" rtl="0" eaLnBrk="1" latinLnBrk="0" hangingPunct="1">
      <a:defRPr sz="1300" kern="1200">
        <a:solidFill>
          <a:schemeClr val="tx1"/>
        </a:solidFill>
        <a:latin typeface="+mn-lt"/>
        <a:ea typeface="+mn-ea"/>
        <a:cs typeface="+mn-cs"/>
      </a:defRPr>
    </a:lvl7pPr>
    <a:lvl8pPr marL="3199832" algn="l" defTabSz="914238" rtl="0" eaLnBrk="1" latinLnBrk="0" hangingPunct="1">
      <a:defRPr sz="1300" kern="1200">
        <a:solidFill>
          <a:schemeClr val="tx1"/>
        </a:solidFill>
        <a:latin typeface="+mn-lt"/>
        <a:ea typeface="+mn-ea"/>
        <a:cs typeface="+mn-cs"/>
      </a:defRPr>
    </a:lvl8pPr>
    <a:lvl9pPr marL="3656951" algn="l" defTabSz="914238"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9386"/>
            <a:ext cx="9089390" cy="1621111"/>
          </a:xfrm>
        </p:spPr>
        <p:txBody>
          <a:bodyPr/>
          <a:lstStyle/>
          <a:p>
            <a:r>
              <a:rPr lang="en-US" smtClean="0"/>
              <a:t>Click to edit Master title style</a:t>
            </a:r>
            <a:endParaRPr lang="en-US"/>
          </a:p>
        </p:txBody>
      </p:sp>
      <p:sp>
        <p:nvSpPr>
          <p:cNvPr id="3" name="Subtitle 2"/>
          <p:cNvSpPr>
            <a:spLocks noGrp="1"/>
          </p:cNvSpPr>
          <p:nvPr>
            <p:ph type="subTitle" idx="1"/>
          </p:nvPr>
        </p:nvSpPr>
        <p:spPr>
          <a:xfrm>
            <a:off x="1604010" y="4285615"/>
            <a:ext cx="7485380" cy="1932728"/>
          </a:xfrm>
        </p:spPr>
        <p:txBody>
          <a:bodyPr/>
          <a:lstStyle>
            <a:lvl1pPr marL="0" indent="0" algn="ctr">
              <a:buNone/>
              <a:defRPr>
                <a:solidFill>
                  <a:schemeClr val="tx1">
                    <a:tint val="75000"/>
                  </a:schemeClr>
                </a:solidFill>
              </a:defRPr>
            </a:lvl1pPr>
            <a:lvl2pPr marL="521574" indent="0" algn="ctr">
              <a:buNone/>
              <a:defRPr>
                <a:solidFill>
                  <a:schemeClr val="tx1">
                    <a:tint val="75000"/>
                  </a:schemeClr>
                </a:solidFill>
              </a:defRPr>
            </a:lvl2pPr>
            <a:lvl3pPr marL="1043148" indent="0" algn="ctr">
              <a:buNone/>
              <a:defRPr>
                <a:solidFill>
                  <a:schemeClr val="tx1">
                    <a:tint val="75000"/>
                  </a:schemeClr>
                </a:solidFill>
              </a:defRPr>
            </a:lvl3pPr>
            <a:lvl4pPr marL="1564721" indent="0" algn="ctr">
              <a:buNone/>
              <a:defRPr>
                <a:solidFill>
                  <a:schemeClr val="tx1">
                    <a:tint val="75000"/>
                  </a:schemeClr>
                </a:solidFill>
              </a:defRPr>
            </a:lvl4pPr>
            <a:lvl5pPr marL="2086295" indent="0" algn="ctr">
              <a:buNone/>
              <a:defRPr>
                <a:solidFill>
                  <a:schemeClr val="tx1">
                    <a:tint val="75000"/>
                  </a:schemeClr>
                </a:solidFill>
              </a:defRPr>
            </a:lvl5pPr>
            <a:lvl6pPr marL="2607869" indent="0" algn="ctr">
              <a:buNone/>
              <a:defRPr>
                <a:solidFill>
                  <a:schemeClr val="tx1">
                    <a:tint val="75000"/>
                  </a:schemeClr>
                </a:solidFill>
              </a:defRPr>
            </a:lvl6pPr>
            <a:lvl7pPr marL="3129443" indent="0" algn="ctr">
              <a:buNone/>
              <a:defRPr>
                <a:solidFill>
                  <a:schemeClr val="tx1">
                    <a:tint val="75000"/>
                  </a:schemeClr>
                </a:solidFill>
              </a:defRPr>
            </a:lvl7pPr>
            <a:lvl8pPr marL="3651016" indent="0" algn="ctr">
              <a:buNone/>
              <a:defRPr>
                <a:solidFill>
                  <a:schemeClr val="tx1">
                    <a:tint val="75000"/>
                  </a:schemeClr>
                </a:solidFill>
              </a:defRPr>
            </a:lvl8pPr>
            <a:lvl9pPr marL="417259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877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4735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52715" y="302865"/>
            <a:ext cx="2406015" cy="645293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4670" y="302865"/>
            <a:ext cx="7039822" cy="64529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244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8187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705" y="4859832"/>
            <a:ext cx="9089390" cy="1502066"/>
          </a:xfrm>
        </p:spPr>
        <p:txBody>
          <a:bodyPr anchor="t"/>
          <a:lstStyle>
            <a:lvl1pPr algn="l">
              <a:defRPr sz="4600" b="1" cap="all"/>
            </a:lvl1pPr>
          </a:lstStyle>
          <a:p>
            <a:r>
              <a:rPr lang="en-US" smtClean="0"/>
              <a:t>Click to edit Master title style</a:t>
            </a:r>
            <a:endParaRPr lang="en-US"/>
          </a:p>
        </p:txBody>
      </p:sp>
      <p:sp>
        <p:nvSpPr>
          <p:cNvPr id="3" name="Text Placeholder 2"/>
          <p:cNvSpPr>
            <a:spLocks noGrp="1"/>
          </p:cNvSpPr>
          <p:nvPr>
            <p:ph type="body" idx="1"/>
          </p:nvPr>
        </p:nvSpPr>
        <p:spPr>
          <a:xfrm>
            <a:off x="844705" y="3205459"/>
            <a:ext cx="9089390" cy="1654373"/>
          </a:xfrm>
        </p:spPr>
        <p:txBody>
          <a:bodyPr anchor="b"/>
          <a:lstStyle>
            <a:lvl1pPr marL="0" indent="0">
              <a:buNone/>
              <a:defRPr sz="2300">
                <a:solidFill>
                  <a:schemeClr val="tx1">
                    <a:tint val="75000"/>
                  </a:schemeClr>
                </a:solidFill>
              </a:defRPr>
            </a:lvl1pPr>
            <a:lvl2pPr marL="521574" indent="0">
              <a:buNone/>
              <a:defRPr sz="2100">
                <a:solidFill>
                  <a:schemeClr val="tx1">
                    <a:tint val="75000"/>
                  </a:schemeClr>
                </a:solidFill>
              </a:defRPr>
            </a:lvl2pPr>
            <a:lvl3pPr marL="1043148" indent="0">
              <a:buNone/>
              <a:defRPr sz="1800">
                <a:solidFill>
                  <a:schemeClr val="tx1">
                    <a:tint val="75000"/>
                  </a:schemeClr>
                </a:solidFill>
              </a:defRPr>
            </a:lvl3pPr>
            <a:lvl4pPr marL="1564721" indent="0">
              <a:buNone/>
              <a:defRPr sz="1600">
                <a:solidFill>
                  <a:schemeClr val="tx1">
                    <a:tint val="75000"/>
                  </a:schemeClr>
                </a:solidFill>
              </a:defRPr>
            </a:lvl4pPr>
            <a:lvl5pPr marL="2086295" indent="0">
              <a:buNone/>
              <a:defRPr sz="1600">
                <a:solidFill>
                  <a:schemeClr val="tx1">
                    <a:tint val="75000"/>
                  </a:schemeClr>
                </a:solidFill>
              </a:defRPr>
            </a:lvl5pPr>
            <a:lvl6pPr marL="2607869" indent="0">
              <a:buNone/>
              <a:defRPr sz="1600">
                <a:solidFill>
                  <a:schemeClr val="tx1">
                    <a:tint val="75000"/>
                  </a:schemeClr>
                </a:solidFill>
              </a:defRPr>
            </a:lvl6pPr>
            <a:lvl7pPr marL="3129443" indent="0">
              <a:buNone/>
              <a:defRPr sz="1600">
                <a:solidFill>
                  <a:schemeClr val="tx1">
                    <a:tint val="75000"/>
                  </a:schemeClr>
                </a:solidFill>
              </a:defRPr>
            </a:lvl7pPr>
            <a:lvl8pPr marL="3651016" indent="0">
              <a:buNone/>
              <a:defRPr sz="1600">
                <a:solidFill>
                  <a:schemeClr val="tx1">
                    <a:tint val="75000"/>
                  </a:schemeClr>
                </a:solidFill>
              </a:defRPr>
            </a:lvl8pPr>
            <a:lvl9pPr marL="417259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9574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4670" y="1764666"/>
            <a:ext cx="4722918"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35812" y="1764666"/>
            <a:ext cx="4722918"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58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34670" y="1692889"/>
            <a:ext cx="4724775" cy="705515"/>
          </a:xfrm>
        </p:spPr>
        <p:txBody>
          <a:bodyPr anchor="b"/>
          <a:lstStyle>
            <a:lvl1pPr marL="0" indent="0">
              <a:buNone/>
              <a:defRPr sz="2700" b="1"/>
            </a:lvl1pPr>
            <a:lvl2pPr marL="521574" indent="0">
              <a:buNone/>
              <a:defRPr sz="2300" b="1"/>
            </a:lvl2pPr>
            <a:lvl3pPr marL="1043148" indent="0">
              <a:buNone/>
              <a:defRPr sz="2100" b="1"/>
            </a:lvl3pPr>
            <a:lvl4pPr marL="1564721" indent="0">
              <a:buNone/>
              <a:defRPr sz="1800" b="1"/>
            </a:lvl4pPr>
            <a:lvl5pPr marL="2086295" indent="0">
              <a:buNone/>
              <a:defRPr sz="1800" b="1"/>
            </a:lvl5pPr>
            <a:lvl6pPr marL="2607869" indent="0">
              <a:buNone/>
              <a:defRPr sz="1800" b="1"/>
            </a:lvl6pPr>
            <a:lvl7pPr marL="3129443" indent="0">
              <a:buNone/>
              <a:defRPr sz="1800" b="1"/>
            </a:lvl7pPr>
            <a:lvl8pPr marL="3651016" indent="0">
              <a:buNone/>
              <a:defRPr sz="1800" b="1"/>
            </a:lvl8pPr>
            <a:lvl9pPr marL="4172590"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34670" y="2398404"/>
            <a:ext cx="4724775"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32099" y="1692889"/>
            <a:ext cx="4726631" cy="705515"/>
          </a:xfrm>
        </p:spPr>
        <p:txBody>
          <a:bodyPr anchor="b"/>
          <a:lstStyle>
            <a:lvl1pPr marL="0" indent="0">
              <a:buNone/>
              <a:defRPr sz="2700" b="1"/>
            </a:lvl1pPr>
            <a:lvl2pPr marL="521574" indent="0">
              <a:buNone/>
              <a:defRPr sz="2300" b="1"/>
            </a:lvl2pPr>
            <a:lvl3pPr marL="1043148" indent="0">
              <a:buNone/>
              <a:defRPr sz="2100" b="1"/>
            </a:lvl3pPr>
            <a:lvl4pPr marL="1564721" indent="0">
              <a:buNone/>
              <a:defRPr sz="1800" b="1"/>
            </a:lvl4pPr>
            <a:lvl5pPr marL="2086295" indent="0">
              <a:buNone/>
              <a:defRPr sz="1800" b="1"/>
            </a:lvl5pPr>
            <a:lvl6pPr marL="2607869" indent="0">
              <a:buNone/>
              <a:defRPr sz="1800" b="1"/>
            </a:lvl6pPr>
            <a:lvl7pPr marL="3129443" indent="0">
              <a:buNone/>
              <a:defRPr sz="1800" b="1"/>
            </a:lvl7pPr>
            <a:lvl8pPr marL="3651016" indent="0">
              <a:buNone/>
              <a:defRPr sz="1800" b="1"/>
            </a:lvl8pPr>
            <a:lvl9pPr marL="4172590"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32099" y="2398404"/>
            <a:ext cx="4726631"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471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252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4426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671" y="301113"/>
            <a:ext cx="3518055" cy="1281483"/>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180822" y="301114"/>
            <a:ext cx="5977908" cy="6454683"/>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4671" y="1582597"/>
            <a:ext cx="3518055" cy="5173200"/>
          </a:xfrm>
        </p:spPr>
        <p:txBody>
          <a:bodyPr/>
          <a:lstStyle>
            <a:lvl1pPr marL="0" indent="0">
              <a:buNone/>
              <a:defRPr sz="1600"/>
            </a:lvl1pPr>
            <a:lvl2pPr marL="521574" indent="0">
              <a:buNone/>
              <a:defRPr sz="1400"/>
            </a:lvl2pPr>
            <a:lvl3pPr marL="1043148" indent="0">
              <a:buNone/>
              <a:defRPr sz="1100"/>
            </a:lvl3pPr>
            <a:lvl4pPr marL="1564721" indent="0">
              <a:buNone/>
              <a:defRPr sz="1000"/>
            </a:lvl4pPr>
            <a:lvl5pPr marL="2086295" indent="0">
              <a:buNone/>
              <a:defRPr sz="1000"/>
            </a:lvl5pPr>
            <a:lvl6pPr marL="2607869" indent="0">
              <a:buNone/>
              <a:defRPr sz="1000"/>
            </a:lvl6pPr>
            <a:lvl7pPr marL="3129443" indent="0">
              <a:buNone/>
              <a:defRPr sz="1000"/>
            </a:lvl7pPr>
            <a:lvl8pPr marL="3651016" indent="0">
              <a:buNone/>
              <a:defRPr sz="1000"/>
            </a:lvl8pPr>
            <a:lvl9pPr marL="417259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3905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981" y="5293995"/>
            <a:ext cx="6416040" cy="624986"/>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095981" y="675755"/>
            <a:ext cx="6416040" cy="4537710"/>
          </a:xfrm>
        </p:spPr>
        <p:txBody>
          <a:bodyPr/>
          <a:lstStyle>
            <a:lvl1pPr marL="0" indent="0">
              <a:buNone/>
              <a:defRPr sz="3700"/>
            </a:lvl1pPr>
            <a:lvl2pPr marL="521574" indent="0">
              <a:buNone/>
              <a:defRPr sz="3200"/>
            </a:lvl2pPr>
            <a:lvl3pPr marL="1043148" indent="0">
              <a:buNone/>
              <a:defRPr sz="2700"/>
            </a:lvl3pPr>
            <a:lvl4pPr marL="1564721" indent="0">
              <a:buNone/>
              <a:defRPr sz="2300"/>
            </a:lvl4pPr>
            <a:lvl5pPr marL="2086295" indent="0">
              <a:buNone/>
              <a:defRPr sz="2300"/>
            </a:lvl5pPr>
            <a:lvl6pPr marL="2607869" indent="0">
              <a:buNone/>
              <a:defRPr sz="2300"/>
            </a:lvl6pPr>
            <a:lvl7pPr marL="3129443" indent="0">
              <a:buNone/>
              <a:defRPr sz="2300"/>
            </a:lvl7pPr>
            <a:lvl8pPr marL="3651016" indent="0">
              <a:buNone/>
              <a:defRPr sz="2300"/>
            </a:lvl8pPr>
            <a:lvl9pPr marL="4172590" indent="0">
              <a:buNone/>
              <a:defRPr sz="2300"/>
            </a:lvl9pPr>
          </a:lstStyle>
          <a:p>
            <a:endParaRPr lang="en-US"/>
          </a:p>
        </p:txBody>
      </p:sp>
      <p:sp>
        <p:nvSpPr>
          <p:cNvPr id="4" name="Text Placeholder 3"/>
          <p:cNvSpPr>
            <a:spLocks noGrp="1"/>
          </p:cNvSpPr>
          <p:nvPr>
            <p:ph type="body" sz="half" idx="2"/>
          </p:nvPr>
        </p:nvSpPr>
        <p:spPr>
          <a:xfrm>
            <a:off x="2095981" y="5918981"/>
            <a:ext cx="6416040" cy="887584"/>
          </a:xfrm>
        </p:spPr>
        <p:txBody>
          <a:bodyPr/>
          <a:lstStyle>
            <a:lvl1pPr marL="0" indent="0">
              <a:buNone/>
              <a:defRPr sz="1600"/>
            </a:lvl1pPr>
            <a:lvl2pPr marL="521574" indent="0">
              <a:buNone/>
              <a:defRPr sz="1400"/>
            </a:lvl2pPr>
            <a:lvl3pPr marL="1043148" indent="0">
              <a:buNone/>
              <a:defRPr sz="1100"/>
            </a:lvl3pPr>
            <a:lvl4pPr marL="1564721" indent="0">
              <a:buNone/>
              <a:defRPr sz="1000"/>
            </a:lvl4pPr>
            <a:lvl5pPr marL="2086295" indent="0">
              <a:buNone/>
              <a:defRPr sz="1000"/>
            </a:lvl5pPr>
            <a:lvl6pPr marL="2607869" indent="0">
              <a:buNone/>
              <a:defRPr sz="1000"/>
            </a:lvl6pPr>
            <a:lvl7pPr marL="3129443" indent="0">
              <a:buNone/>
              <a:defRPr sz="1000"/>
            </a:lvl7pPr>
            <a:lvl8pPr marL="3651016" indent="0">
              <a:buNone/>
              <a:defRPr sz="1000"/>
            </a:lvl8pPr>
            <a:lvl9pPr marL="417259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4/26/2019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4875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70" y="302865"/>
            <a:ext cx="9624060" cy="1260475"/>
          </a:xfrm>
          <a:prstGeom prst="rect">
            <a:avLst/>
          </a:prstGeom>
        </p:spPr>
        <p:txBody>
          <a:bodyPr vert="horz" lIns="104315" tIns="52157" rIns="104315" bIns="5215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34670" y="1764666"/>
            <a:ext cx="9624060" cy="4991131"/>
          </a:xfrm>
          <a:prstGeom prst="rect">
            <a:avLst/>
          </a:prstGeom>
        </p:spPr>
        <p:txBody>
          <a:bodyPr vert="horz" lIns="104315" tIns="52157" rIns="104315" bIns="5215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34670" y="7009642"/>
            <a:ext cx="2495127" cy="402652"/>
          </a:xfrm>
          <a:prstGeom prst="rect">
            <a:avLst/>
          </a:prstGeom>
        </p:spPr>
        <p:txBody>
          <a:bodyPr vert="horz" lIns="104315" tIns="52157" rIns="104315" bIns="52157" rtlCol="0" anchor="ctr"/>
          <a:lstStyle>
            <a:lvl1pPr algn="l">
              <a:defRPr sz="1400">
                <a:solidFill>
                  <a:schemeClr val="tx1">
                    <a:tint val="75000"/>
                  </a:schemeClr>
                </a:solidFill>
              </a:defRPr>
            </a:lvl1pPr>
          </a:lstStyle>
          <a:p>
            <a:pPr defTabSz="1043148"/>
            <a:fld id="{1D8BD707-D9CF-40AE-B4C6-C98DA3205C09}" type="datetimeFigureOut">
              <a:rPr lang="en-US" smtClean="0">
                <a:solidFill>
                  <a:prstClr val="black">
                    <a:tint val="75000"/>
                  </a:prstClr>
                </a:solidFill>
              </a:rPr>
              <a:pPr defTabSz="1043148"/>
              <a:t>4/26/2019</a:t>
            </a:fld>
            <a:endParaRPr lang="en-US">
              <a:solidFill>
                <a:prstClr val="black">
                  <a:tint val="75000"/>
                </a:prstClr>
              </a:solidFill>
            </a:endParaRPr>
          </a:p>
        </p:txBody>
      </p:sp>
      <p:sp>
        <p:nvSpPr>
          <p:cNvPr id="5" name="Footer Placeholder 4"/>
          <p:cNvSpPr>
            <a:spLocks noGrp="1"/>
          </p:cNvSpPr>
          <p:nvPr>
            <p:ph type="ftr" sz="quarter" idx="3"/>
          </p:nvPr>
        </p:nvSpPr>
        <p:spPr>
          <a:xfrm>
            <a:off x="3653579" y="7009642"/>
            <a:ext cx="3386243" cy="402652"/>
          </a:xfrm>
          <a:prstGeom prst="rect">
            <a:avLst/>
          </a:prstGeom>
        </p:spPr>
        <p:txBody>
          <a:bodyPr vert="horz" lIns="104315" tIns="52157" rIns="104315" bIns="52157" rtlCol="0" anchor="ctr"/>
          <a:lstStyle>
            <a:lvl1pPr algn="ctr">
              <a:defRPr sz="1400">
                <a:solidFill>
                  <a:schemeClr val="tx1">
                    <a:tint val="75000"/>
                  </a:schemeClr>
                </a:solidFill>
              </a:defRPr>
            </a:lvl1pPr>
          </a:lstStyle>
          <a:p>
            <a:pPr defTabSz="1043148"/>
            <a:endParaRPr lang="en-US">
              <a:solidFill>
                <a:prstClr val="black">
                  <a:tint val="75000"/>
                </a:prstClr>
              </a:solidFill>
            </a:endParaRPr>
          </a:p>
        </p:txBody>
      </p:sp>
      <p:sp>
        <p:nvSpPr>
          <p:cNvPr id="6" name="Slide Number Placeholder 5"/>
          <p:cNvSpPr>
            <a:spLocks noGrp="1"/>
          </p:cNvSpPr>
          <p:nvPr>
            <p:ph type="sldNum" sz="quarter" idx="4"/>
          </p:nvPr>
        </p:nvSpPr>
        <p:spPr>
          <a:xfrm>
            <a:off x="7663603" y="7009642"/>
            <a:ext cx="2495127" cy="402652"/>
          </a:xfrm>
          <a:prstGeom prst="rect">
            <a:avLst/>
          </a:prstGeom>
        </p:spPr>
        <p:txBody>
          <a:bodyPr vert="horz" lIns="104315" tIns="52157" rIns="104315" bIns="52157" rtlCol="0" anchor="ctr"/>
          <a:lstStyle>
            <a:lvl1pPr algn="r">
              <a:defRPr sz="1400">
                <a:solidFill>
                  <a:schemeClr val="tx1">
                    <a:tint val="75000"/>
                  </a:schemeClr>
                </a:solidFill>
              </a:defRPr>
            </a:lvl1pPr>
          </a:lstStyle>
          <a:p>
            <a:pPr defTabSz="1043148"/>
            <a:fld id="{B6F15528-21DE-4FAA-801E-634DDDAF4B2B}" type="slidenum">
              <a:rPr lang="en-US" smtClean="0">
                <a:solidFill>
                  <a:prstClr val="black">
                    <a:tint val="75000"/>
                  </a:prstClr>
                </a:solidFill>
              </a:rPr>
              <a:pPr defTabSz="1043148"/>
              <a:t>‹#›</a:t>
            </a:fld>
            <a:endParaRPr lang="en-US">
              <a:solidFill>
                <a:prstClr val="black">
                  <a:tint val="75000"/>
                </a:prstClr>
              </a:solidFill>
            </a:endParaRPr>
          </a:p>
        </p:txBody>
      </p:sp>
    </p:spTree>
    <p:extLst>
      <p:ext uri="{BB962C8B-B14F-4D97-AF65-F5344CB8AC3E}">
        <p14:creationId xmlns:p14="http://schemas.microsoft.com/office/powerpoint/2010/main" val="343839524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1043148" rtl="0" eaLnBrk="1" latinLnBrk="0" hangingPunct="1">
        <a:spcBef>
          <a:spcPct val="0"/>
        </a:spcBef>
        <a:buNone/>
        <a:defRPr sz="5000" kern="1200">
          <a:solidFill>
            <a:schemeClr val="tx1"/>
          </a:solidFill>
          <a:latin typeface="+mj-lt"/>
          <a:ea typeface="+mj-ea"/>
          <a:cs typeface="+mj-cs"/>
        </a:defRPr>
      </a:lvl1pPr>
    </p:titleStyle>
    <p:bodyStyle>
      <a:lvl1pPr marL="391180" indent="-391180" algn="l" defTabSz="1043148"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7557" indent="-325984" algn="l" defTabSz="1043148"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3934" indent="-260787" algn="l" defTabSz="1043148"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5508"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7082"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656"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90229"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803"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3377"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148" rtl="0" eaLnBrk="1" latinLnBrk="0" hangingPunct="1">
        <a:defRPr sz="2100" kern="1200">
          <a:solidFill>
            <a:schemeClr val="tx1"/>
          </a:solidFill>
          <a:latin typeface="+mn-lt"/>
          <a:ea typeface="+mn-ea"/>
          <a:cs typeface="+mn-cs"/>
        </a:defRPr>
      </a:lvl1pPr>
      <a:lvl2pPr marL="521574" algn="l" defTabSz="1043148" rtl="0" eaLnBrk="1" latinLnBrk="0" hangingPunct="1">
        <a:defRPr sz="2100" kern="1200">
          <a:solidFill>
            <a:schemeClr val="tx1"/>
          </a:solidFill>
          <a:latin typeface="+mn-lt"/>
          <a:ea typeface="+mn-ea"/>
          <a:cs typeface="+mn-cs"/>
        </a:defRPr>
      </a:lvl2pPr>
      <a:lvl3pPr marL="1043148" algn="l" defTabSz="1043148" rtl="0" eaLnBrk="1" latinLnBrk="0" hangingPunct="1">
        <a:defRPr sz="2100" kern="1200">
          <a:solidFill>
            <a:schemeClr val="tx1"/>
          </a:solidFill>
          <a:latin typeface="+mn-lt"/>
          <a:ea typeface="+mn-ea"/>
          <a:cs typeface="+mn-cs"/>
        </a:defRPr>
      </a:lvl3pPr>
      <a:lvl4pPr marL="1564721" algn="l" defTabSz="1043148" rtl="0" eaLnBrk="1" latinLnBrk="0" hangingPunct="1">
        <a:defRPr sz="2100" kern="1200">
          <a:solidFill>
            <a:schemeClr val="tx1"/>
          </a:solidFill>
          <a:latin typeface="+mn-lt"/>
          <a:ea typeface="+mn-ea"/>
          <a:cs typeface="+mn-cs"/>
        </a:defRPr>
      </a:lvl4pPr>
      <a:lvl5pPr marL="2086295" algn="l" defTabSz="1043148" rtl="0" eaLnBrk="1" latinLnBrk="0" hangingPunct="1">
        <a:defRPr sz="2100" kern="1200">
          <a:solidFill>
            <a:schemeClr val="tx1"/>
          </a:solidFill>
          <a:latin typeface="+mn-lt"/>
          <a:ea typeface="+mn-ea"/>
          <a:cs typeface="+mn-cs"/>
        </a:defRPr>
      </a:lvl5pPr>
      <a:lvl6pPr marL="2607869" algn="l" defTabSz="1043148" rtl="0" eaLnBrk="1" latinLnBrk="0" hangingPunct="1">
        <a:defRPr sz="2100" kern="1200">
          <a:solidFill>
            <a:schemeClr val="tx1"/>
          </a:solidFill>
          <a:latin typeface="+mn-lt"/>
          <a:ea typeface="+mn-ea"/>
          <a:cs typeface="+mn-cs"/>
        </a:defRPr>
      </a:lvl6pPr>
      <a:lvl7pPr marL="3129443" algn="l" defTabSz="1043148" rtl="0" eaLnBrk="1" latinLnBrk="0" hangingPunct="1">
        <a:defRPr sz="2100" kern="1200">
          <a:solidFill>
            <a:schemeClr val="tx1"/>
          </a:solidFill>
          <a:latin typeface="+mn-lt"/>
          <a:ea typeface="+mn-ea"/>
          <a:cs typeface="+mn-cs"/>
        </a:defRPr>
      </a:lvl7pPr>
      <a:lvl8pPr marL="3651016" algn="l" defTabSz="1043148" rtl="0" eaLnBrk="1" latinLnBrk="0" hangingPunct="1">
        <a:defRPr sz="2100" kern="1200">
          <a:solidFill>
            <a:schemeClr val="tx1"/>
          </a:solidFill>
          <a:latin typeface="+mn-lt"/>
          <a:ea typeface="+mn-ea"/>
          <a:cs typeface="+mn-cs"/>
        </a:defRPr>
      </a:lvl8pPr>
      <a:lvl9pPr marL="4172590" algn="l" defTabSz="1043148"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2493" y="2773047"/>
            <a:ext cx="9089390" cy="1621111"/>
          </a:xfrm>
        </p:spPr>
        <p:txBody>
          <a:bodyPr>
            <a:normAutofit fontScale="90000"/>
          </a:bodyPr>
          <a:lstStyle/>
          <a:p>
            <a:r>
              <a:rPr lang="en-US" dirty="0" smtClean="0">
                <a:solidFill>
                  <a:srgbClr val="00B050"/>
                </a:solidFill>
                <a:latin typeface="Algerian" pitchFamily="82" charset="0"/>
              </a:rPr>
              <a:t>Chapter 10</a:t>
            </a:r>
            <a:br>
              <a:rPr lang="en-US" dirty="0" smtClean="0">
                <a:solidFill>
                  <a:srgbClr val="00B050"/>
                </a:solidFill>
                <a:latin typeface="Algerian" pitchFamily="82" charset="0"/>
              </a:rPr>
            </a:br>
            <a:r>
              <a:rPr lang="en-US" dirty="0" smtClean="0">
                <a:solidFill>
                  <a:srgbClr val="00B050"/>
                </a:solidFill>
                <a:latin typeface="Algerian" pitchFamily="82" charset="0"/>
              </a:rPr>
              <a:t>test</a:t>
            </a:r>
            <a:endParaRPr lang="ar-IQ" dirty="0">
              <a:solidFill>
                <a:srgbClr val="00B050"/>
              </a:solidFill>
              <a:latin typeface="Algerian" pitchFamily="82" charset="0"/>
            </a:endParaRPr>
          </a:p>
        </p:txBody>
      </p:sp>
      <p:sp>
        <p:nvSpPr>
          <p:cNvPr id="3" name="TextBox 2"/>
          <p:cNvSpPr txBox="1"/>
          <p:nvPr/>
        </p:nvSpPr>
        <p:spPr>
          <a:xfrm>
            <a:off x="2450571" y="1092413"/>
            <a:ext cx="5792258" cy="1259495"/>
          </a:xfrm>
          <a:prstGeom prst="rect">
            <a:avLst/>
          </a:prstGeom>
          <a:noFill/>
        </p:spPr>
        <p:txBody>
          <a:bodyPr wrap="square" lIns="104306" tIns="52153" rIns="104306" bIns="52153" rtlCol="1">
            <a:spAutoFit/>
          </a:bodyPr>
          <a:lstStyle/>
          <a:p>
            <a:pPr defTabSz="1043055"/>
            <a:r>
              <a:rPr lang="en-US" sz="7500" b="1" dirty="0">
                <a:solidFill>
                  <a:srgbClr val="00B0F0"/>
                </a:solidFill>
                <a:latin typeface="Freestyle Script" pitchFamily="66" charset="0"/>
              </a:rPr>
              <a:t>Software engineering</a:t>
            </a:r>
            <a:endParaRPr lang="ar-IQ" sz="7500" b="1" dirty="0">
              <a:solidFill>
                <a:srgbClr val="00B0F0"/>
              </a:solidFill>
              <a:latin typeface="Freestyle Script" pitchFamily="66" charset="0"/>
              <a:cs typeface="Times New Roman"/>
            </a:endParaRPr>
          </a:p>
        </p:txBody>
      </p:sp>
      <p:sp>
        <p:nvSpPr>
          <p:cNvPr id="5" name="TextBox 4"/>
          <p:cNvSpPr txBox="1"/>
          <p:nvPr/>
        </p:nvSpPr>
        <p:spPr>
          <a:xfrm>
            <a:off x="712895" y="5041902"/>
            <a:ext cx="9267613" cy="736275"/>
          </a:xfrm>
          <a:prstGeom prst="rect">
            <a:avLst/>
          </a:prstGeom>
          <a:noFill/>
        </p:spPr>
        <p:txBody>
          <a:bodyPr wrap="square" lIns="104306" tIns="52153" rIns="104306" bIns="52153" rtlCol="1">
            <a:spAutoFit/>
          </a:bodyPr>
          <a:lstStyle/>
          <a:p>
            <a:pPr algn="ctr" defTabSz="1043055"/>
            <a:r>
              <a:rPr lang="en-US" sz="4100" b="1" dirty="0">
                <a:solidFill>
                  <a:prstClr val="black"/>
                </a:solidFill>
                <a:latin typeface="Lucida Calligraphy" pitchFamily="66" charset="0"/>
              </a:rPr>
              <a:t>By: </a:t>
            </a:r>
            <a:r>
              <a:rPr lang="en-US" sz="4100" b="1" dirty="0" smtClean="0">
                <a:solidFill>
                  <a:prstClr val="black"/>
                </a:solidFill>
                <a:latin typeface="Lucida Calligraphy" pitchFamily="66" charset="0"/>
              </a:rPr>
              <a:t>Lecturer </a:t>
            </a:r>
            <a:r>
              <a:rPr lang="en-US" sz="4100" b="1" dirty="0" err="1">
                <a:solidFill>
                  <a:prstClr val="black"/>
                </a:solidFill>
                <a:latin typeface="Lucida Calligraphy" pitchFamily="66" charset="0"/>
              </a:rPr>
              <a:t>Raoof</a:t>
            </a:r>
            <a:r>
              <a:rPr lang="en-US" sz="4100" b="1" dirty="0">
                <a:solidFill>
                  <a:prstClr val="black"/>
                </a:solidFill>
                <a:latin typeface="Lucida Calligraphy" pitchFamily="66" charset="0"/>
              </a:rPr>
              <a:t> </a:t>
            </a:r>
            <a:r>
              <a:rPr lang="en-US" sz="4100" b="1" dirty="0" err="1">
                <a:solidFill>
                  <a:prstClr val="black"/>
                </a:solidFill>
                <a:latin typeface="Lucida Calligraphy" pitchFamily="66" charset="0"/>
              </a:rPr>
              <a:t>Talal</a:t>
            </a:r>
            <a:endParaRPr lang="ar-IQ" sz="4100" b="1" dirty="0">
              <a:solidFill>
                <a:prstClr val="black"/>
              </a:solidFill>
              <a:latin typeface="Lucida Calligraphy" pitchFamily="66" charset="0"/>
            </a:endParaRPr>
          </a:p>
        </p:txBody>
      </p:sp>
    </p:spTree>
    <p:extLst>
      <p:ext uri="{BB962C8B-B14F-4D97-AF65-F5344CB8AC3E}">
        <p14:creationId xmlns:p14="http://schemas.microsoft.com/office/powerpoint/2010/main" val="3078907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449847" y="1407194"/>
            <a:ext cx="9524999" cy="4114800"/>
          </a:xfrm>
          <a:prstGeom prst="rect">
            <a:avLst/>
          </a:prstGeom>
        </p:spPr>
      </p:pic>
    </p:spTree>
    <p:extLst>
      <p:ext uri="{BB962C8B-B14F-4D97-AF65-F5344CB8AC3E}">
        <p14:creationId xmlns:p14="http://schemas.microsoft.com/office/powerpoint/2010/main" val="116280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4700" y="1419225"/>
            <a:ext cx="9067800" cy="3693319"/>
          </a:xfrm>
          <a:prstGeom prst="rect">
            <a:avLst/>
          </a:prstGeom>
        </p:spPr>
        <p:txBody>
          <a:bodyPr wrap="square">
            <a:spAutoFit/>
          </a:bodyPr>
          <a:lstStyle/>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To illustrate the use of a flow graph, we consider the procedural design representation in Figure 10.2A. Here, a flowchart is used to depict program control structure.</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Figure 10.2 B maps the flowchart into a corresponding flow graph (assuming that no compound conditions are contained in the decision diamonds of the flowchart). Referring to Figure 10.2B, </a:t>
            </a:r>
          </a:p>
        </p:txBody>
      </p:sp>
    </p:spTree>
    <p:extLst>
      <p:ext uri="{BB962C8B-B14F-4D97-AF65-F5344CB8AC3E}">
        <p14:creationId xmlns:p14="http://schemas.microsoft.com/office/powerpoint/2010/main" val="548262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4737" y="284086"/>
            <a:ext cx="9601200" cy="6694140"/>
          </a:xfrm>
          <a:prstGeom prst="rect">
            <a:avLst/>
          </a:prstGeom>
        </p:spPr>
        <p:txBody>
          <a:bodyPr wrap="square">
            <a:spAutoFit/>
          </a:bodyPr>
          <a:lstStyle/>
          <a:p>
            <a:pPr marL="342900" indent="-342900" algn="just">
              <a:lnSpc>
                <a:spcPct val="150000"/>
              </a:lnSpc>
              <a:buFont typeface="Symbol"/>
              <a:buChar char=""/>
            </a:pPr>
            <a:r>
              <a:rPr lang="en-US" sz="2600" dirty="0">
                <a:solidFill>
                  <a:srgbClr val="00B050"/>
                </a:solidFill>
                <a:latin typeface="Times New Roman" panose="02020603050405020304" pitchFamily="18" charset="0"/>
                <a:ea typeface="Calibri"/>
                <a:cs typeface="Times New Roman" panose="02020603050405020304" pitchFamily="18" charset="0"/>
              </a:rPr>
              <a:t>Each </a:t>
            </a:r>
            <a:r>
              <a:rPr lang="en-US" sz="2600" dirty="0">
                <a:solidFill>
                  <a:srgbClr val="00B050"/>
                </a:solidFill>
                <a:latin typeface="Times New Roman" panose="02020603050405020304" pitchFamily="18" charset="0"/>
                <a:ea typeface="Calibri"/>
                <a:cs typeface="Times New Roman" panose="02020603050405020304" pitchFamily="18" charset="0"/>
              </a:rPr>
              <a:t>circle, called a flow graph node</a:t>
            </a:r>
            <a:r>
              <a:rPr lang="en-US" sz="2600" dirty="0">
                <a:latin typeface="Times New Roman" panose="02020603050405020304" pitchFamily="18" charset="0"/>
                <a:ea typeface="Calibri"/>
                <a:cs typeface="Times New Roman" panose="02020603050405020304" pitchFamily="18" charset="0"/>
              </a:rPr>
              <a:t>, represents one or more procedural statements. </a:t>
            </a:r>
            <a:endParaRPr lang="en-US" sz="2600" dirty="0">
              <a:latin typeface="Times New Roman" panose="02020603050405020304" pitchFamily="18" charset="0"/>
              <a:ea typeface="Calibri"/>
              <a:cs typeface="Times New Roman" panose="02020603050405020304" pitchFamily="18" charset="0"/>
            </a:endParaRPr>
          </a:p>
          <a:p>
            <a:pPr marL="342900" lvl="0" indent="-342900" algn="just">
              <a:lnSpc>
                <a:spcPct val="150000"/>
              </a:lnSpc>
              <a:buFont typeface="Symbol"/>
              <a:buChar char=""/>
            </a:pPr>
            <a:r>
              <a:rPr lang="en-US" sz="2600" dirty="0" smtClean="0">
                <a:latin typeface="Times New Roman" panose="02020603050405020304" pitchFamily="18" charset="0"/>
                <a:ea typeface="Calibri"/>
                <a:cs typeface="Times New Roman" panose="02020603050405020304" pitchFamily="18" charset="0"/>
              </a:rPr>
              <a:t>A </a:t>
            </a:r>
            <a:r>
              <a:rPr lang="en-US" sz="2600" dirty="0">
                <a:latin typeface="Times New Roman" panose="02020603050405020304" pitchFamily="18" charset="0"/>
                <a:ea typeface="Calibri"/>
                <a:cs typeface="Times New Roman" panose="02020603050405020304" pitchFamily="18" charset="0"/>
              </a:rPr>
              <a:t>sequence of process boxes and a decision diamond can map into a single node</a:t>
            </a:r>
            <a:r>
              <a:rPr lang="en-US" sz="2600" dirty="0" smtClean="0">
                <a:latin typeface="Times New Roman" panose="02020603050405020304" pitchFamily="18" charset="0"/>
                <a:ea typeface="Calibri"/>
                <a:cs typeface="Times New Roman" panose="02020603050405020304" pitchFamily="18" charset="0"/>
              </a:rPr>
              <a:t>.</a:t>
            </a:r>
            <a:endParaRPr lang="en-US" sz="2600" dirty="0">
              <a:latin typeface="Times New Roman" panose="02020603050405020304" pitchFamily="18" charset="0"/>
              <a:ea typeface="Calibri"/>
              <a:cs typeface="Times New Roman" panose="02020603050405020304" pitchFamily="18" charset="0"/>
            </a:endParaRPr>
          </a:p>
          <a:p>
            <a:pPr marL="342900" lvl="0" indent="-342900" algn="just">
              <a:lnSpc>
                <a:spcPct val="150000"/>
              </a:lnSpc>
              <a:buFont typeface="Symbol"/>
              <a:buChar char=""/>
            </a:pPr>
            <a:r>
              <a:rPr lang="en-US" sz="2600" dirty="0">
                <a:latin typeface="Times New Roman" panose="02020603050405020304" pitchFamily="18" charset="0"/>
                <a:ea typeface="Calibri"/>
                <a:cs typeface="Times New Roman" panose="02020603050405020304" pitchFamily="18" charset="0"/>
              </a:rPr>
              <a:t> The arrows on the flow graph, called </a:t>
            </a:r>
            <a:r>
              <a:rPr lang="en-US" sz="2600" dirty="0">
                <a:solidFill>
                  <a:srgbClr val="00B050"/>
                </a:solidFill>
                <a:latin typeface="Times New Roman" panose="02020603050405020304" pitchFamily="18" charset="0"/>
                <a:ea typeface="Calibri"/>
                <a:cs typeface="Times New Roman" panose="02020603050405020304" pitchFamily="18" charset="0"/>
              </a:rPr>
              <a:t>edges or links</a:t>
            </a:r>
            <a:r>
              <a:rPr lang="en-US" sz="2600" dirty="0">
                <a:latin typeface="Times New Roman" panose="02020603050405020304" pitchFamily="18" charset="0"/>
                <a:ea typeface="Calibri"/>
                <a:cs typeface="Times New Roman" panose="02020603050405020304" pitchFamily="18" charset="0"/>
              </a:rPr>
              <a:t>, represent flow of control and are analogous to flowchart arrows. </a:t>
            </a:r>
          </a:p>
          <a:p>
            <a:pPr marL="342900" lvl="0" indent="-342900" algn="just">
              <a:lnSpc>
                <a:spcPct val="150000"/>
              </a:lnSpc>
              <a:buFont typeface="Symbol"/>
              <a:buChar char=""/>
            </a:pPr>
            <a:r>
              <a:rPr lang="en-US" sz="2600" dirty="0">
                <a:latin typeface="Times New Roman" panose="02020603050405020304" pitchFamily="18" charset="0"/>
                <a:ea typeface="Calibri"/>
                <a:cs typeface="Times New Roman" panose="02020603050405020304" pitchFamily="18" charset="0"/>
              </a:rPr>
              <a:t> </a:t>
            </a:r>
            <a:r>
              <a:rPr lang="en-US" sz="2600" dirty="0">
                <a:solidFill>
                  <a:srgbClr val="00B050"/>
                </a:solidFill>
                <a:latin typeface="Times New Roman" panose="02020603050405020304" pitchFamily="18" charset="0"/>
                <a:ea typeface="Calibri"/>
                <a:cs typeface="Times New Roman" panose="02020603050405020304" pitchFamily="18" charset="0"/>
              </a:rPr>
              <a:t>An edge must terminate at a node</a:t>
            </a:r>
            <a:r>
              <a:rPr lang="en-US" sz="2600" dirty="0">
                <a:latin typeface="Times New Roman" panose="02020603050405020304" pitchFamily="18" charset="0"/>
                <a:ea typeface="Calibri"/>
                <a:cs typeface="Times New Roman" panose="02020603050405020304" pitchFamily="18" charset="0"/>
              </a:rPr>
              <a:t>, even if the node does not represent any procedural statements (e.g., see the symbol for the if-then-else construct). </a:t>
            </a:r>
          </a:p>
          <a:p>
            <a:pPr marL="342900" lvl="0" indent="-342900" algn="just">
              <a:lnSpc>
                <a:spcPct val="150000"/>
              </a:lnSpc>
              <a:buFont typeface="Symbol"/>
              <a:buChar char=""/>
            </a:pPr>
            <a:r>
              <a:rPr lang="en-US" sz="2600" dirty="0">
                <a:latin typeface="Times New Roman" panose="02020603050405020304" pitchFamily="18" charset="0"/>
                <a:ea typeface="Calibri"/>
                <a:cs typeface="Times New Roman" panose="02020603050405020304" pitchFamily="18" charset="0"/>
              </a:rPr>
              <a:t>Areas bounded by edges and nodes are called </a:t>
            </a:r>
            <a:r>
              <a:rPr lang="en-US" sz="2600" dirty="0">
                <a:solidFill>
                  <a:srgbClr val="00B050"/>
                </a:solidFill>
                <a:latin typeface="Times New Roman" panose="02020603050405020304" pitchFamily="18" charset="0"/>
                <a:ea typeface="Calibri"/>
                <a:cs typeface="Times New Roman" panose="02020603050405020304" pitchFamily="18" charset="0"/>
              </a:rPr>
              <a:t>regions</a:t>
            </a:r>
            <a:r>
              <a:rPr lang="en-US" sz="2600" dirty="0">
                <a:latin typeface="Times New Roman" panose="02020603050405020304" pitchFamily="18" charset="0"/>
                <a:ea typeface="Calibri"/>
                <a:cs typeface="Times New Roman" panose="02020603050405020304" pitchFamily="18" charset="0"/>
              </a:rPr>
              <a:t>. When counting regions, we include the area outside the graph as a region.</a:t>
            </a:r>
          </a:p>
        </p:txBody>
      </p:sp>
    </p:spTree>
    <p:extLst>
      <p:ext uri="{BB962C8B-B14F-4D97-AF65-F5344CB8AC3E}">
        <p14:creationId xmlns:p14="http://schemas.microsoft.com/office/powerpoint/2010/main" val="3093975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1003300" y="200025"/>
            <a:ext cx="7924800" cy="6705600"/>
          </a:xfrm>
          <a:prstGeom prst="rect">
            <a:avLst/>
          </a:prstGeom>
        </p:spPr>
      </p:pic>
    </p:spTree>
    <p:extLst>
      <p:ext uri="{BB962C8B-B14F-4D97-AF65-F5344CB8AC3E}">
        <p14:creationId xmlns:p14="http://schemas.microsoft.com/office/powerpoint/2010/main" val="3872376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1231900" y="276225"/>
            <a:ext cx="8229600" cy="6858000"/>
          </a:xfrm>
          <a:prstGeom prst="rect">
            <a:avLst/>
          </a:prstGeom>
        </p:spPr>
      </p:pic>
    </p:spTree>
    <p:extLst>
      <p:ext uri="{BB962C8B-B14F-4D97-AF65-F5344CB8AC3E}">
        <p14:creationId xmlns:p14="http://schemas.microsoft.com/office/powerpoint/2010/main" val="865301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6100" y="962025"/>
            <a:ext cx="9296400" cy="5493812"/>
          </a:xfrm>
          <a:prstGeom prst="rect">
            <a:avLst/>
          </a:prstGeom>
        </p:spPr>
        <p:txBody>
          <a:bodyPr wrap="square">
            <a:spAutoFit/>
          </a:bodyPr>
          <a:lstStyle/>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When compound conditions are encountered in a procedural design, the generation of a flow graph becomes slightly more complicated. A compound condition occurs when one or more Boolean operators (</a:t>
            </a:r>
            <a:r>
              <a:rPr lang="en-US" sz="2600" dirty="0">
                <a:solidFill>
                  <a:srgbClr val="00B050"/>
                </a:solidFill>
                <a:latin typeface="Times New Roman" panose="02020603050405020304" pitchFamily="18" charset="0"/>
                <a:ea typeface="Calibri"/>
                <a:cs typeface="Times New Roman" panose="02020603050405020304" pitchFamily="18" charset="0"/>
              </a:rPr>
              <a:t>logical OR, AND, NAND, NOR</a:t>
            </a:r>
            <a:r>
              <a:rPr lang="en-US" sz="2600" dirty="0">
                <a:latin typeface="Times New Roman" panose="02020603050405020304" pitchFamily="18" charset="0"/>
                <a:ea typeface="Calibri"/>
                <a:cs typeface="Times New Roman" panose="02020603050405020304" pitchFamily="18" charset="0"/>
              </a:rPr>
              <a:t>) is present in a conditional statement. Referring to Figure 10.3, the PDL segment translates into the flow graph shown. Note that a separate node is created for each of the conditions a and b in the statement </a:t>
            </a:r>
            <a:r>
              <a:rPr lang="en-US" sz="2600" dirty="0">
                <a:solidFill>
                  <a:srgbClr val="00B050"/>
                </a:solidFill>
                <a:latin typeface="Times New Roman" panose="02020603050405020304" pitchFamily="18" charset="0"/>
                <a:ea typeface="Calibri"/>
                <a:cs typeface="Times New Roman" panose="02020603050405020304" pitchFamily="18" charset="0"/>
              </a:rPr>
              <a:t>IF a OR b</a:t>
            </a:r>
            <a:r>
              <a:rPr lang="en-US" sz="2600" dirty="0">
                <a:latin typeface="Times New Roman" panose="02020603050405020304" pitchFamily="18" charset="0"/>
                <a:ea typeface="Calibri"/>
                <a:cs typeface="Times New Roman" panose="02020603050405020304" pitchFamily="18" charset="0"/>
              </a:rPr>
              <a:t>. </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Each node that contains a condition is called a </a:t>
            </a:r>
            <a:r>
              <a:rPr lang="en-US" sz="2600" dirty="0">
                <a:solidFill>
                  <a:srgbClr val="00B050"/>
                </a:solidFill>
                <a:latin typeface="Times New Roman" panose="02020603050405020304" pitchFamily="18" charset="0"/>
                <a:ea typeface="Calibri"/>
                <a:cs typeface="Times New Roman" panose="02020603050405020304" pitchFamily="18" charset="0"/>
              </a:rPr>
              <a:t>predicate node </a:t>
            </a:r>
            <a:r>
              <a:rPr lang="en-US" sz="2600" dirty="0">
                <a:latin typeface="Times New Roman" panose="02020603050405020304" pitchFamily="18" charset="0"/>
                <a:ea typeface="Calibri"/>
                <a:cs typeface="Times New Roman" panose="02020603050405020304" pitchFamily="18" charset="0"/>
              </a:rPr>
              <a:t>and is characterized by two or more edges emanating from it.</a:t>
            </a:r>
          </a:p>
        </p:txBody>
      </p:sp>
    </p:spTree>
    <p:extLst>
      <p:ext uri="{BB962C8B-B14F-4D97-AF65-F5344CB8AC3E}">
        <p14:creationId xmlns:p14="http://schemas.microsoft.com/office/powerpoint/2010/main" val="3065389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470" y="1419225"/>
            <a:ext cx="9456245"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4667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6100" y="504825"/>
            <a:ext cx="8991600" cy="5804666"/>
          </a:xfrm>
          <a:prstGeom prst="rect">
            <a:avLst/>
          </a:prstGeom>
        </p:spPr>
        <p:txBody>
          <a:bodyPr wrap="square">
            <a:spAutoFit/>
          </a:bodyPr>
          <a:lstStyle/>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10.3.2 </a:t>
            </a:r>
            <a:r>
              <a:rPr lang="en-US" sz="2800" b="1" dirty="0" err="1">
                <a:solidFill>
                  <a:srgbClr val="FF0000"/>
                </a:solidFill>
                <a:latin typeface="Times New Roman" panose="02020603050405020304" pitchFamily="18" charset="0"/>
                <a:ea typeface="Calibri"/>
                <a:cs typeface="Times New Roman" panose="02020603050405020304" pitchFamily="18" charset="0"/>
              </a:rPr>
              <a:t>Cyclomatic</a:t>
            </a:r>
            <a:r>
              <a:rPr lang="en-US" sz="2800" b="1" dirty="0">
                <a:solidFill>
                  <a:srgbClr val="FF0000"/>
                </a:solidFill>
                <a:latin typeface="Times New Roman" panose="02020603050405020304" pitchFamily="18" charset="0"/>
                <a:ea typeface="Calibri"/>
                <a:cs typeface="Times New Roman" panose="02020603050405020304" pitchFamily="18" charset="0"/>
              </a:rPr>
              <a:t> Complexity</a:t>
            </a:r>
          </a:p>
          <a:p>
            <a:pPr algn="just">
              <a:lnSpc>
                <a:spcPct val="150000"/>
              </a:lnSpc>
            </a:pPr>
            <a:r>
              <a:rPr lang="en-US" dirty="0">
                <a:latin typeface="Times New Roman"/>
                <a:ea typeface="Calibri"/>
                <a:cs typeface="Arial"/>
              </a:rPr>
              <a:t> </a:t>
            </a:r>
            <a:endParaRPr lang="en-US" sz="2400" dirty="0">
              <a:latin typeface="Times New Roman" panose="02020603050405020304" pitchFamily="18" charset="0"/>
              <a:ea typeface="Calibri"/>
              <a:cs typeface="Times New Roman" panose="02020603050405020304" pitchFamily="18" charset="0"/>
            </a:endParaRPr>
          </a:p>
          <a:p>
            <a:pPr indent="431800" algn="just">
              <a:lnSpc>
                <a:spcPct val="150000"/>
              </a:lnSpc>
            </a:pPr>
            <a:r>
              <a:rPr lang="en-US" sz="2600" dirty="0" err="1">
                <a:latin typeface="Times New Roman" panose="02020603050405020304" pitchFamily="18" charset="0"/>
                <a:ea typeface="Calibri"/>
                <a:cs typeface="Times New Roman" panose="02020603050405020304" pitchFamily="18" charset="0"/>
              </a:rPr>
              <a:t>Cyclomatic</a:t>
            </a:r>
            <a:r>
              <a:rPr lang="en-US" sz="2600" dirty="0">
                <a:latin typeface="Times New Roman" panose="02020603050405020304" pitchFamily="18" charset="0"/>
                <a:ea typeface="Calibri"/>
                <a:cs typeface="Times New Roman" panose="02020603050405020304" pitchFamily="18" charset="0"/>
              </a:rPr>
              <a:t> complexity is software metric that provides a quantitative measure of the logical complexity of a program. When used in the context of the basis path testing method, the value computed for </a:t>
            </a:r>
            <a:r>
              <a:rPr lang="en-US" sz="2600" dirty="0" err="1">
                <a:latin typeface="Times New Roman" panose="02020603050405020304" pitchFamily="18" charset="0"/>
                <a:ea typeface="Calibri"/>
                <a:cs typeface="Times New Roman" panose="02020603050405020304" pitchFamily="18" charset="0"/>
              </a:rPr>
              <a:t>cyclomatic</a:t>
            </a:r>
            <a:r>
              <a:rPr lang="en-US" sz="2600" dirty="0">
                <a:latin typeface="Times New Roman" panose="02020603050405020304" pitchFamily="18" charset="0"/>
                <a:ea typeface="Calibri"/>
                <a:cs typeface="Times New Roman" panose="02020603050405020304" pitchFamily="18" charset="0"/>
              </a:rPr>
              <a:t> complexity defines the number of independent paths in the basis set of a program and provides us with an upper bound for the number of tests that must be conducted to ensure that all statements have been executed at least once</a:t>
            </a:r>
            <a:r>
              <a:rPr lang="en-US" sz="2600" dirty="0" smtClean="0">
                <a:latin typeface="Times New Roman" panose="02020603050405020304" pitchFamily="18" charset="0"/>
                <a:ea typeface="Calibri"/>
                <a:cs typeface="Times New Roman" panose="02020603050405020304" pitchFamily="18" charset="0"/>
              </a:rPr>
              <a:t>.</a:t>
            </a:r>
            <a:endParaRPr lang="en-US" sz="26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4224116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6100" y="1343025"/>
            <a:ext cx="8991600" cy="4221605"/>
          </a:xfrm>
          <a:prstGeom prst="rect">
            <a:avLst/>
          </a:prstGeom>
        </p:spPr>
        <p:txBody>
          <a:bodyPr wrap="square">
            <a:spAutoFit/>
          </a:bodyPr>
          <a:lstStyle/>
          <a:p>
            <a:pPr indent="431800" algn="just">
              <a:lnSpc>
                <a:spcPct val="150000"/>
              </a:lnSpc>
            </a:pPr>
            <a:r>
              <a:rPr lang="en-US" sz="2600" dirty="0" smtClean="0">
                <a:latin typeface="Times New Roman" panose="02020603050405020304" pitchFamily="18" charset="0"/>
                <a:ea typeface="Calibri"/>
                <a:cs typeface="Times New Roman" panose="02020603050405020304" pitchFamily="18" charset="0"/>
              </a:rPr>
              <a:t>An </a:t>
            </a:r>
            <a:r>
              <a:rPr lang="en-US" sz="2600" dirty="0">
                <a:latin typeface="Times New Roman" panose="02020603050405020304" pitchFamily="18" charset="0"/>
                <a:ea typeface="Calibri"/>
                <a:cs typeface="Times New Roman" panose="02020603050405020304" pitchFamily="18" charset="0"/>
              </a:rPr>
              <a:t>independent path is any path through the program that introduces at least one new set of processing statements or a new condition. </a:t>
            </a:r>
            <a:endParaRPr lang="en-US" sz="2600" dirty="0" smtClean="0">
              <a:latin typeface="Times New Roman" panose="02020603050405020304" pitchFamily="18" charset="0"/>
              <a:ea typeface="Calibri"/>
              <a:cs typeface="Times New Roman" panose="02020603050405020304" pitchFamily="18" charset="0"/>
            </a:endParaRPr>
          </a:p>
          <a:p>
            <a:pPr indent="431800" algn="just">
              <a:lnSpc>
                <a:spcPct val="150000"/>
              </a:lnSpc>
            </a:pPr>
            <a:r>
              <a:rPr lang="en-US" sz="2600" dirty="0" smtClean="0">
                <a:latin typeface="Times New Roman" panose="02020603050405020304" pitchFamily="18" charset="0"/>
                <a:ea typeface="Calibri"/>
                <a:cs typeface="Times New Roman" panose="02020603050405020304" pitchFamily="18" charset="0"/>
              </a:rPr>
              <a:t>When </a:t>
            </a:r>
            <a:r>
              <a:rPr lang="en-US" sz="2600" dirty="0">
                <a:latin typeface="Times New Roman" panose="02020603050405020304" pitchFamily="18" charset="0"/>
                <a:ea typeface="Calibri"/>
                <a:cs typeface="Times New Roman" panose="02020603050405020304" pitchFamily="18" charset="0"/>
              </a:rPr>
              <a:t>stated in terms of a flow graph, an independent path must move along at least one edge that has not been traversed before the path is defined. For example, a set of independent paths for the flow graph illustrated in Figure 10.2B is:</a:t>
            </a:r>
          </a:p>
        </p:txBody>
      </p:sp>
    </p:spTree>
    <p:extLst>
      <p:ext uri="{BB962C8B-B14F-4D97-AF65-F5344CB8AC3E}">
        <p14:creationId xmlns:p14="http://schemas.microsoft.com/office/powerpoint/2010/main" val="1593458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1900" y="268545"/>
            <a:ext cx="7772400" cy="6622262"/>
          </a:xfrm>
          <a:prstGeom prst="rect">
            <a:avLst/>
          </a:prstGeom>
        </p:spPr>
        <p:txBody>
          <a:bodyPr wrap="square">
            <a:spAutoFit/>
          </a:bodyPr>
          <a:lstStyle/>
          <a:p>
            <a:pPr indent="431800" algn="just">
              <a:lnSpc>
                <a:spcPct val="150000"/>
              </a:lnSpc>
            </a:pPr>
            <a:endParaRPr lang="en-US" sz="2600" dirty="0">
              <a:latin typeface="Times New Roman" panose="02020603050405020304" pitchFamily="18" charset="0"/>
              <a:ea typeface="Calibri"/>
              <a:cs typeface="Times New Roman" panose="02020603050405020304" pitchFamily="18" charset="0"/>
            </a:endParaRPr>
          </a:p>
          <a:p>
            <a:pPr algn="just">
              <a:lnSpc>
                <a:spcPct val="150000"/>
              </a:lnSpc>
            </a:pPr>
            <a:r>
              <a:rPr lang="en-US" sz="2600" dirty="0">
                <a:latin typeface="Times New Roman" panose="02020603050405020304" pitchFamily="18" charset="0"/>
                <a:ea typeface="Calibri"/>
                <a:cs typeface="Times New Roman" panose="02020603050405020304" pitchFamily="18" charset="0"/>
              </a:rPr>
              <a:t>Path 1: 1-11</a:t>
            </a:r>
          </a:p>
          <a:p>
            <a:pPr algn="just">
              <a:lnSpc>
                <a:spcPct val="150000"/>
              </a:lnSpc>
            </a:pPr>
            <a:r>
              <a:rPr lang="en-US" sz="2600" dirty="0">
                <a:latin typeface="Times New Roman" panose="02020603050405020304" pitchFamily="18" charset="0"/>
                <a:ea typeface="Calibri"/>
                <a:cs typeface="Times New Roman" panose="02020603050405020304" pitchFamily="18" charset="0"/>
              </a:rPr>
              <a:t>Path 2: 1-2-3-4-5-10-1-11</a:t>
            </a:r>
          </a:p>
          <a:p>
            <a:pPr algn="just">
              <a:lnSpc>
                <a:spcPct val="150000"/>
              </a:lnSpc>
            </a:pPr>
            <a:r>
              <a:rPr lang="en-US" sz="2600" dirty="0">
                <a:latin typeface="Times New Roman" panose="02020603050405020304" pitchFamily="18" charset="0"/>
                <a:ea typeface="Calibri"/>
                <a:cs typeface="Times New Roman" panose="02020603050405020304" pitchFamily="18" charset="0"/>
              </a:rPr>
              <a:t>Path 3: 1-2-3-6-8-9-10-1-11</a:t>
            </a:r>
          </a:p>
          <a:p>
            <a:pPr algn="just">
              <a:lnSpc>
                <a:spcPct val="150000"/>
              </a:lnSpc>
            </a:pPr>
            <a:r>
              <a:rPr lang="en-US" sz="2600" dirty="0">
                <a:latin typeface="Times New Roman" panose="02020603050405020304" pitchFamily="18" charset="0"/>
                <a:ea typeface="Calibri"/>
                <a:cs typeface="Times New Roman" panose="02020603050405020304" pitchFamily="18" charset="0"/>
              </a:rPr>
              <a:t>Path 4: 1-2-3-6-7-9-10-1-11</a:t>
            </a:r>
          </a:p>
          <a:p>
            <a:pPr algn="just">
              <a:lnSpc>
                <a:spcPct val="150000"/>
              </a:lnSpc>
            </a:pPr>
            <a:r>
              <a:rPr lang="en-US" sz="2600" dirty="0">
                <a:latin typeface="Times New Roman" panose="02020603050405020304" pitchFamily="18" charset="0"/>
                <a:ea typeface="Calibri"/>
                <a:cs typeface="Times New Roman" panose="02020603050405020304" pitchFamily="18" charset="0"/>
              </a:rPr>
              <a:t> </a:t>
            </a:r>
          </a:p>
          <a:p>
            <a:pPr algn="just">
              <a:lnSpc>
                <a:spcPct val="150000"/>
              </a:lnSpc>
            </a:pPr>
            <a:r>
              <a:rPr lang="en-US" sz="2600" dirty="0">
                <a:latin typeface="Times New Roman" panose="02020603050405020304" pitchFamily="18" charset="0"/>
                <a:ea typeface="Calibri"/>
                <a:cs typeface="Times New Roman" panose="02020603050405020304" pitchFamily="18" charset="0"/>
              </a:rPr>
              <a:t>Note that each new path introduces a new edge. The path</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1-2-3-4-5-10-1-2-3-6-8-9-10-1-11</a:t>
            </a:r>
          </a:p>
          <a:p>
            <a:pPr algn="just">
              <a:lnSpc>
                <a:spcPct val="150000"/>
              </a:lnSpc>
            </a:pPr>
            <a:r>
              <a:rPr lang="en-US" sz="2600" dirty="0">
                <a:latin typeface="Times New Roman" panose="02020603050405020304" pitchFamily="18" charset="0"/>
                <a:ea typeface="Calibri"/>
                <a:cs typeface="Times New Roman" panose="02020603050405020304" pitchFamily="18" charset="0"/>
              </a:rPr>
              <a:t>is not considered to be an independent path because it is simply a combination of already specified paths and does not traverse any new edges. </a:t>
            </a:r>
          </a:p>
        </p:txBody>
      </p:sp>
    </p:spTree>
    <p:extLst>
      <p:ext uri="{BB962C8B-B14F-4D97-AF65-F5344CB8AC3E}">
        <p14:creationId xmlns:p14="http://schemas.microsoft.com/office/powerpoint/2010/main" val="8245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2300" y="1419225"/>
            <a:ext cx="9296400" cy="3455113"/>
          </a:xfrm>
          <a:prstGeom prst="rect">
            <a:avLst/>
          </a:prstGeom>
        </p:spPr>
        <p:txBody>
          <a:bodyPr wrap="square">
            <a:spAutoFit/>
          </a:bodyPr>
          <a:lstStyle/>
          <a:p>
            <a:pPr marL="12697" marR="5080" algn="just">
              <a:lnSpc>
                <a:spcPct val="143700"/>
              </a:lnSpc>
              <a:spcBef>
                <a:spcPts val="100"/>
              </a:spcBef>
              <a:tabLst>
                <a:tab pos="495846" algn="l"/>
              </a:tabLst>
            </a:pPr>
            <a:r>
              <a:rPr lang="en-US" sz="2800" b="1" dirty="0">
                <a:solidFill>
                  <a:srgbClr val="FF0000"/>
                </a:solidFill>
                <a:latin typeface="Times New Roman" panose="02020603050405020304" pitchFamily="18" charset="0"/>
                <a:ea typeface="Calibri"/>
                <a:cs typeface="Times New Roman" panose="02020603050405020304" pitchFamily="18" charset="0"/>
              </a:rPr>
              <a:t>10.1 Software Testing Fundamentals</a:t>
            </a:r>
          </a:p>
          <a:p>
            <a:pPr>
              <a:lnSpc>
                <a:spcPct val="115000"/>
              </a:lnSpc>
            </a:pPr>
            <a:r>
              <a:rPr lang="ar-SA" sz="2400" dirty="0">
                <a:ea typeface="Calibri"/>
                <a:cs typeface="Times New Roman"/>
              </a:rPr>
              <a:t> </a:t>
            </a:r>
            <a:endParaRPr lang="en-US" sz="1400" dirty="0">
              <a:ea typeface="Calibri"/>
              <a:cs typeface="Arial"/>
            </a:endParaRPr>
          </a:p>
          <a:p>
            <a:pPr marL="180000" marR="5080" indent="540000" algn="just">
              <a:lnSpc>
                <a:spcPct val="143700"/>
              </a:lnSpc>
              <a:spcBef>
                <a:spcPts val="100"/>
              </a:spcBef>
              <a:tabLst>
                <a:tab pos="495846" algn="l"/>
              </a:tabLst>
            </a:pPr>
            <a:r>
              <a:rPr lang="en-US" sz="2600" dirty="0">
                <a:latin typeface="Times New Roman"/>
                <a:cs typeface="Times New Roman"/>
              </a:rPr>
              <a:t>During earlier software engineering activities, the engineer attempts to build software from an abstract concept to an actual product. Now comes testing. The engineer creates a </a:t>
            </a:r>
            <a:r>
              <a:rPr lang="en-US" sz="2600" dirty="0">
                <a:solidFill>
                  <a:srgbClr val="00B050"/>
                </a:solidFill>
                <a:latin typeface="Times New Roman"/>
                <a:cs typeface="Times New Roman"/>
              </a:rPr>
              <a:t>series of test cases</a:t>
            </a:r>
            <a:r>
              <a:rPr lang="en-US" sz="2600" dirty="0">
                <a:latin typeface="Times New Roman"/>
                <a:cs typeface="Times New Roman"/>
              </a:rPr>
              <a:t> to test the software that has been built.</a:t>
            </a:r>
          </a:p>
        </p:txBody>
      </p:sp>
    </p:spTree>
    <p:extLst>
      <p:ext uri="{BB962C8B-B14F-4D97-AF65-F5344CB8AC3E}">
        <p14:creationId xmlns:p14="http://schemas.microsoft.com/office/powerpoint/2010/main" val="666143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1516" y="332729"/>
            <a:ext cx="8991600" cy="6629957"/>
          </a:xfrm>
          <a:prstGeom prst="rect">
            <a:avLst/>
          </a:prstGeom>
        </p:spPr>
        <p:txBody>
          <a:bodyPr wrap="square">
            <a:spAutoFit/>
          </a:bodyPr>
          <a:lstStyle/>
          <a:p>
            <a:pPr indent="431800" algn="just">
              <a:lnSpc>
                <a:spcPct val="150000"/>
              </a:lnSpc>
            </a:pPr>
            <a:r>
              <a:rPr lang="en-US" sz="2600" dirty="0" smtClean="0">
                <a:latin typeface="Times New Roman"/>
                <a:ea typeface="Calibri"/>
                <a:cs typeface="Arial"/>
              </a:rPr>
              <a:t>Paths </a:t>
            </a:r>
            <a:r>
              <a:rPr lang="en-US" sz="2600" dirty="0">
                <a:latin typeface="Times New Roman"/>
                <a:ea typeface="Calibri"/>
                <a:cs typeface="Arial"/>
              </a:rPr>
              <a:t>1, 2, 3, and 4 constitute a </a:t>
            </a:r>
            <a:r>
              <a:rPr lang="en-US" sz="2600" dirty="0">
                <a:solidFill>
                  <a:srgbClr val="00B050"/>
                </a:solidFill>
                <a:latin typeface="Times New Roman"/>
                <a:ea typeface="Calibri"/>
                <a:cs typeface="Arial"/>
              </a:rPr>
              <a:t>basis set </a:t>
            </a:r>
            <a:r>
              <a:rPr lang="en-US" sz="2600" dirty="0">
                <a:latin typeface="Times New Roman"/>
                <a:ea typeface="Calibri"/>
                <a:cs typeface="Arial"/>
              </a:rPr>
              <a:t>for the flow graph in Figure 10.2B. That is, if tests can be designed to force execution of these paths (a basis set), every statement in the program will have been guaranteed to be executed at least one time and every condition will have been executed on its true and false sides. It should be noted that </a:t>
            </a:r>
            <a:r>
              <a:rPr lang="en-US" sz="2600" dirty="0">
                <a:solidFill>
                  <a:srgbClr val="00B050"/>
                </a:solidFill>
                <a:latin typeface="Times New Roman"/>
                <a:ea typeface="Calibri"/>
                <a:cs typeface="Arial"/>
              </a:rPr>
              <a:t>the basis set is not unique</a:t>
            </a:r>
            <a:r>
              <a:rPr lang="en-US" sz="2600" dirty="0">
                <a:latin typeface="Times New Roman"/>
                <a:ea typeface="Calibri"/>
                <a:cs typeface="Arial"/>
              </a:rPr>
              <a:t>. In fact, a number of different basis sets can be derived for a given procedural design.</a:t>
            </a:r>
            <a:endParaRPr lang="en-US" sz="2600" dirty="0">
              <a:ea typeface="Calibri"/>
              <a:cs typeface="Arial"/>
            </a:endParaRPr>
          </a:p>
          <a:p>
            <a:pPr indent="431800" algn="just">
              <a:lnSpc>
                <a:spcPct val="150000"/>
              </a:lnSpc>
            </a:pPr>
            <a:r>
              <a:rPr lang="en-US" sz="2600" dirty="0" err="1">
                <a:latin typeface="Times New Roman"/>
                <a:ea typeface="Calibri"/>
                <a:cs typeface="Arial"/>
              </a:rPr>
              <a:t>Cyclomatic</a:t>
            </a:r>
            <a:r>
              <a:rPr lang="en-US" sz="2600" dirty="0">
                <a:latin typeface="Times New Roman"/>
                <a:ea typeface="Calibri"/>
                <a:cs typeface="Arial"/>
              </a:rPr>
              <a:t> complexity has a foundation in graph theory and provides us with extremely useful software metric. Complexity is computed in one of three ways:</a:t>
            </a:r>
            <a:endParaRPr lang="en-US" sz="2600" dirty="0">
              <a:ea typeface="Calibri"/>
              <a:cs typeface="Arial"/>
            </a:endParaRPr>
          </a:p>
        </p:txBody>
      </p:sp>
    </p:spTree>
    <p:extLst>
      <p:ext uri="{BB962C8B-B14F-4D97-AF65-F5344CB8AC3E}">
        <p14:creationId xmlns:p14="http://schemas.microsoft.com/office/powerpoint/2010/main" val="634564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0988" y="276225"/>
            <a:ext cx="9821111" cy="6554102"/>
          </a:xfrm>
          <a:prstGeom prst="rect">
            <a:avLst/>
          </a:prstGeom>
        </p:spPr>
        <p:txBody>
          <a:bodyPr wrap="square">
            <a:spAutoFit/>
          </a:bodyPr>
          <a:lstStyle/>
          <a:p>
            <a:pPr algn="ctr">
              <a:lnSpc>
                <a:spcPct val="115000"/>
              </a:lnSpc>
            </a:pPr>
            <a:endParaRPr lang="en-US" sz="2600" dirty="0">
              <a:latin typeface="Times New Roman" panose="02020603050405020304" pitchFamily="18" charset="0"/>
              <a:ea typeface="Calibri"/>
              <a:cs typeface="Times New Roman" panose="02020603050405020304" pitchFamily="18" charset="0"/>
            </a:endParaRPr>
          </a:p>
          <a:p>
            <a:pPr marL="342900" lvl="0" indent="-3429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The number of regions of the flow graph corresponds to the </a:t>
            </a:r>
            <a:r>
              <a:rPr lang="en-US" sz="2600" dirty="0" err="1">
                <a:latin typeface="Times New Roman" panose="02020603050405020304" pitchFamily="18" charset="0"/>
                <a:ea typeface="Calibri"/>
                <a:cs typeface="Times New Roman" panose="02020603050405020304" pitchFamily="18" charset="0"/>
              </a:rPr>
              <a:t>cyclomatic</a:t>
            </a:r>
            <a:r>
              <a:rPr lang="en-US" sz="2600" dirty="0">
                <a:latin typeface="Times New Roman" panose="02020603050405020304" pitchFamily="18" charset="0"/>
                <a:ea typeface="Calibri"/>
                <a:cs typeface="Times New Roman" panose="02020603050405020304" pitchFamily="18" charset="0"/>
              </a:rPr>
              <a:t> complexity.</a:t>
            </a:r>
          </a:p>
          <a:p>
            <a:pPr marL="342900" lvl="0" indent="-342900" algn="just">
              <a:lnSpc>
                <a:spcPct val="150000"/>
              </a:lnSpc>
              <a:buFont typeface="+mj-lt"/>
              <a:buAutoNum type="arabicPeriod"/>
            </a:pPr>
            <a:r>
              <a:rPr lang="en-US" sz="2600" dirty="0" err="1">
                <a:latin typeface="Times New Roman" panose="02020603050405020304" pitchFamily="18" charset="0"/>
                <a:ea typeface="Calibri"/>
                <a:cs typeface="Times New Roman" panose="02020603050405020304" pitchFamily="18" charset="0"/>
              </a:rPr>
              <a:t>Cyclomatic</a:t>
            </a:r>
            <a:r>
              <a:rPr lang="en-US" sz="2600" dirty="0">
                <a:latin typeface="Times New Roman" panose="02020603050405020304" pitchFamily="18" charset="0"/>
                <a:ea typeface="Calibri"/>
                <a:cs typeface="Times New Roman" panose="02020603050405020304" pitchFamily="18" charset="0"/>
              </a:rPr>
              <a:t> complexity, V (G), for a flow graph, G, is defined as </a:t>
            </a:r>
          </a:p>
          <a:p>
            <a:pPr marL="695325" algn="ctr">
              <a:lnSpc>
                <a:spcPct val="150000"/>
              </a:lnSpc>
            </a:pPr>
            <a:r>
              <a:rPr lang="en-US" sz="2600" dirty="0">
                <a:latin typeface="Times New Roman" panose="02020603050405020304" pitchFamily="18" charset="0"/>
                <a:ea typeface="Calibri"/>
                <a:cs typeface="Times New Roman" panose="02020603050405020304" pitchFamily="18" charset="0"/>
              </a:rPr>
              <a:t>V (G) = E - N + </a:t>
            </a:r>
            <a:r>
              <a:rPr lang="en-US" sz="2600" dirty="0" smtClean="0">
                <a:latin typeface="Times New Roman" panose="02020603050405020304" pitchFamily="18" charset="0"/>
                <a:ea typeface="Calibri"/>
                <a:cs typeface="Times New Roman" panose="02020603050405020304" pitchFamily="18" charset="0"/>
              </a:rPr>
              <a:t>2</a:t>
            </a:r>
          </a:p>
          <a:p>
            <a:pPr marL="101600" algn="ctr">
              <a:lnSpc>
                <a:spcPct val="150000"/>
              </a:lnSpc>
            </a:pPr>
            <a:r>
              <a:rPr lang="en-US" sz="2600" dirty="0" smtClean="0">
                <a:latin typeface="Times New Roman" panose="02020603050405020304" pitchFamily="18" charset="0"/>
                <a:ea typeface="Calibri"/>
                <a:cs typeface="Times New Roman" panose="02020603050405020304" pitchFamily="18" charset="0"/>
              </a:rPr>
              <a:t>Where </a:t>
            </a:r>
            <a:r>
              <a:rPr lang="en-US" sz="2600" dirty="0">
                <a:latin typeface="Times New Roman" panose="02020603050405020304" pitchFamily="18" charset="0"/>
                <a:ea typeface="Calibri"/>
                <a:cs typeface="Times New Roman" panose="02020603050405020304" pitchFamily="18" charset="0"/>
              </a:rPr>
              <a:t>E is the number of flow graph edges, N is the number of flow graph nodes.</a:t>
            </a:r>
          </a:p>
          <a:p>
            <a:pPr marL="342900" lvl="0" indent="-342900" algn="just">
              <a:lnSpc>
                <a:spcPct val="150000"/>
              </a:lnSpc>
              <a:buFont typeface="+mj-lt"/>
              <a:buAutoNum type="arabicPeriod"/>
            </a:pPr>
            <a:r>
              <a:rPr lang="en-US" sz="2600" dirty="0" err="1">
                <a:latin typeface="Times New Roman" panose="02020603050405020304" pitchFamily="18" charset="0"/>
                <a:ea typeface="Calibri"/>
                <a:cs typeface="Times New Roman" panose="02020603050405020304" pitchFamily="18" charset="0"/>
              </a:rPr>
              <a:t>Cyclomatic</a:t>
            </a:r>
            <a:r>
              <a:rPr lang="en-US" sz="2600" dirty="0">
                <a:latin typeface="Times New Roman" panose="02020603050405020304" pitchFamily="18" charset="0"/>
                <a:ea typeface="Calibri"/>
                <a:cs typeface="Times New Roman" panose="02020603050405020304" pitchFamily="18" charset="0"/>
              </a:rPr>
              <a:t> complexity, V(G), for a flow graph, G, is also defined as</a:t>
            </a:r>
          </a:p>
          <a:p>
            <a:pPr marL="695325" algn="ctr">
              <a:lnSpc>
                <a:spcPct val="150000"/>
              </a:lnSpc>
            </a:pPr>
            <a:r>
              <a:rPr lang="en-US" sz="2600" dirty="0">
                <a:latin typeface="Times New Roman" panose="02020603050405020304" pitchFamily="18" charset="0"/>
                <a:ea typeface="Calibri"/>
                <a:cs typeface="Times New Roman" panose="02020603050405020304" pitchFamily="18" charset="0"/>
              </a:rPr>
              <a:t>V (G) = P + 1</a:t>
            </a:r>
          </a:p>
          <a:p>
            <a:pPr marL="352425" indent="342900" algn="just">
              <a:lnSpc>
                <a:spcPct val="150000"/>
              </a:lnSpc>
            </a:pPr>
            <a:r>
              <a:rPr lang="en-US" sz="2600" dirty="0">
                <a:latin typeface="Times New Roman" panose="02020603050405020304" pitchFamily="18" charset="0"/>
                <a:ea typeface="Calibri"/>
                <a:cs typeface="Times New Roman" panose="02020603050405020304" pitchFamily="18" charset="0"/>
              </a:rPr>
              <a:t>Where P is the number of predicate nodes contained in the flow graph G</a:t>
            </a:r>
            <a:r>
              <a:rPr lang="en-US" sz="2600" dirty="0" smtClean="0">
                <a:latin typeface="Times New Roman" panose="02020603050405020304" pitchFamily="18" charset="0"/>
                <a:ea typeface="Calibri"/>
                <a:cs typeface="Times New Roman" panose="02020603050405020304" pitchFamily="18" charset="0"/>
              </a:rPr>
              <a:t>.</a:t>
            </a:r>
            <a:endParaRPr lang="en-US" sz="26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753471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3300" y="809625"/>
            <a:ext cx="8686800" cy="4893647"/>
          </a:xfrm>
          <a:prstGeom prst="rect">
            <a:avLst/>
          </a:prstGeom>
        </p:spPr>
        <p:txBody>
          <a:bodyPr wrap="square">
            <a:spAutoFit/>
          </a:bodyPr>
          <a:lstStyle/>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Referring once more to the flow graph in Figure 10.2B, the </a:t>
            </a:r>
            <a:r>
              <a:rPr lang="en-US" sz="2600" dirty="0" err="1">
                <a:latin typeface="Times New Roman" panose="02020603050405020304" pitchFamily="18" charset="0"/>
                <a:ea typeface="Calibri"/>
                <a:cs typeface="Times New Roman" panose="02020603050405020304" pitchFamily="18" charset="0"/>
              </a:rPr>
              <a:t>cyclomatic</a:t>
            </a:r>
            <a:r>
              <a:rPr lang="en-US" sz="2600" dirty="0">
                <a:latin typeface="Times New Roman" panose="02020603050405020304" pitchFamily="18" charset="0"/>
                <a:ea typeface="Calibri"/>
                <a:cs typeface="Times New Roman" panose="02020603050405020304" pitchFamily="18" charset="0"/>
              </a:rPr>
              <a:t> complexity can be computed using each of the algorithms just noted:</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1. The flow graph has four regions.</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2. V(G) = 11 edges - 9 nodes + 2 = 4.</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3. V(G) = 3 predicate nodes + 1 = 4.</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Therefore, the </a:t>
            </a:r>
            <a:r>
              <a:rPr lang="en-US" sz="2600" dirty="0" err="1">
                <a:latin typeface="Times New Roman" panose="02020603050405020304" pitchFamily="18" charset="0"/>
                <a:ea typeface="Calibri"/>
                <a:cs typeface="Times New Roman" panose="02020603050405020304" pitchFamily="18" charset="0"/>
              </a:rPr>
              <a:t>cyclomatic</a:t>
            </a:r>
            <a:r>
              <a:rPr lang="en-US" sz="2600" dirty="0">
                <a:latin typeface="Times New Roman" panose="02020603050405020304" pitchFamily="18" charset="0"/>
                <a:ea typeface="Calibri"/>
                <a:cs typeface="Times New Roman" panose="02020603050405020304" pitchFamily="18" charset="0"/>
              </a:rPr>
              <a:t> complexity of the flow graph in Figure 10.2B is 4. </a:t>
            </a:r>
          </a:p>
        </p:txBody>
      </p:sp>
    </p:spTree>
    <p:extLst>
      <p:ext uri="{BB962C8B-B14F-4D97-AF65-F5344CB8AC3E}">
        <p14:creationId xmlns:p14="http://schemas.microsoft.com/office/powerpoint/2010/main" val="1881941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17501" y="594557"/>
            <a:ext cx="9829800" cy="1665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31800" fontAlgn="base">
              <a:spcBef>
                <a:spcPct val="0"/>
              </a:spcBef>
              <a:spcAft>
                <a:spcPct val="0"/>
              </a:spcAft>
              <a:defRPr>
                <a:solidFill>
                  <a:schemeClr val="tx1"/>
                </a:solidFill>
                <a:latin typeface="Arial" pitchFamily="34" charset="0"/>
                <a:cs typeface="Arial" pitchFamily="34" charset="0"/>
              </a:defRPr>
            </a:lvl1pPr>
            <a:lvl2pPr marL="457200" fontAlgn="base">
              <a:spcBef>
                <a:spcPct val="0"/>
              </a:spcBef>
              <a:spcAft>
                <a:spcPct val="0"/>
              </a:spcAft>
              <a:defRPr>
                <a:solidFill>
                  <a:schemeClr val="tx1"/>
                </a:solidFill>
                <a:latin typeface="Arial" pitchFamily="34" charset="0"/>
                <a:cs typeface="Arial" pitchFamily="34" charset="0"/>
              </a:defRPr>
            </a:lvl2pPr>
            <a:lvl3pPr marL="914400" fontAlgn="base">
              <a:spcBef>
                <a:spcPct val="0"/>
              </a:spcBef>
              <a:spcAft>
                <a:spcPct val="0"/>
              </a:spcAft>
              <a:defRPr>
                <a:solidFill>
                  <a:schemeClr val="tx1"/>
                </a:solidFill>
                <a:latin typeface="Arial" pitchFamily="34" charset="0"/>
                <a:cs typeface="Arial" pitchFamily="34" charset="0"/>
              </a:defRPr>
            </a:lvl3pPr>
            <a:lvl4pPr marL="1371600" fontAlgn="base">
              <a:spcBef>
                <a:spcPct val="0"/>
              </a:spcBef>
              <a:spcAft>
                <a:spcPct val="0"/>
              </a:spcAft>
              <a:defRPr>
                <a:solidFill>
                  <a:schemeClr val="tx1"/>
                </a:solidFill>
                <a:latin typeface="Arial" pitchFamily="34" charset="0"/>
                <a:cs typeface="Arial" pitchFamily="34" charset="0"/>
              </a:defRPr>
            </a:lvl4pPr>
            <a:lvl5pPr marL="1828800" fontAlgn="base">
              <a:spcBef>
                <a:spcPct val="0"/>
              </a:spcBef>
              <a:spcAft>
                <a:spcPct val="0"/>
              </a:spcAft>
              <a:defRPr>
                <a:solidFill>
                  <a:schemeClr val="tx1"/>
                </a:solidFill>
                <a:latin typeface="Arial" pitchFamily="34" charset="0"/>
                <a:cs typeface="Arial" pitchFamily="34" charset="0"/>
              </a:defRPr>
            </a:lvl5pPr>
            <a:lvl6pPr marL="2286000" fontAlgn="base">
              <a:spcBef>
                <a:spcPct val="0"/>
              </a:spcBef>
              <a:spcAft>
                <a:spcPct val="0"/>
              </a:spcAft>
              <a:defRPr>
                <a:solidFill>
                  <a:schemeClr val="tx1"/>
                </a:solidFill>
                <a:latin typeface="Arial" pitchFamily="34" charset="0"/>
                <a:cs typeface="Arial" pitchFamily="34" charset="0"/>
              </a:defRPr>
            </a:lvl6pPr>
            <a:lvl7pPr marL="2743200" fontAlgn="base">
              <a:spcBef>
                <a:spcPct val="0"/>
              </a:spcBef>
              <a:spcAft>
                <a:spcPct val="0"/>
              </a:spcAft>
              <a:defRPr>
                <a:solidFill>
                  <a:schemeClr val="tx1"/>
                </a:solidFill>
                <a:latin typeface="Arial" pitchFamily="34" charset="0"/>
                <a:cs typeface="Arial" pitchFamily="34" charset="0"/>
              </a:defRPr>
            </a:lvl7pPr>
            <a:lvl8pPr marL="3200400" fontAlgn="base">
              <a:spcBef>
                <a:spcPct val="0"/>
              </a:spcBef>
              <a:spcAft>
                <a:spcPct val="0"/>
              </a:spcAft>
              <a:defRPr>
                <a:solidFill>
                  <a:schemeClr val="tx1"/>
                </a:solidFill>
                <a:latin typeface="Arial" pitchFamily="34" charset="0"/>
                <a:cs typeface="Arial" pitchFamily="34" charset="0"/>
              </a:defRPr>
            </a:lvl8pPr>
            <a:lvl9pPr marL="3657600" fontAlgn="base">
              <a:spcBef>
                <a:spcPct val="0"/>
              </a:spcBef>
              <a:spcAft>
                <a:spcPct val="0"/>
              </a:spcAft>
              <a:defRPr>
                <a:solidFill>
                  <a:schemeClr val="tx1"/>
                </a:solidFill>
                <a:latin typeface="Arial" pitchFamily="34" charset="0"/>
                <a:cs typeface="Arial" pitchFamily="34" charset="0"/>
              </a:defRPr>
            </a:lvl9pPr>
          </a:lstStyle>
          <a:p>
            <a:pPr marR="0" lvl="0" indent="431800" fontAlgn="base">
              <a:lnSpc>
                <a:spcPct val="115000"/>
              </a:lnSpc>
              <a:spcBef>
                <a:spcPct val="0"/>
              </a:spcBef>
              <a:spcAft>
                <a:spcPct val="0"/>
              </a:spcAft>
              <a:buClrTx/>
              <a:buSzTx/>
              <a:buFontTx/>
              <a:buNone/>
              <a:tabLst/>
            </a:pPr>
            <a:r>
              <a:rPr lang="en-US" altLang="en-US" sz="2800" b="1" dirty="0">
                <a:solidFill>
                  <a:srgbClr val="FF0000"/>
                </a:solidFill>
                <a:latin typeface="Times New Roman" panose="02020603050405020304" pitchFamily="18" charset="0"/>
                <a:ea typeface="Calibri"/>
                <a:cs typeface="Times New Roman" panose="02020603050405020304" pitchFamily="18" charset="0"/>
              </a:rPr>
              <a:t>Example 1</a:t>
            </a:r>
          </a:p>
          <a:p>
            <a:pPr marL="0" marR="0" lvl="0" indent="431800" algn="just"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chemeClr val="tx1"/>
                </a:solidFill>
                <a:effectLst/>
                <a:latin typeface="Times New Roman" panose="02020603050405020304" pitchFamily="18" charset="0"/>
                <a:ea typeface="Calibri" pitchFamily="34" charset="0"/>
                <a:cs typeface="Times New Roman" pitchFamily="18" charset="0"/>
              </a:rPr>
              <a:t>Referring to Figure 10.4 find the </a:t>
            </a:r>
            <a:r>
              <a:rPr kumimoji="0" lang="en-US" altLang="en-US" sz="2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cyclomatic</a:t>
            </a:r>
            <a:r>
              <a:rPr kumimoji="0" lang="en-US" alt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complexity, and determine a basis set of linearly independent paths.</a:t>
            </a:r>
            <a:endParaRPr kumimoji="0" lang="en-US" altLang="en-US" sz="2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318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0700" y="2080229"/>
            <a:ext cx="5180727" cy="5282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651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4700" y="57547"/>
            <a:ext cx="9067800" cy="7294305"/>
          </a:xfrm>
          <a:prstGeom prst="rect">
            <a:avLst/>
          </a:prstGeom>
        </p:spPr>
        <p:txBody>
          <a:bodyPr wrap="square">
            <a:spAutoFit/>
          </a:bodyPr>
          <a:lstStyle/>
          <a:p>
            <a:pPr indent="431800" algn="just">
              <a:lnSpc>
                <a:spcPct val="150000"/>
              </a:lnSpc>
            </a:pPr>
            <a:r>
              <a:rPr lang="en-US" sz="2400" dirty="0">
                <a:latin typeface="Times New Roman" panose="02020603050405020304" pitchFamily="18" charset="0"/>
                <a:ea typeface="Calibri"/>
                <a:cs typeface="Times New Roman" panose="02020603050405020304" pitchFamily="18" charset="0"/>
              </a:rPr>
              <a:t>Sol </a:t>
            </a:r>
          </a:p>
          <a:p>
            <a:pPr indent="431800" algn="just">
              <a:lnSpc>
                <a:spcPct val="150000"/>
              </a:lnSpc>
            </a:pPr>
            <a:r>
              <a:rPr lang="en-US" sz="2400" dirty="0" smtClean="0">
                <a:latin typeface="Times New Roman" panose="02020603050405020304" pitchFamily="18" charset="0"/>
                <a:ea typeface="Calibri"/>
                <a:cs typeface="Times New Roman" panose="02020603050405020304" pitchFamily="18" charset="0"/>
              </a:rPr>
              <a:t>1- V(G</a:t>
            </a:r>
            <a:r>
              <a:rPr lang="en-US" sz="2400" dirty="0">
                <a:latin typeface="Times New Roman" panose="02020603050405020304" pitchFamily="18" charset="0"/>
                <a:ea typeface="Calibri"/>
                <a:cs typeface="Times New Roman" panose="02020603050405020304" pitchFamily="18" charset="0"/>
              </a:rPr>
              <a:t>) = 6 regions</a:t>
            </a:r>
          </a:p>
          <a:p>
            <a:pPr indent="431800" algn="just">
              <a:lnSpc>
                <a:spcPct val="150000"/>
              </a:lnSpc>
            </a:pPr>
            <a:r>
              <a:rPr lang="en-US" sz="2400" dirty="0" smtClean="0">
                <a:latin typeface="Times New Roman" panose="02020603050405020304" pitchFamily="18" charset="0"/>
                <a:ea typeface="Calibri"/>
                <a:cs typeface="Times New Roman" panose="02020603050405020304" pitchFamily="18" charset="0"/>
              </a:rPr>
              <a:t>2- V(G</a:t>
            </a:r>
            <a:r>
              <a:rPr lang="en-US" sz="2400" dirty="0">
                <a:latin typeface="Times New Roman" panose="02020603050405020304" pitchFamily="18" charset="0"/>
                <a:ea typeface="Calibri"/>
                <a:cs typeface="Times New Roman" panose="02020603050405020304" pitchFamily="18" charset="0"/>
              </a:rPr>
              <a:t>) = 17 edges _ 13 nodes + 2 = 6</a:t>
            </a:r>
          </a:p>
          <a:p>
            <a:pPr indent="431800" algn="just">
              <a:lnSpc>
                <a:spcPct val="150000"/>
              </a:lnSpc>
            </a:pPr>
            <a:r>
              <a:rPr lang="en-US" sz="2400" dirty="0" smtClean="0">
                <a:latin typeface="Times New Roman" panose="02020603050405020304" pitchFamily="18" charset="0"/>
                <a:ea typeface="Calibri"/>
                <a:cs typeface="Times New Roman" panose="02020603050405020304" pitchFamily="18" charset="0"/>
              </a:rPr>
              <a:t>3- V(G</a:t>
            </a:r>
            <a:r>
              <a:rPr lang="en-US" sz="2400" dirty="0">
                <a:latin typeface="Times New Roman" panose="02020603050405020304" pitchFamily="18" charset="0"/>
                <a:ea typeface="Calibri"/>
                <a:cs typeface="Times New Roman" panose="02020603050405020304" pitchFamily="18" charset="0"/>
              </a:rPr>
              <a:t>) = 5 predicate nodes + 1 = </a:t>
            </a:r>
            <a:r>
              <a:rPr lang="en-US" sz="2400" dirty="0" smtClean="0">
                <a:latin typeface="Times New Roman" panose="02020603050405020304" pitchFamily="18" charset="0"/>
                <a:ea typeface="Calibri"/>
                <a:cs typeface="Times New Roman" panose="02020603050405020304" pitchFamily="18" charset="0"/>
              </a:rPr>
              <a:t>6</a:t>
            </a:r>
            <a:endParaRPr lang="en-US" sz="2400" dirty="0">
              <a:latin typeface="Times New Roman" panose="02020603050405020304" pitchFamily="18" charset="0"/>
              <a:ea typeface="Calibri"/>
              <a:cs typeface="Times New Roman" panose="02020603050405020304" pitchFamily="18" charset="0"/>
            </a:endParaRPr>
          </a:p>
          <a:p>
            <a:pPr indent="431800" algn="just">
              <a:lnSpc>
                <a:spcPct val="150000"/>
              </a:lnSpc>
            </a:pPr>
            <a:r>
              <a:rPr lang="en-US" sz="2400" dirty="0">
                <a:latin typeface="Times New Roman" panose="02020603050405020304" pitchFamily="18" charset="0"/>
                <a:ea typeface="Calibri"/>
                <a:cs typeface="Times New Roman" panose="02020603050405020304" pitchFamily="18" charset="0"/>
              </a:rPr>
              <a:t>We expect to specify six paths:</a:t>
            </a:r>
          </a:p>
          <a:p>
            <a:pPr indent="431800" algn="just">
              <a:lnSpc>
                <a:spcPct val="150000"/>
              </a:lnSpc>
            </a:pPr>
            <a:r>
              <a:rPr lang="en-US" sz="2400" dirty="0">
                <a:latin typeface="Times New Roman" panose="02020603050405020304" pitchFamily="18" charset="0"/>
                <a:ea typeface="Calibri"/>
                <a:cs typeface="Times New Roman" panose="02020603050405020304" pitchFamily="18" charset="0"/>
              </a:rPr>
              <a:t>path 1: 1-2-10-11-13</a:t>
            </a:r>
          </a:p>
          <a:p>
            <a:pPr indent="431800" algn="just">
              <a:lnSpc>
                <a:spcPct val="150000"/>
              </a:lnSpc>
            </a:pPr>
            <a:r>
              <a:rPr lang="en-US" sz="2400" dirty="0">
                <a:latin typeface="Times New Roman" panose="02020603050405020304" pitchFamily="18" charset="0"/>
                <a:ea typeface="Calibri"/>
                <a:cs typeface="Times New Roman" panose="02020603050405020304" pitchFamily="18" charset="0"/>
              </a:rPr>
              <a:t>path 2: 1-2-10-12-13</a:t>
            </a:r>
          </a:p>
          <a:p>
            <a:pPr indent="431800" algn="just">
              <a:lnSpc>
                <a:spcPct val="150000"/>
              </a:lnSpc>
            </a:pPr>
            <a:r>
              <a:rPr lang="en-US" sz="2400" dirty="0">
                <a:latin typeface="Times New Roman" panose="02020603050405020304" pitchFamily="18" charset="0"/>
                <a:ea typeface="Calibri"/>
                <a:cs typeface="Times New Roman" panose="02020603050405020304" pitchFamily="18" charset="0"/>
              </a:rPr>
              <a:t>path 3: 1-2-3-10-11-13</a:t>
            </a:r>
          </a:p>
          <a:p>
            <a:pPr indent="431800" algn="just">
              <a:lnSpc>
                <a:spcPct val="150000"/>
              </a:lnSpc>
            </a:pPr>
            <a:r>
              <a:rPr lang="en-US" sz="2400" dirty="0">
                <a:latin typeface="Times New Roman" panose="02020603050405020304" pitchFamily="18" charset="0"/>
                <a:ea typeface="Calibri"/>
                <a:cs typeface="Times New Roman" panose="02020603050405020304" pitchFamily="18" charset="0"/>
              </a:rPr>
              <a:t>path 4: 1-2-3-4-5-8-9-2-. . .</a:t>
            </a:r>
          </a:p>
          <a:p>
            <a:pPr indent="431800" algn="just">
              <a:lnSpc>
                <a:spcPct val="150000"/>
              </a:lnSpc>
            </a:pPr>
            <a:r>
              <a:rPr lang="en-US" sz="2400" dirty="0">
                <a:latin typeface="Times New Roman" panose="02020603050405020304" pitchFamily="18" charset="0"/>
                <a:ea typeface="Calibri"/>
                <a:cs typeface="Times New Roman" panose="02020603050405020304" pitchFamily="18" charset="0"/>
              </a:rPr>
              <a:t>path 5: 1-2-3-4-5-6-8-9-2-. . .</a:t>
            </a:r>
          </a:p>
          <a:p>
            <a:pPr indent="431800" algn="just">
              <a:lnSpc>
                <a:spcPct val="150000"/>
              </a:lnSpc>
            </a:pPr>
            <a:r>
              <a:rPr lang="en-US" sz="2400" dirty="0">
                <a:latin typeface="Times New Roman" panose="02020603050405020304" pitchFamily="18" charset="0"/>
                <a:ea typeface="Calibri"/>
                <a:cs typeface="Times New Roman" panose="02020603050405020304" pitchFamily="18" charset="0"/>
              </a:rPr>
              <a:t>path 6: 1-2-3-4-5-6-7-8-9-2-. . .</a:t>
            </a:r>
          </a:p>
          <a:p>
            <a:pPr indent="431800" algn="just">
              <a:lnSpc>
                <a:spcPct val="150000"/>
              </a:lnSpc>
            </a:pPr>
            <a:r>
              <a:rPr lang="en-US" sz="2400" dirty="0">
                <a:latin typeface="Times New Roman" panose="02020603050405020304" pitchFamily="18" charset="0"/>
                <a:ea typeface="Calibri"/>
                <a:cs typeface="Times New Roman" panose="02020603050405020304" pitchFamily="18" charset="0"/>
              </a:rPr>
              <a:t>The ellipsis (. . .) following paths 4, 5, and 6 indicates that any path through the remainder of the control structure is acceptable.</a:t>
            </a:r>
          </a:p>
        </p:txBody>
      </p:sp>
    </p:spTree>
    <p:extLst>
      <p:ext uri="{BB962C8B-B14F-4D97-AF65-F5344CB8AC3E}">
        <p14:creationId xmlns:p14="http://schemas.microsoft.com/office/powerpoint/2010/main" val="672282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3300" y="885825"/>
            <a:ext cx="8915400" cy="6220164"/>
          </a:xfrm>
          <a:prstGeom prst="rect">
            <a:avLst/>
          </a:prstGeom>
        </p:spPr>
        <p:txBody>
          <a:bodyPr wrap="square">
            <a:spAutoFit/>
          </a:bodyPr>
          <a:lstStyle/>
          <a:p>
            <a:pPr indent="431800" algn="just">
              <a:lnSpc>
                <a:spcPct val="150000"/>
              </a:lnSpc>
            </a:pPr>
            <a:r>
              <a:rPr lang="en-US" dirty="0">
                <a:latin typeface="Times New Roman"/>
                <a:ea typeface="Calibri"/>
                <a:cs typeface="Arial"/>
              </a:rPr>
              <a:t> </a:t>
            </a:r>
            <a:endParaRPr lang="en-US" sz="1400" dirty="0">
              <a:ea typeface="Calibri"/>
              <a:cs typeface="Arial"/>
            </a:endParaRPr>
          </a:p>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10.4 Black-Box Testing</a:t>
            </a:r>
          </a:p>
          <a:p>
            <a:pPr indent="431800" algn="just">
              <a:lnSpc>
                <a:spcPct val="150000"/>
              </a:lnSpc>
            </a:pPr>
            <a:r>
              <a:rPr lang="en-US" dirty="0">
                <a:latin typeface="Times New Roman"/>
                <a:ea typeface="Calibri"/>
                <a:cs typeface="Arial"/>
              </a:rPr>
              <a:t> </a:t>
            </a:r>
            <a:endParaRPr lang="en-US" sz="1400" dirty="0">
              <a:ea typeface="Calibri"/>
              <a:cs typeface="Arial"/>
            </a:endParaRPr>
          </a:p>
          <a:p>
            <a:pPr indent="431800" algn="just">
              <a:lnSpc>
                <a:spcPct val="150000"/>
              </a:lnSpc>
            </a:pPr>
            <a:r>
              <a:rPr lang="en-US" sz="2600" dirty="0">
                <a:latin typeface="Times New Roman"/>
                <a:ea typeface="Calibri"/>
                <a:cs typeface="Arial"/>
              </a:rPr>
              <a:t>Black-box testing, also called </a:t>
            </a:r>
            <a:r>
              <a:rPr lang="en-US" sz="2600" dirty="0">
                <a:solidFill>
                  <a:srgbClr val="00B050"/>
                </a:solidFill>
                <a:latin typeface="Times New Roman"/>
                <a:ea typeface="Calibri"/>
                <a:cs typeface="Arial"/>
              </a:rPr>
              <a:t>behavioral testing</a:t>
            </a:r>
            <a:r>
              <a:rPr lang="en-US" sz="2600" dirty="0">
                <a:latin typeface="Times New Roman"/>
                <a:ea typeface="Calibri"/>
                <a:cs typeface="Arial"/>
              </a:rPr>
              <a:t>, focuses on the </a:t>
            </a:r>
            <a:r>
              <a:rPr lang="en-US" sz="2600" dirty="0">
                <a:solidFill>
                  <a:srgbClr val="00B050"/>
                </a:solidFill>
                <a:latin typeface="Times New Roman"/>
                <a:ea typeface="Calibri"/>
                <a:cs typeface="Arial"/>
              </a:rPr>
              <a:t>functional</a:t>
            </a:r>
            <a:r>
              <a:rPr lang="en-US" sz="2600" dirty="0">
                <a:latin typeface="Times New Roman"/>
                <a:ea typeface="Calibri"/>
                <a:cs typeface="Arial"/>
              </a:rPr>
              <a:t> requirements of the software. That is, black-box testing enables the software engineer to derive sets of input conditions that will fully exercise all functional requirements for a program. </a:t>
            </a:r>
            <a:endParaRPr lang="en-US" sz="2600" dirty="0" smtClean="0">
              <a:latin typeface="Times New Roman"/>
              <a:ea typeface="Calibri"/>
              <a:cs typeface="Arial"/>
            </a:endParaRPr>
          </a:p>
          <a:p>
            <a:pPr indent="431800" algn="just">
              <a:lnSpc>
                <a:spcPct val="150000"/>
              </a:lnSpc>
            </a:pPr>
            <a:r>
              <a:rPr lang="en-US" sz="2600" dirty="0" smtClean="0">
                <a:latin typeface="Times New Roman"/>
                <a:ea typeface="Calibri"/>
                <a:cs typeface="Arial"/>
              </a:rPr>
              <a:t>Black-box </a:t>
            </a:r>
            <a:r>
              <a:rPr lang="en-US" sz="2600" dirty="0">
                <a:latin typeface="Times New Roman"/>
                <a:ea typeface="Calibri"/>
                <a:cs typeface="Arial"/>
              </a:rPr>
              <a:t>testing is not an alternative to white-box techniques. Rather, it is a complementary approach that is likely to uncover a different class of errors than white-box methods.</a:t>
            </a:r>
            <a:endParaRPr lang="en-US" sz="2600" dirty="0">
              <a:ea typeface="Calibri"/>
              <a:cs typeface="Arial"/>
            </a:endParaRPr>
          </a:p>
        </p:txBody>
      </p:sp>
    </p:spTree>
    <p:extLst>
      <p:ext uri="{BB962C8B-B14F-4D97-AF65-F5344CB8AC3E}">
        <p14:creationId xmlns:p14="http://schemas.microsoft.com/office/powerpoint/2010/main" val="3473463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316" y="809625"/>
            <a:ext cx="9220200" cy="6093976"/>
          </a:xfrm>
          <a:prstGeom prst="rect">
            <a:avLst/>
          </a:prstGeom>
        </p:spPr>
        <p:txBody>
          <a:bodyPr wrap="square">
            <a:spAutoFit/>
          </a:bodyPr>
          <a:lstStyle/>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Black-box testing attempts to find errors in the following categories:</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(1) Incorrect or missing functions.</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(2) Interface errors. </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(3) Errors in data structures or external data base access. </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(4) Behavior or performance errors. </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(5) Initialization and termination errors.</a:t>
            </a:r>
          </a:p>
          <a:p>
            <a:pPr indent="431800" algn="just">
              <a:lnSpc>
                <a:spcPct val="150000"/>
              </a:lnSpc>
            </a:pPr>
            <a:r>
              <a:rPr lang="en-US" sz="2600" dirty="0">
                <a:solidFill>
                  <a:srgbClr val="00B050"/>
                </a:solidFill>
                <a:latin typeface="Times New Roman" panose="02020603050405020304" pitchFamily="18" charset="0"/>
                <a:ea typeface="Calibri"/>
                <a:cs typeface="Times New Roman" panose="02020603050405020304" pitchFamily="18" charset="0"/>
              </a:rPr>
              <a:t>Unlike white-box testing, which is performed early in the testing process, black box testing tends to be applied during later stages of testing. </a:t>
            </a:r>
          </a:p>
        </p:txBody>
      </p:sp>
    </p:spTree>
    <p:extLst>
      <p:ext uri="{BB962C8B-B14F-4D97-AF65-F5344CB8AC3E}">
        <p14:creationId xmlns:p14="http://schemas.microsoft.com/office/powerpoint/2010/main" val="2505419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0900" y="581025"/>
            <a:ext cx="8534400" cy="6238631"/>
          </a:xfrm>
          <a:prstGeom prst="rect">
            <a:avLst/>
          </a:prstGeom>
        </p:spPr>
        <p:txBody>
          <a:bodyPr wrap="square">
            <a:spAutoFit/>
          </a:bodyPr>
          <a:lstStyle/>
          <a:p>
            <a:pPr>
              <a:lnSpc>
                <a:spcPct val="115000"/>
              </a:lnSpc>
              <a:tabLst>
                <a:tab pos="3095625" algn="l"/>
              </a:tabLst>
            </a:pPr>
            <a:r>
              <a:rPr lang="en-US" sz="2400" dirty="0">
                <a:latin typeface="Times New Roman"/>
                <a:ea typeface="Calibri"/>
                <a:cs typeface="Arial"/>
              </a:rPr>
              <a:t> </a:t>
            </a:r>
            <a:endParaRPr lang="en-US" sz="1400" dirty="0">
              <a:ea typeface="Calibri"/>
              <a:cs typeface="Arial"/>
            </a:endParaRPr>
          </a:p>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10.5 Other Testing </a:t>
            </a:r>
          </a:p>
          <a:p>
            <a:pPr>
              <a:lnSpc>
                <a:spcPct val="115000"/>
              </a:lnSpc>
            </a:pPr>
            <a:r>
              <a:rPr lang="en-US" sz="2400" dirty="0">
                <a:latin typeface="Times New Roman"/>
                <a:ea typeface="Calibri"/>
                <a:cs typeface="Arial"/>
              </a:rPr>
              <a:t> </a:t>
            </a:r>
            <a:endParaRPr lang="en-US" sz="1400" dirty="0">
              <a:ea typeface="Calibri"/>
              <a:cs typeface="Arial"/>
            </a:endParaRPr>
          </a:p>
          <a:p>
            <a:pPr indent="431800" algn="just">
              <a:lnSpc>
                <a:spcPct val="150000"/>
              </a:lnSpc>
            </a:pPr>
            <a:r>
              <a:rPr lang="en-US" sz="2600" dirty="0">
                <a:latin typeface="Times New Roman"/>
                <a:ea typeface="Calibri"/>
                <a:cs typeface="Arial"/>
              </a:rPr>
              <a:t>As computer software has become more complex, the need for specialized testing approaches has also grown. The white-box and black-box testing methods are applicable across all environments, architectures, and applications, but unique approaches to testing are sometimes warranted. In this section we consider testing guidelines for specialized environments, architectures, and applications that are commonly encountered by software engineers.</a:t>
            </a:r>
            <a:endParaRPr lang="en-US" sz="2600" dirty="0">
              <a:ea typeface="Calibri"/>
              <a:cs typeface="Arial"/>
            </a:endParaRPr>
          </a:p>
        </p:txBody>
      </p:sp>
    </p:spTree>
    <p:extLst>
      <p:ext uri="{BB962C8B-B14F-4D97-AF65-F5344CB8AC3E}">
        <p14:creationId xmlns:p14="http://schemas.microsoft.com/office/powerpoint/2010/main" val="2397996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347" y="200025"/>
            <a:ext cx="9448800" cy="6909584"/>
          </a:xfrm>
          <a:prstGeom prst="rect">
            <a:avLst/>
          </a:prstGeom>
        </p:spPr>
        <p:txBody>
          <a:bodyPr wrap="square">
            <a:spAutoFit/>
          </a:bodyPr>
          <a:lstStyle/>
          <a:p>
            <a:pPr algn="ctr">
              <a:lnSpc>
                <a:spcPct val="115000"/>
              </a:lnSpc>
            </a:pPr>
            <a:r>
              <a:rPr lang="en-US" sz="2800" dirty="0">
                <a:latin typeface="Times New Roman"/>
                <a:ea typeface="Calibri"/>
                <a:cs typeface="Arial"/>
              </a:rPr>
              <a:t> </a:t>
            </a:r>
            <a:endParaRPr lang="en-US" sz="1400" dirty="0">
              <a:ea typeface="Calibri"/>
              <a:cs typeface="Arial"/>
            </a:endParaRPr>
          </a:p>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10.5.1 Testing GUIs</a:t>
            </a:r>
          </a:p>
          <a:p>
            <a:pPr>
              <a:lnSpc>
                <a:spcPct val="115000"/>
              </a:lnSpc>
            </a:pPr>
            <a:r>
              <a:rPr lang="en-US" sz="2400" dirty="0">
                <a:latin typeface="Times New Roman"/>
                <a:ea typeface="Calibri"/>
                <a:cs typeface="Arial"/>
              </a:rPr>
              <a:t> </a:t>
            </a:r>
            <a:endParaRPr lang="en-US" sz="1400" dirty="0">
              <a:ea typeface="Calibri"/>
              <a:cs typeface="Arial"/>
            </a:endParaRPr>
          </a:p>
          <a:p>
            <a:pPr indent="431800" algn="just">
              <a:lnSpc>
                <a:spcPct val="150000"/>
              </a:lnSpc>
            </a:pPr>
            <a:r>
              <a:rPr lang="en-US" sz="2600" dirty="0">
                <a:latin typeface="Times New Roman"/>
                <a:ea typeface="Calibri"/>
                <a:cs typeface="Arial"/>
              </a:rPr>
              <a:t>Graphical user interfaces (GUIs) present interesting challenges for software engineers. Because of reusable components provided as part of GUI development environments, the creation of the user interface has become less time consuming and more precise. But, at the same time, the complexity of GUIs has grown, leading to more difficulty in the design and execution of test cases. Due to the large number of permutations associated with GUI operations, testing should be approached using automated tools. A wide array of GUI testing tools has appeared on the market over the past few years.</a:t>
            </a:r>
            <a:endParaRPr lang="en-US" sz="2600" dirty="0">
              <a:ea typeface="Calibri"/>
              <a:cs typeface="Arial"/>
            </a:endParaRPr>
          </a:p>
        </p:txBody>
      </p:sp>
    </p:spTree>
    <p:extLst>
      <p:ext uri="{BB962C8B-B14F-4D97-AF65-F5344CB8AC3E}">
        <p14:creationId xmlns:p14="http://schemas.microsoft.com/office/powerpoint/2010/main" val="2688825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98500" y="733425"/>
            <a:ext cx="9067800" cy="6238631"/>
          </a:xfrm>
          <a:prstGeom prst="rect">
            <a:avLst/>
          </a:prstGeom>
        </p:spPr>
        <p:txBody>
          <a:bodyPr wrap="square">
            <a:spAutoFit/>
          </a:bodyPr>
          <a:lstStyle/>
          <a:p>
            <a:pPr>
              <a:lnSpc>
                <a:spcPct val="115000"/>
              </a:lnSpc>
              <a:tabLst>
                <a:tab pos="3095625" algn="l"/>
              </a:tabLst>
            </a:pPr>
            <a:r>
              <a:rPr lang="en-US" sz="2400" dirty="0">
                <a:latin typeface="Times New Roman"/>
                <a:ea typeface="Calibri"/>
                <a:cs typeface="Arial"/>
              </a:rPr>
              <a:t> </a:t>
            </a:r>
            <a:endParaRPr lang="en-US" sz="1400" dirty="0">
              <a:ea typeface="Calibri"/>
              <a:cs typeface="Arial"/>
            </a:endParaRPr>
          </a:p>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10.5.2 Testing of Client/Server Architectures</a:t>
            </a:r>
          </a:p>
          <a:p>
            <a:pPr>
              <a:lnSpc>
                <a:spcPct val="115000"/>
              </a:lnSpc>
              <a:tabLst>
                <a:tab pos="3095625" algn="l"/>
              </a:tabLst>
            </a:pPr>
            <a:r>
              <a:rPr lang="en-US" sz="2400" dirty="0">
                <a:latin typeface="Times New Roman"/>
                <a:ea typeface="Calibri"/>
                <a:cs typeface="Arial"/>
              </a:rPr>
              <a:t> </a:t>
            </a:r>
            <a:endParaRPr lang="en-US" sz="1400" dirty="0">
              <a:ea typeface="Calibri"/>
              <a:cs typeface="Arial"/>
            </a:endParaRPr>
          </a:p>
          <a:p>
            <a:pPr indent="431800" algn="just">
              <a:lnSpc>
                <a:spcPct val="150000"/>
              </a:lnSpc>
            </a:pPr>
            <a:r>
              <a:rPr lang="en-US" sz="2600" dirty="0">
                <a:latin typeface="Times New Roman"/>
                <a:ea typeface="Calibri"/>
                <a:cs typeface="Arial"/>
              </a:rPr>
              <a:t>Client/server (C/S) architectures represent a significant challenge for software testers. The distributed nature of client/server environments, the complexities of network communication, the need to service multiple clients from a centralized (or in some cases, distributed) database, all combine to make testing of C/S architectures and the software that reside within them considerably more difficult than stand-alone applications</a:t>
            </a:r>
            <a:endParaRPr lang="en-US" sz="2600" dirty="0">
              <a:ea typeface="Calibri"/>
              <a:cs typeface="Arial"/>
            </a:endParaRPr>
          </a:p>
        </p:txBody>
      </p:sp>
    </p:spTree>
    <p:extLst>
      <p:ext uri="{BB962C8B-B14F-4D97-AF65-F5344CB8AC3E}">
        <p14:creationId xmlns:p14="http://schemas.microsoft.com/office/powerpoint/2010/main" val="4174111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2300" y="352425"/>
            <a:ext cx="9296400" cy="5338706"/>
          </a:xfrm>
          <a:prstGeom prst="rect">
            <a:avLst/>
          </a:prstGeom>
        </p:spPr>
        <p:txBody>
          <a:bodyPr wrap="square">
            <a:spAutoFit/>
          </a:bodyPr>
          <a:lstStyle/>
          <a:p>
            <a:pPr marL="12697" marR="5080" algn="just">
              <a:lnSpc>
                <a:spcPct val="143700"/>
              </a:lnSpc>
              <a:spcBef>
                <a:spcPts val="100"/>
              </a:spcBef>
              <a:tabLst>
                <a:tab pos="495846" algn="l"/>
              </a:tabLst>
            </a:pPr>
            <a:r>
              <a:rPr lang="en-US" sz="2800" b="1" dirty="0">
                <a:solidFill>
                  <a:srgbClr val="FF0000"/>
                </a:solidFill>
                <a:latin typeface="Times New Roman" panose="02020603050405020304" pitchFamily="18" charset="0"/>
                <a:ea typeface="Calibri"/>
                <a:cs typeface="Times New Roman" panose="02020603050405020304" pitchFamily="18" charset="0"/>
              </a:rPr>
              <a:t>10.1.1 Testing Objectives</a:t>
            </a:r>
          </a:p>
          <a:p>
            <a:pPr>
              <a:lnSpc>
                <a:spcPct val="115000"/>
              </a:lnSpc>
            </a:pPr>
            <a:r>
              <a:rPr lang="en-US" sz="2400" dirty="0">
                <a:latin typeface="Times New Roman"/>
                <a:ea typeface="Calibri"/>
                <a:cs typeface="Arial"/>
              </a:rPr>
              <a:t> </a:t>
            </a:r>
            <a:endParaRPr lang="en-US" sz="1400" dirty="0">
              <a:ea typeface="Calibri"/>
              <a:cs typeface="Arial"/>
            </a:endParaRPr>
          </a:p>
          <a:p>
            <a:pPr algn="just">
              <a:lnSpc>
                <a:spcPct val="150000"/>
              </a:lnSpc>
            </a:pPr>
            <a:r>
              <a:rPr lang="en-US" sz="2600" dirty="0">
                <a:latin typeface="Times New Roman" panose="02020603050405020304" pitchFamily="18" charset="0"/>
                <a:ea typeface="Calibri"/>
                <a:cs typeface="Times New Roman" panose="02020603050405020304" pitchFamily="18" charset="0"/>
              </a:rPr>
              <a:t>Testing objectives are:</a:t>
            </a:r>
          </a:p>
          <a:p>
            <a:pPr marL="342900" lvl="0" indent="-3429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Testing is a process of executing a program with the intent of finding an error.</a:t>
            </a:r>
          </a:p>
          <a:p>
            <a:pPr marL="342900" lvl="0" indent="-3429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A good test case is one that has a high probability of finding an as-yet undiscovered error.</a:t>
            </a:r>
          </a:p>
          <a:p>
            <a:pPr marL="342900" lvl="0" indent="-3429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A successful test is one that uncovers an as-yet-undiscovered error.</a:t>
            </a:r>
          </a:p>
        </p:txBody>
      </p:sp>
    </p:spTree>
    <p:extLst>
      <p:ext uri="{BB962C8B-B14F-4D97-AF65-F5344CB8AC3E}">
        <p14:creationId xmlns:p14="http://schemas.microsoft.com/office/powerpoint/2010/main" val="1860859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268" y="352425"/>
            <a:ext cx="9283032" cy="7189661"/>
          </a:xfrm>
          <a:prstGeom prst="rect">
            <a:avLst/>
          </a:prstGeom>
        </p:spPr>
        <p:txBody>
          <a:bodyPr wrap="square">
            <a:spAutoFit/>
          </a:bodyPr>
          <a:lstStyle/>
          <a:p>
            <a:pPr>
              <a:lnSpc>
                <a:spcPct val="115000"/>
              </a:lnSpc>
            </a:pPr>
            <a:r>
              <a:rPr lang="en-US" sz="2800" b="1" dirty="0" smtClean="0">
                <a:solidFill>
                  <a:srgbClr val="FF0000"/>
                </a:solidFill>
                <a:latin typeface="Times New Roman" panose="02020603050405020304" pitchFamily="18" charset="0"/>
                <a:ea typeface="Calibri"/>
                <a:cs typeface="Times New Roman" panose="02020603050405020304" pitchFamily="18" charset="0"/>
              </a:rPr>
              <a:t>10.5.3 </a:t>
            </a:r>
            <a:r>
              <a:rPr lang="en-US" sz="2800" b="1" dirty="0">
                <a:solidFill>
                  <a:srgbClr val="FF0000"/>
                </a:solidFill>
                <a:latin typeface="Times New Roman" panose="02020603050405020304" pitchFamily="18" charset="0"/>
                <a:ea typeface="Calibri"/>
                <a:cs typeface="Times New Roman" panose="02020603050405020304" pitchFamily="18" charset="0"/>
              </a:rPr>
              <a:t>Testing Documentation and Help Facilities</a:t>
            </a:r>
          </a:p>
          <a:p>
            <a:pPr indent="431800" algn="just">
              <a:lnSpc>
                <a:spcPct val="150000"/>
              </a:lnSpc>
            </a:pPr>
            <a:r>
              <a:rPr lang="en-US" sz="2600" dirty="0" smtClean="0">
                <a:latin typeface="Times New Roman" panose="02020603050405020304" pitchFamily="18" charset="0"/>
                <a:ea typeface="Calibri"/>
                <a:cs typeface="Times New Roman" panose="02020603050405020304" pitchFamily="18" charset="0"/>
              </a:rPr>
              <a:t>Errors </a:t>
            </a:r>
            <a:r>
              <a:rPr lang="en-US" sz="2600" dirty="0">
                <a:latin typeface="Times New Roman" panose="02020603050405020304" pitchFamily="18" charset="0"/>
                <a:ea typeface="Calibri"/>
                <a:cs typeface="Times New Roman" panose="02020603050405020304" pitchFamily="18" charset="0"/>
              </a:rPr>
              <a:t>in documentation can be as destructing to the acceptance of the program as errors in data or source code. Nothing is more frustrating than following a user guide or an on-line help facility exactly and getting results or behaviors that do not coincide with those predicted by the documentation. It is for this reason </a:t>
            </a:r>
            <a:r>
              <a:rPr lang="en-US" sz="2600" dirty="0" smtClean="0">
                <a:latin typeface="Times New Roman" panose="02020603050405020304" pitchFamily="18" charset="0"/>
                <a:ea typeface="Calibri"/>
                <a:cs typeface="Times New Roman" panose="02020603050405020304" pitchFamily="18" charset="0"/>
              </a:rPr>
              <a:t>that that </a:t>
            </a:r>
            <a:r>
              <a:rPr lang="en-US" sz="2600" dirty="0">
                <a:latin typeface="Times New Roman" panose="02020603050405020304" pitchFamily="18" charset="0"/>
                <a:ea typeface="Calibri"/>
                <a:cs typeface="Times New Roman" panose="02020603050405020304" pitchFamily="18" charset="0"/>
              </a:rPr>
              <a:t>documentation testing should be a meaningful part of every software test plan.</a:t>
            </a: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Documentation testing can be approached in two phases. The first phase, review and inspection, examines the document for editorial clarity. The second phase, live test, uses the documentation in conjunction with the use of the actual program.</a:t>
            </a:r>
          </a:p>
        </p:txBody>
      </p:sp>
    </p:spTree>
    <p:extLst>
      <p:ext uri="{BB962C8B-B14F-4D97-AF65-F5344CB8AC3E}">
        <p14:creationId xmlns:p14="http://schemas.microsoft.com/office/powerpoint/2010/main" val="1990340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9537" y="352425"/>
            <a:ext cx="9220200" cy="6589496"/>
          </a:xfrm>
          <a:prstGeom prst="rect">
            <a:avLst/>
          </a:prstGeom>
        </p:spPr>
        <p:txBody>
          <a:bodyPr wrap="square">
            <a:spAutoFit/>
          </a:bodyPr>
          <a:lstStyle/>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10.1.2 Testing </a:t>
            </a:r>
            <a:r>
              <a:rPr lang="en-US" sz="2800" b="1" dirty="0" smtClean="0">
                <a:solidFill>
                  <a:srgbClr val="FF0000"/>
                </a:solidFill>
                <a:latin typeface="Times New Roman" panose="02020603050405020304" pitchFamily="18" charset="0"/>
                <a:ea typeface="Calibri"/>
                <a:cs typeface="Times New Roman" panose="02020603050405020304" pitchFamily="18" charset="0"/>
              </a:rPr>
              <a:t>Principles</a:t>
            </a:r>
            <a:endParaRPr lang="en-US" sz="1400" dirty="0">
              <a:ea typeface="Calibri"/>
              <a:cs typeface="Arial"/>
            </a:endParaRPr>
          </a:p>
          <a:p>
            <a:pPr indent="431800" algn="just">
              <a:lnSpc>
                <a:spcPct val="150000"/>
              </a:lnSpc>
            </a:pPr>
            <a:endParaRPr lang="en-US" sz="2600" dirty="0" smtClean="0">
              <a:latin typeface="Times New Roman" panose="02020603050405020304" pitchFamily="18" charset="0"/>
              <a:ea typeface="Calibri"/>
              <a:cs typeface="Times New Roman" panose="02020603050405020304" pitchFamily="18" charset="0"/>
            </a:endParaRPr>
          </a:p>
          <a:p>
            <a:pPr indent="431800" algn="just">
              <a:lnSpc>
                <a:spcPct val="150000"/>
              </a:lnSpc>
            </a:pPr>
            <a:r>
              <a:rPr lang="en-US" sz="2600" dirty="0" smtClean="0">
                <a:latin typeface="Times New Roman" panose="02020603050405020304" pitchFamily="18" charset="0"/>
                <a:ea typeface="Calibri"/>
                <a:cs typeface="Times New Roman" panose="02020603050405020304" pitchFamily="18" charset="0"/>
              </a:rPr>
              <a:t>Here </a:t>
            </a:r>
            <a:r>
              <a:rPr lang="en-US" sz="2600" dirty="0">
                <a:latin typeface="Times New Roman" panose="02020603050405020304" pitchFamily="18" charset="0"/>
                <a:ea typeface="Calibri"/>
                <a:cs typeface="Times New Roman" panose="02020603050405020304" pitchFamily="18" charset="0"/>
              </a:rPr>
              <a:t>is a set of testing principles that have been adapted for use in software testing:</a:t>
            </a:r>
          </a:p>
          <a:p>
            <a:pPr marL="342900" lvl="0" indent="-3429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All tests should be traceable to customer requirements.</a:t>
            </a:r>
          </a:p>
          <a:p>
            <a:pPr marL="342900" lvl="0" indent="-3429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Tests should be planned long before testing begins.</a:t>
            </a:r>
          </a:p>
          <a:p>
            <a:pPr marL="342900" lvl="0" indent="-3429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Testing should begin “in the small” and progress toward testing “in the large”.</a:t>
            </a:r>
          </a:p>
          <a:p>
            <a:pPr marL="342900" lvl="0" indent="-342900" algn="just">
              <a:lnSpc>
                <a:spcPct val="150000"/>
              </a:lnSpc>
              <a:buFont typeface="+mj-lt"/>
              <a:buAutoNum type="arabicPeriod"/>
            </a:pPr>
            <a:r>
              <a:rPr lang="en-US" sz="2600" dirty="0" smtClean="0">
                <a:latin typeface="Times New Roman" panose="02020603050405020304" pitchFamily="18" charset="0"/>
                <a:ea typeface="Calibri"/>
                <a:cs typeface="Times New Roman" panose="02020603050405020304" pitchFamily="18" charset="0"/>
              </a:rPr>
              <a:t>Exhaustive (</a:t>
            </a:r>
            <a:r>
              <a:rPr lang="en-US" sz="2600" dirty="0" smtClean="0">
                <a:solidFill>
                  <a:srgbClr val="00B050"/>
                </a:solidFill>
                <a:latin typeface="Times New Roman" panose="02020603050405020304" pitchFamily="18" charset="0"/>
                <a:ea typeface="Calibri"/>
                <a:cs typeface="Times New Roman" panose="02020603050405020304" pitchFamily="18" charset="0"/>
              </a:rPr>
              <a:t>full-scale</a:t>
            </a:r>
            <a:r>
              <a:rPr lang="en-US" sz="2600" dirty="0" smtClean="0">
                <a:latin typeface="Times New Roman" panose="02020603050405020304" pitchFamily="18" charset="0"/>
                <a:ea typeface="Calibri"/>
                <a:cs typeface="Times New Roman" panose="02020603050405020304" pitchFamily="18" charset="0"/>
              </a:rPr>
              <a:t>) testing </a:t>
            </a:r>
            <a:r>
              <a:rPr lang="en-US" sz="2600" dirty="0">
                <a:latin typeface="Times New Roman" panose="02020603050405020304" pitchFamily="18" charset="0"/>
                <a:ea typeface="Calibri"/>
                <a:cs typeface="Times New Roman" panose="02020603050405020304" pitchFamily="18" charset="0"/>
              </a:rPr>
              <a:t>is not possible.</a:t>
            </a:r>
          </a:p>
          <a:p>
            <a:pPr marL="342900" lvl="0" indent="-3429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To be most effective, testing should be conducted by an independent third party.</a:t>
            </a:r>
          </a:p>
        </p:txBody>
      </p:sp>
    </p:spTree>
    <p:extLst>
      <p:ext uri="{BB962C8B-B14F-4D97-AF65-F5344CB8AC3E}">
        <p14:creationId xmlns:p14="http://schemas.microsoft.com/office/powerpoint/2010/main" val="15825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3300" y="1266825"/>
            <a:ext cx="8686800" cy="4419671"/>
          </a:xfrm>
          <a:prstGeom prst="rect">
            <a:avLst/>
          </a:prstGeom>
        </p:spPr>
        <p:txBody>
          <a:bodyPr wrap="square">
            <a:spAutoFit/>
          </a:bodyPr>
          <a:lstStyle/>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10.1.3 Testability</a:t>
            </a:r>
          </a:p>
          <a:p>
            <a:pPr algn="just">
              <a:lnSpc>
                <a:spcPct val="150000"/>
              </a:lnSpc>
            </a:pPr>
            <a:r>
              <a:rPr lang="en-US" dirty="0">
                <a:latin typeface="Times New Roman"/>
                <a:ea typeface="Calibri"/>
                <a:cs typeface="Arial"/>
              </a:rPr>
              <a:t> </a:t>
            </a:r>
            <a:endParaRPr lang="en-US" sz="1400" dirty="0">
              <a:ea typeface="Calibri"/>
              <a:cs typeface="Arial"/>
            </a:endParaRP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In ideal circumstances, a software engineer designs a computer program, a system, or a product with “testability” in mind. This enables the individuals charged with testing to design effective test cases more easily. </a:t>
            </a:r>
            <a:r>
              <a:rPr lang="en-US" sz="2600" dirty="0">
                <a:solidFill>
                  <a:srgbClr val="00B050"/>
                </a:solidFill>
                <a:latin typeface="Times New Roman" panose="02020603050405020304" pitchFamily="18" charset="0"/>
                <a:ea typeface="Calibri"/>
                <a:cs typeface="Times New Roman" panose="02020603050405020304" pitchFamily="18" charset="0"/>
              </a:rPr>
              <a:t>Software testability is simply how easily a computer program can be tested.</a:t>
            </a:r>
          </a:p>
          <a:p>
            <a:pPr indent="431800" algn="just">
              <a:lnSpc>
                <a:spcPct val="150000"/>
              </a:lnSpc>
            </a:pPr>
            <a:r>
              <a:rPr lang="en-US" dirty="0">
                <a:latin typeface="Times New Roman"/>
                <a:ea typeface="Calibri"/>
                <a:cs typeface="Arial"/>
              </a:rPr>
              <a:t> </a:t>
            </a:r>
            <a:endParaRPr lang="en-US" sz="1400" dirty="0">
              <a:ea typeface="Calibri"/>
              <a:cs typeface="Arial"/>
            </a:endParaRPr>
          </a:p>
        </p:txBody>
      </p:sp>
    </p:spTree>
    <p:extLst>
      <p:ext uri="{BB962C8B-B14F-4D97-AF65-F5344CB8AC3E}">
        <p14:creationId xmlns:p14="http://schemas.microsoft.com/office/powerpoint/2010/main" val="34646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500" y="200025"/>
            <a:ext cx="10058400" cy="6912662"/>
          </a:xfrm>
          <a:prstGeom prst="rect">
            <a:avLst/>
          </a:prstGeom>
        </p:spPr>
        <p:txBody>
          <a:bodyPr wrap="square">
            <a:spAutoFit/>
          </a:bodyPr>
          <a:lstStyle/>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10.2 White-Box Testing</a:t>
            </a:r>
          </a:p>
          <a:p>
            <a:pPr algn="just">
              <a:lnSpc>
                <a:spcPct val="150000"/>
              </a:lnSpc>
            </a:pPr>
            <a:endParaRPr lang="en-US" sz="1400" dirty="0">
              <a:ea typeface="Calibri"/>
              <a:cs typeface="Arial"/>
            </a:endParaRP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White-box testing, sometimes called </a:t>
            </a:r>
            <a:r>
              <a:rPr lang="en-US" sz="2600" dirty="0">
                <a:solidFill>
                  <a:srgbClr val="00B050"/>
                </a:solidFill>
                <a:latin typeface="Times New Roman" panose="02020603050405020304" pitchFamily="18" charset="0"/>
                <a:ea typeface="Calibri"/>
                <a:cs typeface="Times New Roman" panose="02020603050405020304" pitchFamily="18" charset="0"/>
              </a:rPr>
              <a:t>glass-box</a:t>
            </a:r>
            <a:r>
              <a:rPr lang="en-US" sz="2600" dirty="0">
                <a:latin typeface="Times New Roman" panose="02020603050405020304" pitchFamily="18" charset="0"/>
                <a:ea typeface="Calibri"/>
                <a:cs typeface="Times New Roman" panose="02020603050405020304" pitchFamily="18" charset="0"/>
              </a:rPr>
              <a:t> testing is a test case design method that uses the control structure of the </a:t>
            </a:r>
            <a:r>
              <a:rPr lang="en-US" sz="2600" dirty="0">
                <a:solidFill>
                  <a:srgbClr val="00B050"/>
                </a:solidFill>
                <a:latin typeface="Times New Roman" panose="02020603050405020304" pitchFamily="18" charset="0"/>
                <a:ea typeface="Calibri"/>
                <a:cs typeface="Times New Roman" panose="02020603050405020304" pitchFamily="18" charset="0"/>
              </a:rPr>
              <a:t>procedural</a:t>
            </a:r>
            <a:r>
              <a:rPr lang="en-US" sz="2600" dirty="0">
                <a:latin typeface="Times New Roman" panose="02020603050405020304" pitchFamily="18" charset="0"/>
                <a:ea typeface="Calibri"/>
                <a:cs typeface="Times New Roman" panose="02020603050405020304" pitchFamily="18" charset="0"/>
              </a:rPr>
              <a:t> </a:t>
            </a:r>
            <a:r>
              <a:rPr lang="en-US" sz="2600" dirty="0">
                <a:solidFill>
                  <a:srgbClr val="00B050"/>
                </a:solidFill>
                <a:latin typeface="Times New Roman" panose="02020603050405020304" pitchFamily="18" charset="0"/>
                <a:ea typeface="Calibri"/>
                <a:cs typeface="Times New Roman" panose="02020603050405020304" pitchFamily="18" charset="0"/>
              </a:rPr>
              <a:t>design</a:t>
            </a:r>
            <a:r>
              <a:rPr lang="en-US" sz="2600" dirty="0">
                <a:latin typeface="Times New Roman" panose="02020603050405020304" pitchFamily="18" charset="0"/>
                <a:ea typeface="Calibri"/>
                <a:cs typeface="Times New Roman" panose="02020603050405020304" pitchFamily="18" charset="0"/>
              </a:rPr>
              <a:t> to derive test cases. Using white-box testing methods, the software engineer can derive test cases that: </a:t>
            </a:r>
          </a:p>
          <a:p>
            <a:pPr lvl="0" indent="4318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Guarantee that all independent paths within a module have been exercised at least once.</a:t>
            </a:r>
          </a:p>
          <a:p>
            <a:pPr lvl="0" indent="4318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Exercise all logical decisions on their true and false sides.</a:t>
            </a:r>
          </a:p>
          <a:p>
            <a:pPr lvl="0" indent="4318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Execute all loops at their boundaries and within their operational bounds. </a:t>
            </a:r>
          </a:p>
          <a:p>
            <a:pPr lvl="0" indent="431800" algn="just">
              <a:lnSpc>
                <a:spcPct val="150000"/>
              </a:lnSpc>
              <a:buFont typeface="+mj-lt"/>
              <a:buAutoNum type="arabicPeriod"/>
            </a:pPr>
            <a:r>
              <a:rPr lang="en-US" sz="2600" dirty="0">
                <a:latin typeface="Times New Roman" panose="02020603050405020304" pitchFamily="18" charset="0"/>
                <a:ea typeface="Calibri"/>
                <a:cs typeface="Times New Roman" panose="02020603050405020304" pitchFamily="18" charset="0"/>
              </a:rPr>
              <a:t>Exercise internal data structures to ensure their validity</a:t>
            </a:r>
            <a:r>
              <a:rPr lang="en-US" sz="2600" dirty="0" smtClean="0">
                <a:latin typeface="Times New Roman" panose="02020603050405020304" pitchFamily="18" charset="0"/>
                <a:ea typeface="Calibri"/>
                <a:cs typeface="Times New Roman" panose="02020603050405020304" pitchFamily="18" charset="0"/>
              </a:rPr>
              <a:t>.</a:t>
            </a:r>
            <a:endParaRPr lang="en-US" sz="26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802975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0" y="2028826"/>
            <a:ext cx="9624060" cy="2667000"/>
          </a:xfrm>
        </p:spPr>
        <p:txBody>
          <a:bodyPr>
            <a:normAutofit/>
          </a:bodyPr>
          <a:lstStyle/>
          <a:p>
            <a:pPr indent="0" algn="just">
              <a:lnSpc>
                <a:spcPct val="150000"/>
              </a:lnSpc>
              <a:buNone/>
            </a:pPr>
            <a:r>
              <a:rPr lang="en-US" sz="2800" dirty="0">
                <a:latin typeface="Times New Roman" panose="02020603050405020304" pitchFamily="18" charset="0"/>
                <a:ea typeface="Calibri"/>
                <a:cs typeface="Times New Roman" panose="02020603050405020304" pitchFamily="18" charset="0"/>
              </a:rPr>
              <a:t>Black-box testing, no matter how thorough, may miss the kinds of errors noted here while White-box testing is far more likely to uncover them.</a:t>
            </a:r>
            <a:endParaRPr lang="en-US" sz="28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591665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4700" y="1038225"/>
            <a:ext cx="8991600" cy="5204502"/>
          </a:xfrm>
          <a:prstGeom prst="rect">
            <a:avLst/>
          </a:prstGeom>
        </p:spPr>
        <p:txBody>
          <a:bodyPr wrap="square">
            <a:spAutoFit/>
          </a:bodyPr>
          <a:lstStyle/>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10.3 Basis Path Testing</a:t>
            </a:r>
          </a:p>
          <a:p>
            <a:pPr algn="just">
              <a:lnSpc>
                <a:spcPct val="150000"/>
              </a:lnSpc>
            </a:pPr>
            <a:r>
              <a:rPr lang="en-US" dirty="0">
                <a:latin typeface="Times New Roman"/>
                <a:ea typeface="Calibri"/>
                <a:cs typeface="Arial"/>
              </a:rPr>
              <a:t> </a:t>
            </a:r>
            <a:endParaRPr lang="en-US" sz="1400" dirty="0">
              <a:ea typeface="Calibri"/>
              <a:cs typeface="Arial"/>
            </a:endParaRP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Basis path testing is a white-box testing technique that enables the test case designer to derive a </a:t>
            </a:r>
            <a:r>
              <a:rPr lang="en-US" sz="2600" dirty="0">
                <a:solidFill>
                  <a:srgbClr val="00B050"/>
                </a:solidFill>
                <a:latin typeface="Times New Roman" panose="02020603050405020304" pitchFamily="18" charset="0"/>
                <a:ea typeface="Calibri"/>
                <a:cs typeface="Times New Roman" panose="02020603050405020304" pitchFamily="18" charset="0"/>
              </a:rPr>
              <a:t>logical complexity </a:t>
            </a:r>
            <a:r>
              <a:rPr lang="en-US" sz="2600" dirty="0">
                <a:latin typeface="Times New Roman" panose="02020603050405020304" pitchFamily="18" charset="0"/>
                <a:ea typeface="Calibri"/>
                <a:cs typeface="Times New Roman" panose="02020603050405020304" pitchFamily="18" charset="0"/>
              </a:rPr>
              <a:t>measure of a procedural design and use this measure as a guide for defining a basis set of execution paths. </a:t>
            </a:r>
            <a:endParaRPr lang="en-US" sz="2600" dirty="0" smtClean="0">
              <a:latin typeface="Times New Roman" panose="02020603050405020304" pitchFamily="18" charset="0"/>
              <a:ea typeface="Calibri"/>
              <a:cs typeface="Times New Roman" panose="02020603050405020304" pitchFamily="18" charset="0"/>
            </a:endParaRPr>
          </a:p>
          <a:p>
            <a:pPr indent="431800" algn="just">
              <a:lnSpc>
                <a:spcPct val="150000"/>
              </a:lnSpc>
            </a:pPr>
            <a:r>
              <a:rPr lang="en-US" sz="2600" dirty="0" smtClean="0">
                <a:latin typeface="Times New Roman" panose="02020603050405020304" pitchFamily="18" charset="0"/>
                <a:ea typeface="Calibri"/>
                <a:cs typeface="Times New Roman" panose="02020603050405020304" pitchFamily="18" charset="0"/>
              </a:rPr>
              <a:t>Test </a:t>
            </a:r>
            <a:r>
              <a:rPr lang="en-US" sz="2600" dirty="0">
                <a:latin typeface="Times New Roman" panose="02020603050405020304" pitchFamily="18" charset="0"/>
                <a:ea typeface="Calibri"/>
                <a:cs typeface="Times New Roman" panose="02020603050405020304" pitchFamily="18" charset="0"/>
              </a:rPr>
              <a:t>cases derived to exercise the basis set are guaranteed to execute every statement in the program at least one time during testing.</a:t>
            </a:r>
          </a:p>
        </p:txBody>
      </p:sp>
    </p:spTree>
    <p:extLst>
      <p:ext uri="{BB962C8B-B14F-4D97-AF65-F5344CB8AC3E}">
        <p14:creationId xmlns:p14="http://schemas.microsoft.com/office/powerpoint/2010/main" val="65855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100" y="1266825"/>
            <a:ext cx="8839200" cy="5204502"/>
          </a:xfrm>
          <a:prstGeom prst="rect">
            <a:avLst/>
          </a:prstGeom>
        </p:spPr>
        <p:txBody>
          <a:bodyPr wrap="square">
            <a:spAutoFit/>
          </a:bodyPr>
          <a:lstStyle/>
          <a:p>
            <a:pPr>
              <a:lnSpc>
                <a:spcPct val="115000"/>
              </a:lnSpc>
            </a:pPr>
            <a:r>
              <a:rPr lang="en-US" sz="2800" b="1" dirty="0">
                <a:solidFill>
                  <a:srgbClr val="FF0000"/>
                </a:solidFill>
                <a:latin typeface="Times New Roman" panose="02020603050405020304" pitchFamily="18" charset="0"/>
                <a:ea typeface="Calibri"/>
                <a:cs typeface="Times New Roman" panose="02020603050405020304" pitchFamily="18" charset="0"/>
              </a:rPr>
              <a:t>10.3.1 Flow Graph Notation</a:t>
            </a:r>
          </a:p>
          <a:p>
            <a:pPr indent="431800" algn="just">
              <a:lnSpc>
                <a:spcPct val="150000"/>
              </a:lnSpc>
            </a:pPr>
            <a:r>
              <a:rPr lang="en-US" dirty="0">
                <a:latin typeface="Times New Roman"/>
                <a:ea typeface="Calibri"/>
                <a:cs typeface="Arial"/>
              </a:rPr>
              <a:t> </a:t>
            </a:r>
            <a:endParaRPr lang="en-US" sz="1400" dirty="0">
              <a:ea typeface="Calibri"/>
              <a:cs typeface="Arial"/>
            </a:endParaRPr>
          </a:p>
          <a:p>
            <a:pPr indent="431800" algn="just">
              <a:lnSpc>
                <a:spcPct val="150000"/>
              </a:lnSpc>
            </a:pPr>
            <a:r>
              <a:rPr lang="en-US" sz="2600" dirty="0">
                <a:latin typeface="Times New Roman" panose="02020603050405020304" pitchFamily="18" charset="0"/>
                <a:ea typeface="Calibri"/>
                <a:cs typeface="Times New Roman" panose="02020603050405020304" pitchFamily="18" charset="0"/>
              </a:rPr>
              <a:t>Before the basis path method can be introduced, a simple notation for the representation of </a:t>
            </a:r>
            <a:r>
              <a:rPr lang="en-US" sz="2600" dirty="0">
                <a:solidFill>
                  <a:srgbClr val="00B050"/>
                </a:solidFill>
                <a:latin typeface="Times New Roman" panose="02020603050405020304" pitchFamily="18" charset="0"/>
                <a:ea typeface="Calibri"/>
                <a:cs typeface="Times New Roman" panose="02020603050405020304" pitchFamily="18" charset="0"/>
              </a:rPr>
              <a:t>control flow</a:t>
            </a:r>
            <a:r>
              <a:rPr lang="en-US" sz="2600" dirty="0">
                <a:latin typeface="Times New Roman" panose="02020603050405020304" pitchFamily="18" charset="0"/>
                <a:ea typeface="Calibri"/>
                <a:cs typeface="Times New Roman" panose="02020603050405020304" pitchFamily="18" charset="0"/>
              </a:rPr>
              <a:t>, called a </a:t>
            </a:r>
            <a:r>
              <a:rPr lang="en-US" sz="2600" dirty="0">
                <a:solidFill>
                  <a:srgbClr val="00B050"/>
                </a:solidFill>
                <a:latin typeface="Times New Roman" panose="02020603050405020304" pitchFamily="18" charset="0"/>
                <a:ea typeface="Calibri"/>
                <a:cs typeface="Times New Roman" panose="02020603050405020304" pitchFamily="18" charset="0"/>
              </a:rPr>
              <a:t>flow graph</a:t>
            </a:r>
            <a:r>
              <a:rPr lang="en-US" sz="2600" dirty="0">
                <a:latin typeface="Times New Roman" panose="02020603050405020304" pitchFamily="18" charset="0"/>
                <a:ea typeface="Calibri"/>
                <a:cs typeface="Times New Roman" panose="02020603050405020304" pitchFamily="18" charset="0"/>
              </a:rPr>
              <a:t> (or program graph) must be introduced. The flow graph depicts logical control flow using the notation illustrated in Figure 10.1. Where each circle represents one or more non-branching program design language (</a:t>
            </a:r>
            <a:r>
              <a:rPr lang="en-US" sz="2600" dirty="0">
                <a:solidFill>
                  <a:srgbClr val="00B050"/>
                </a:solidFill>
                <a:latin typeface="Times New Roman" panose="02020603050405020304" pitchFamily="18" charset="0"/>
                <a:ea typeface="Calibri"/>
                <a:cs typeface="Times New Roman" panose="02020603050405020304" pitchFamily="18" charset="0"/>
              </a:rPr>
              <a:t>PDL</a:t>
            </a:r>
            <a:r>
              <a:rPr lang="en-US" sz="2600" dirty="0">
                <a:latin typeface="Times New Roman" panose="02020603050405020304" pitchFamily="18" charset="0"/>
                <a:ea typeface="Calibri"/>
                <a:cs typeface="Times New Roman" panose="02020603050405020304" pitchFamily="18" charset="0"/>
              </a:rPr>
              <a:t>) or source code statements.</a:t>
            </a:r>
          </a:p>
        </p:txBody>
      </p:sp>
    </p:spTree>
    <p:extLst>
      <p:ext uri="{BB962C8B-B14F-4D97-AF65-F5344CB8AC3E}">
        <p14:creationId xmlns:p14="http://schemas.microsoft.com/office/powerpoint/2010/main" val="195386353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931</TotalTime>
  <Words>1220</Words>
  <Application>Microsoft Office PowerPoint</Application>
  <PresentationFormat>Custom</PresentationFormat>
  <Paragraphs>118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1_Office Theme</vt:lpstr>
      <vt:lpstr>Chapter 10 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rth</cp:lastModifiedBy>
  <cp:revision>47</cp:revision>
  <dcterms:created xsi:type="dcterms:W3CDTF">2018-04-06T07:31:49Z</dcterms:created>
  <dcterms:modified xsi:type="dcterms:W3CDTF">2019-04-27T07:29:36Z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2018-04-06T00:00:00Z</vt:filetime>
  </property>
  <property fmtid="{D5CDD505-2E9C-101B-9397-08002B2CF9AE}" pid="3" name="Creator">
    <vt:lpwstr>Microsoft® Word 2010</vt:lpwstr>
  </property>
  <property fmtid="{D5CDD505-2E9C-101B-9397-08002B2CF9AE}" pid="4" name="LastSaved">
    <vt:filetime>2018-04-06T00:00:00Z</vt:filetime>
  </property>
</Properties>
</file>