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89" r:id="rId3"/>
    <p:sldId id="401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2" r:id="rId13"/>
    <p:sldId id="411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26" r:id="rId28"/>
  </p:sldIdLst>
  <p:sldSz cx="9144000" cy="6858000" type="screen4x3"/>
  <p:notesSz cx="9305925" cy="7019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4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4252" cy="35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9569" y="0"/>
            <a:ext cx="4034252" cy="35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67851"/>
            <a:ext cx="4034252" cy="35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9569" y="6667851"/>
            <a:ext cx="4034252" cy="35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DA2D49BE-4E81-4D32-B370-EB18F10E3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88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4252" cy="35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9569" y="0"/>
            <a:ext cx="4034252" cy="35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7188" y="525463"/>
            <a:ext cx="3511550" cy="2633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2277" y="3335124"/>
            <a:ext cx="7441373" cy="315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67851"/>
            <a:ext cx="4034252" cy="35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9569" y="6667851"/>
            <a:ext cx="4034252" cy="35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fld id="{423A3332-0294-481B-848B-A36979B9CE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09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C9A7FC-88C5-4531-89C5-A3063A6DFC2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24DF50-2E2F-48EB-B3B0-379888E1D863}" type="slidenum">
              <a:rPr lang="en-US"/>
              <a:pPr/>
              <a:t>2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AF2CC5-BA7D-484C-857D-FB5A1523EA1C}" type="slidenum">
              <a:rPr lang="en-US"/>
              <a:pPr/>
              <a:t>3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73046-B407-4EDB-8AE0-DE50C167AB3B}" type="slidenum">
              <a:rPr lang="en-US"/>
              <a:pPr/>
              <a:t>4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7C4D0-6225-4DD5-B905-4F87D22868BE}" type="slidenum">
              <a:rPr lang="en-US"/>
              <a:pPr/>
              <a:t>5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0A5B71-722B-497A-8B91-7D9EFE824E9E}" type="slidenum">
              <a:rPr lang="en-US"/>
              <a:pPr/>
              <a:t>6</a:t>
            </a:fld>
            <a:endParaRPr lang="en-US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DFE0B-F3EE-41F8-A440-41BC43B281E1}" type="slidenum">
              <a:rPr lang="en-US"/>
              <a:pPr/>
              <a:t>7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148CF-FD8F-48B2-9B80-385E7DFDF0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4280A-CE6A-407C-9D5D-F11F95ABCF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5395C-5BCC-4218-A046-E1A017C402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0EE7267-3469-413B-8916-F58D0FCD12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50A7D-EA60-4747-8C71-B9E8C9A5F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4C8CE-5FA0-440A-A40A-6793CF6D6E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2A675-10F8-4493-B19D-3AB21B741C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8956F-0512-4F0A-A6E3-844E95C0C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EFBE7-1A66-4FF3-AAD2-8015E504FB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81999-F1A4-45A1-B559-333C5216D7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FE0B4-8370-40A7-A022-D7C21A86DA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F19EA-1EDB-4DEE-A0AE-4B7F8E0F98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38CC9F-F5F7-46B9-BB84-CB68EED129A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Fluvial Hydraulics </a:t>
            </a:r>
            <a:br>
              <a:rPr lang="en-US" dirty="0" smtClean="0"/>
            </a:br>
            <a:r>
              <a:rPr lang="en-US" dirty="0" smtClean="0"/>
              <a:t>CH-6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28800"/>
            <a:ext cx="6400800" cy="17526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Total </a:t>
            </a:r>
            <a:r>
              <a:rPr lang="en-US" dirty="0"/>
              <a:t>Load </a:t>
            </a:r>
            <a:r>
              <a:rPr lang="en-US" dirty="0" smtClean="0"/>
              <a:t>Transport</a:t>
            </a:r>
            <a:endParaRPr lang="en-US" dirty="0"/>
          </a:p>
        </p:txBody>
      </p:sp>
      <p:pic>
        <p:nvPicPr>
          <p:cNvPr id="2052" name="Picture 4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0"/>
            <a:ext cx="4113213" cy="2741613"/>
          </a:xfrm>
          <a:prstGeom prst="rect">
            <a:avLst/>
          </a:prstGeom>
          <a:noFill/>
        </p:spPr>
      </p:pic>
      <p:pic>
        <p:nvPicPr>
          <p:cNvPr id="2053" name="Picture 5" descr="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810000"/>
            <a:ext cx="4113213" cy="2741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Wash Load Component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Wash Load (q</a:t>
            </a:r>
            <a:r>
              <a:rPr lang="en-US" sz="2000" baseline="-25000"/>
              <a:t>sw</a:t>
            </a:r>
            <a:r>
              <a:rPr lang="en-US" sz="2000"/>
              <a:t>) – particles that are never in contact with the bed (washed through the channel by the flow)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Limited to very finest particles which make up very small portion of the bed material 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Distribution of particles rather uniform over the entire flow depth</a:t>
            </a:r>
          </a:p>
          <a:p>
            <a:pPr lvl="1">
              <a:lnSpc>
                <a:spcPct val="80000"/>
              </a:lnSpc>
            </a:pPr>
            <a:endParaRPr lang="en-US" sz="1800"/>
          </a:p>
          <a:p>
            <a:pPr lvl="1">
              <a:lnSpc>
                <a:spcPct val="80000"/>
              </a:lnSpc>
            </a:pPr>
            <a:r>
              <a:rPr lang="en-US" sz="1800"/>
              <a:t>Attempts to define wash load component: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Einstein (1950) – wash load corresponds to fraction of PSD smaller than 10%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Raudkivi (1976) – particles with diameter less than 0.06 mm</a:t>
            </a:r>
          </a:p>
          <a:p>
            <a:pPr lvl="1">
              <a:lnSpc>
                <a:spcPct val="80000"/>
              </a:lnSpc>
            </a:pPr>
            <a:endParaRPr lang="en-US" sz="1800"/>
          </a:p>
          <a:p>
            <a:pPr lvl="1">
              <a:lnSpc>
                <a:spcPct val="80000"/>
              </a:lnSpc>
            </a:pPr>
            <a:r>
              <a:rPr lang="en-US" sz="1800"/>
              <a:t>No physical relationship to flow  </a:t>
            </a:r>
            <a:r>
              <a:rPr lang="en-US" sz="1800">
                <a:sym typeface="Wingdings" pitchFamily="2" charset="2"/>
              </a:rPr>
              <a:t> No analytical method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In order to obtain quantitative information on wash load, measurements in the field must be performed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Measures q</a:t>
            </a:r>
            <a:r>
              <a:rPr lang="en-US" sz="1600" baseline="-25000"/>
              <a:t>ss</a:t>
            </a:r>
            <a:r>
              <a:rPr lang="en-US" sz="1600"/>
              <a:t> + q</a:t>
            </a:r>
            <a:r>
              <a:rPr lang="en-US" sz="1600" baseline="-25000"/>
              <a:t>sw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To get q</a:t>
            </a:r>
            <a:r>
              <a:rPr lang="en-US" sz="1600" baseline="-25000"/>
              <a:t>sw</a:t>
            </a:r>
            <a:r>
              <a:rPr lang="en-US" sz="1600"/>
              <a:t>, you must then calculate q</a:t>
            </a:r>
            <a:r>
              <a:rPr lang="en-US" sz="1600" baseline="-25000"/>
              <a:t>ss</a:t>
            </a:r>
            <a:r>
              <a:rPr lang="en-US" sz="1600"/>
              <a:t> and back calculate q</a:t>
            </a:r>
            <a:r>
              <a:rPr lang="en-US" sz="1600" baseline="-25000"/>
              <a:t>sw</a:t>
            </a:r>
          </a:p>
          <a:p>
            <a:pPr lvl="2">
              <a:lnSpc>
                <a:spcPct val="80000"/>
              </a:lnSpc>
            </a:pPr>
            <a:endParaRPr lang="en-US" sz="1600"/>
          </a:p>
          <a:p>
            <a:pPr lvl="1">
              <a:lnSpc>
                <a:spcPct val="80000"/>
              </a:lnSpc>
            </a:pPr>
            <a:r>
              <a:rPr lang="en-US" sz="1800"/>
              <a:t>Graf: When wash load is a greater contributor to total sediment load (q</a:t>
            </a:r>
            <a:r>
              <a:rPr lang="en-US" sz="1800" baseline="-25000"/>
              <a:t>sw</a:t>
            </a:r>
            <a:r>
              <a:rPr lang="en-US" sz="1800"/>
              <a:t> &gt; q</a:t>
            </a:r>
            <a:r>
              <a:rPr lang="en-US" sz="1800" baseline="-25000"/>
              <a:t>sw</a:t>
            </a:r>
            <a:r>
              <a:rPr lang="en-US" sz="1800"/>
              <a:t>), the problem of sediment transport becomes “hopelessly complicated”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Graf – Example 6.F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We established the stage-discharge curve for a range of 10 &lt; Q [m</a:t>
            </a:r>
            <a:r>
              <a:rPr lang="en-US" sz="2800" baseline="30000"/>
              <a:t>3</a:t>
            </a:r>
            <a:r>
              <a:rPr lang="en-US" sz="2800"/>
              <a:t>/s] &lt; 1000 for a river in an earlier example (remember the first use of the Einstein-Barbossa curve). The width of the river is 90 m, bed slope is 0.0005, and the non-erodible banks have a slope of 1:1.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	Sediment forming the bed has a s</a:t>
            </a:r>
            <a:r>
              <a:rPr lang="en-US" sz="2800" baseline="-25000"/>
              <a:t>s</a:t>
            </a:r>
            <a:r>
              <a:rPr lang="en-US" sz="2800"/>
              <a:t> = 2.65, d</a:t>
            </a:r>
            <a:r>
              <a:rPr lang="en-US" sz="2800" baseline="-25000"/>
              <a:t>50</a:t>
            </a:r>
            <a:r>
              <a:rPr lang="en-US" sz="2800"/>
              <a:t> = 0.32 mm, d</a:t>
            </a:r>
            <a:r>
              <a:rPr lang="en-US" sz="2800" baseline="-25000"/>
              <a:t>35</a:t>
            </a:r>
            <a:r>
              <a:rPr lang="en-US" sz="2800"/>
              <a:t> = 0.29 mm, and d</a:t>
            </a:r>
            <a:r>
              <a:rPr lang="en-US" sz="2800" baseline="-25000"/>
              <a:t>90</a:t>
            </a:r>
            <a:r>
              <a:rPr lang="en-US" sz="2800"/>
              <a:t> = 0.48 mm. Water temperature is 14</a:t>
            </a:r>
            <a:r>
              <a:rPr lang="en-US" sz="2800" baseline="30000"/>
              <a:t>o</a:t>
            </a:r>
            <a:r>
              <a:rPr lang="en-US" sz="2800"/>
              <a:t>C. Determine the stage/sediment-discharge curve (sedimentological rating curve) using Einstein, Graf et al. (1968) and Ackers and White methods.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48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553199" cy="64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03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for Discharge</a:t>
            </a:r>
          </a:p>
        </p:txBody>
      </p:sp>
      <p:pic>
        <p:nvPicPr>
          <p:cNvPr id="512004" name="Picture 4" descr="Fig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6508750" cy="513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05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3" y="990600"/>
            <a:ext cx="848781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92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06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109"/>
            <a:ext cx="7315199" cy="642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8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07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62" y="838200"/>
            <a:ext cx="8343591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91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089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46" y="457200"/>
            <a:ext cx="8098136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7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09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066800"/>
            <a:ext cx="825759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93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0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10" y="457200"/>
            <a:ext cx="857351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3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/>
              <a:t>Total Load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90600"/>
            <a:ext cx="7848600" cy="2438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Total Load = total bed-material load + wash load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Wash load is commonly neglected</a:t>
            </a:r>
          </a:p>
          <a:p>
            <a:pPr>
              <a:lnSpc>
                <a:spcPct val="80000"/>
              </a:lnSpc>
            </a:pPr>
            <a:r>
              <a:rPr lang="en-US" sz="2400">
                <a:sym typeface="Wingdings" pitchFamily="2" charset="2"/>
              </a:rPr>
              <a:t>In fact, Graf refers more to total load transport as being total bed-material load transport</a:t>
            </a:r>
          </a:p>
          <a:p>
            <a:pPr lvl="1">
              <a:lnSpc>
                <a:spcPct val="80000"/>
              </a:lnSpc>
            </a:pPr>
            <a:r>
              <a:rPr lang="en-US" sz="2000">
                <a:sym typeface="Wingdings" pitchFamily="2" charset="2"/>
              </a:rPr>
              <a:t>We have already derived Einstein’s equation for total bed-material load:</a:t>
            </a:r>
          </a:p>
          <a:p>
            <a:pPr lvl="1">
              <a:lnSpc>
                <a:spcPct val="80000"/>
              </a:lnSpc>
            </a:pPr>
            <a:endParaRPr lang="en-US" sz="2000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endParaRPr lang="en-US" sz="2000">
              <a:sym typeface="Wingdings" pitchFamily="2" charset="2"/>
            </a:endParaRPr>
          </a:p>
          <a:p>
            <a:pPr lvl="1">
              <a:lnSpc>
                <a:spcPct val="80000"/>
              </a:lnSpc>
            </a:pPr>
            <a:r>
              <a:rPr lang="en-US" sz="2000">
                <a:sym typeface="Wingdings" pitchFamily="2" charset="2"/>
              </a:rPr>
              <a:t>Note: for non-uniform sediments, two options:</a:t>
            </a:r>
          </a:p>
          <a:p>
            <a:pPr lvl="2">
              <a:lnSpc>
                <a:spcPct val="80000"/>
              </a:lnSpc>
            </a:pPr>
            <a:r>
              <a:rPr lang="en-US" sz="1800">
                <a:sym typeface="Wingdings" pitchFamily="2" charset="2"/>
              </a:rPr>
              <a:t>Calculate for each grain size and sum over all fractions</a:t>
            </a:r>
          </a:p>
          <a:p>
            <a:pPr lvl="2">
              <a:lnSpc>
                <a:spcPct val="80000"/>
              </a:lnSpc>
            </a:pPr>
            <a:r>
              <a:rPr lang="en-US" sz="1800">
                <a:sym typeface="Wingdings" pitchFamily="2" charset="2"/>
              </a:rPr>
              <a:t>Use equivalent diameter (d</a:t>
            </a:r>
            <a:r>
              <a:rPr lang="en-US" sz="1800" baseline="-25000">
                <a:sym typeface="Wingdings" pitchFamily="2" charset="2"/>
              </a:rPr>
              <a:t>35</a:t>
            </a:r>
            <a:r>
              <a:rPr lang="en-US" sz="1800">
                <a:sym typeface="Wingdings" pitchFamily="2" charset="2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>
              <a:sym typeface="Wingdings" pitchFamily="2" charset="2"/>
            </a:endParaRPr>
          </a:p>
        </p:txBody>
      </p:sp>
      <p:pic>
        <p:nvPicPr>
          <p:cNvPr id="427019" name="Picture 11" descr="Figur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438400" y="4448175"/>
            <a:ext cx="4191000" cy="2333625"/>
          </a:xfrm>
          <a:noFill/>
          <a:ln/>
        </p:spPr>
      </p:pic>
      <p:graphicFrame>
        <p:nvGraphicFramePr>
          <p:cNvPr id="427023" name="Object 15"/>
          <p:cNvGraphicFramePr>
            <a:graphicFrameLocks noChangeAspect="1"/>
          </p:cNvGraphicFramePr>
          <p:nvPr/>
        </p:nvGraphicFramePr>
        <p:xfrm>
          <a:off x="1447800" y="2743200"/>
          <a:ext cx="59658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26" name="Equation" r:id="rId5" imgW="3390840" imgH="457200" progId="Equation.3">
                  <p:embed/>
                </p:oleObj>
              </mc:Choice>
              <mc:Fallback>
                <p:oleObj name="Equation" r:id="rId5" imgW="3390840" imgH="4572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743200"/>
                        <a:ext cx="5965825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" y="1295400"/>
            <a:ext cx="854456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61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3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38" y="381001"/>
            <a:ext cx="7866862" cy="614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18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4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4" y="685800"/>
            <a:ext cx="8414830" cy="548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12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5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9860"/>
            <a:ext cx="8229600" cy="645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64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6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143000"/>
            <a:ext cx="847328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30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7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3049"/>
            <a:ext cx="7897405" cy="627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7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8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86" y="1219200"/>
            <a:ext cx="812292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8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9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85725"/>
            <a:ext cx="493395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Total Bed-Load Transport Equations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53400" cy="4525963"/>
          </a:xfrm>
        </p:spPr>
        <p:txBody>
          <a:bodyPr/>
          <a:lstStyle/>
          <a:p>
            <a:pPr lvl="1"/>
            <a:r>
              <a:rPr lang="en-US"/>
              <a:t>Indirect Methods: determine bed-material load by addition of the calculated bed load and calculated suspended load</a:t>
            </a:r>
          </a:p>
          <a:p>
            <a:pPr lvl="2"/>
            <a:r>
              <a:rPr lang="en-US"/>
              <a:t>Different hydrodynamics of each mode of transport</a:t>
            </a:r>
          </a:p>
          <a:p>
            <a:pPr lvl="2"/>
            <a:r>
              <a:rPr lang="en-US"/>
              <a:t>Einstein’s method</a:t>
            </a:r>
          </a:p>
          <a:p>
            <a:pPr lvl="1"/>
            <a:r>
              <a:rPr lang="en-US"/>
              <a:t>Direct Methods: determine bed-material load directly without making a distinction between two modes of transport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Direct Total Bed-Load Transport Equations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53400" cy="4525963"/>
          </a:xfrm>
        </p:spPr>
        <p:txBody>
          <a:bodyPr/>
          <a:lstStyle/>
          <a:p>
            <a:pPr lvl="1"/>
            <a:r>
              <a:rPr lang="en-US" sz="2400"/>
              <a:t>Graf et al. (1968):</a:t>
            </a:r>
          </a:p>
          <a:p>
            <a:pPr lvl="2"/>
            <a:r>
              <a:rPr lang="en-US" sz="2000"/>
              <a:t>Defined parameter of shear intensity:</a:t>
            </a:r>
          </a:p>
          <a:p>
            <a:pPr lvl="2"/>
            <a:endParaRPr lang="en-US" sz="2000"/>
          </a:p>
          <a:p>
            <a:pPr lvl="2"/>
            <a:endParaRPr lang="en-US" sz="2000"/>
          </a:p>
          <a:p>
            <a:pPr lvl="2"/>
            <a:r>
              <a:rPr lang="en-US" sz="2000"/>
              <a:t>Proposed a parameter of transport:</a:t>
            </a:r>
          </a:p>
          <a:p>
            <a:pPr lvl="2"/>
            <a:endParaRPr lang="en-US" sz="2000"/>
          </a:p>
          <a:p>
            <a:pPr lvl="2"/>
            <a:endParaRPr lang="en-US" sz="2000"/>
          </a:p>
          <a:p>
            <a:pPr lvl="2"/>
            <a:endParaRPr lang="en-US" sz="2000"/>
          </a:p>
          <a:p>
            <a:pPr lvl="2"/>
            <a:endParaRPr lang="en-US" sz="2000"/>
          </a:p>
          <a:p>
            <a:pPr lvl="2"/>
            <a:endParaRPr lang="en-US" sz="2000"/>
          </a:p>
          <a:p>
            <a:pPr lvl="2"/>
            <a:r>
              <a:rPr lang="en-US" sz="2000"/>
              <a:t>Functional relationship exists between these two parameters:</a:t>
            </a:r>
          </a:p>
        </p:txBody>
      </p:sp>
      <p:graphicFrame>
        <p:nvGraphicFramePr>
          <p:cNvPr id="496644" name="Object 4"/>
          <p:cNvGraphicFramePr>
            <a:graphicFrameLocks noChangeAspect="1"/>
          </p:cNvGraphicFramePr>
          <p:nvPr/>
        </p:nvGraphicFramePr>
        <p:xfrm>
          <a:off x="2286000" y="2362200"/>
          <a:ext cx="21145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655" name="Equation" r:id="rId4" imgW="1218960" imgH="431640" progId="Equation.3">
                  <p:embed/>
                </p:oleObj>
              </mc:Choice>
              <mc:Fallback>
                <p:oleObj name="Equation" r:id="rId4" imgW="121896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62200"/>
                        <a:ext cx="211455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6645" name="Object 5"/>
          <p:cNvGraphicFramePr>
            <a:graphicFrameLocks noChangeAspect="1"/>
          </p:cNvGraphicFramePr>
          <p:nvPr/>
        </p:nvGraphicFramePr>
        <p:xfrm>
          <a:off x="2397125" y="3382963"/>
          <a:ext cx="3546475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656" name="Equation" r:id="rId6" imgW="2095200" imgH="1130040" progId="Equation.3">
                  <p:embed/>
                </p:oleObj>
              </mc:Choice>
              <mc:Fallback>
                <p:oleObj name="Equation" r:id="rId6" imgW="2095200" imgH="1130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3382963"/>
                        <a:ext cx="3546475" cy="191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6648" name="Object 8"/>
          <p:cNvGraphicFramePr>
            <a:graphicFrameLocks noChangeAspect="1"/>
          </p:cNvGraphicFramePr>
          <p:nvPr/>
        </p:nvGraphicFramePr>
        <p:xfrm>
          <a:off x="2735263" y="6054725"/>
          <a:ext cx="1519237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657" name="Equation" r:id="rId8" imgW="876240" imgH="215640" progId="Equation.3">
                  <p:embed/>
                </p:oleObj>
              </mc:Choice>
              <mc:Fallback>
                <p:oleObj name="Equation" r:id="rId8" imgW="87624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263" y="6054725"/>
                        <a:ext cx="1519237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Direct Total Bed-Load Transport Equations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53400" cy="4525963"/>
          </a:xfrm>
        </p:spPr>
        <p:txBody>
          <a:bodyPr/>
          <a:lstStyle/>
          <a:p>
            <a:pPr lvl="1"/>
            <a:r>
              <a:rPr lang="en-US"/>
              <a:t>Graf et al. (1968):</a:t>
            </a:r>
          </a:p>
          <a:p>
            <a:pPr lvl="2"/>
            <a:r>
              <a:rPr lang="en-US"/>
              <a:t>Used some 800 experiments from laboratory and 80 experiments in the field: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1"/>
            <a:r>
              <a:rPr lang="en-US"/>
              <a:t>Graf et al. (1987) evaluated above relationship and suggested slightly modified form: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graphicFrame>
        <p:nvGraphicFramePr>
          <p:cNvPr id="499718" name="Object 6"/>
          <p:cNvGraphicFramePr>
            <a:graphicFrameLocks noChangeAspect="1"/>
          </p:cNvGraphicFramePr>
          <p:nvPr/>
        </p:nvGraphicFramePr>
        <p:xfrm>
          <a:off x="1828800" y="2819400"/>
          <a:ext cx="41370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726" name="Equation" r:id="rId4" imgW="2387520" imgH="507960" progId="Equation.3">
                  <p:embed/>
                </p:oleObj>
              </mc:Choice>
              <mc:Fallback>
                <p:oleObj name="Equation" r:id="rId4" imgW="2387520" imgH="5079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19400"/>
                        <a:ext cx="4137025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9721" name="Object 9"/>
          <p:cNvGraphicFramePr>
            <a:graphicFrameLocks noChangeAspect="1"/>
          </p:cNvGraphicFramePr>
          <p:nvPr/>
        </p:nvGraphicFramePr>
        <p:xfrm>
          <a:off x="2286000" y="4800600"/>
          <a:ext cx="4906963" cy="172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727" name="Equation" r:id="rId6" imgW="2831760" imgH="990360" progId="Equation.3">
                  <p:embed/>
                </p:oleObj>
              </mc:Choice>
              <mc:Fallback>
                <p:oleObj name="Equation" r:id="rId6" imgW="2831760" imgH="99036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800600"/>
                        <a:ext cx="4906963" cy="172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Direct Total Bed-Load Transport Equations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53400" cy="4525963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/>
              <a:t>Ackers and White (1973):</a:t>
            </a:r>
          </a:p>
          <a:p>
            <a:pPr lvl="2">
              <a:lnSpc>
                <a:spcPct val="90000"/>
              </a:lnSpc>
            </a:pPr>
            <a:r>
              <a:rPr lang="en-US"/>
              <a:t>Proposed parameter of mobility of sediments:</a:t>
            </a:r>
          </a:p>
          <a:p>
            <a:pPr lvl="2">
              <a:lnSpc>
                <a:spcPct val="90000"/>
              </a:lnSpc>
            </a:pPr>
            <a:endParaRPr lang="en-US"/>
          </a:p>
          <a:p>
            <a:pPr lvl="2">
              <a:lnSpc>
                <a:spcPct val="90000"/>
              </a:lnSpc>
            </a:pPr>
            <a:endParaRPr lang="en-US"/>
          </a:p>
          <a:p>
            <a:pPr lvl="2">
              <a:lnSpc>
                <a:spcPct val="90000"/>
              </a:lnSpc>
            </a:pPr>
            <a:endParaRPr lang="en-US"/>
          </a:p>
          <a:p>
            <a:pPr lvl="2">
              <a:lnSpc>
                <a:spcPct val="90000"/>
              </a:lnSpc>
            </a:pP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Proposed a parameter of transport of sediments:</a:t>
            </a:r>
          </a:p>
          <a:p>
            <a:pPr lvl="2">
              <a:lnSpc>
                <a:spcPct val="90000"/>
              </a:lnSpc>
            </a:pPr>
            <a:endParaRPr lang="en-US"/>
          </a:p>
          <a:p>
            <a:pPr lvl="2">
              <a:lnSpc>
                <a:spcPct val="90000"/>
              </a:lnSpc>
            </a:pPr>
            <a:endParaRPr lang="en-US"/>
          </a:p>
          <a:p>
            <a:pPr lvl="2">
              <a:lnSpc>
                <a:spcPct val="90000"/>
              </a:lnSpc>
            </a:pP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Total-load transport becomes…</a:t>
            </a:r>
          </a:p>
          <a:p>
            <a:pPr lvl="2">
              <a:lnSpc>
                <a:spcPct val="90000"/>
              </a:lnSpc>
            </a:pPr>
            <a:endParaRPr lang="en-US"/>
          </a:p>
        </p:txBody>
      </p:sp>
      <p:graphicFrame>
        <p:nvGraphicFramePr>
          <p:cNvPr id="502788" name="Object 4"/>
          <p:cNvGraphicFramePr>
            <a:graphicFrameLocks noChangeAspect="1"/>
          </p:cNvGraphicFramePr>
          <p:nvPr/>
        </p:nvGraphicFramePr>
        <p:xfrm>
          <a:off x="2333625" y="2362200"/>
          <a:ext cx="3762375" cy="163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99" name="Equation" r:id="rId4" imgW="2577960" imgH="1117440" progId="Equation.3">
                  <p:embed/>
                </p:oleObj>
              </mc:Choice>
              <mc:Fallback>
                <p:oleObj name="Equation" r:id="rId4" imgW="2577960" imgH="11174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25" y="2362200"/>
                        <a:ext cx="3762375" cy="163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789" name="Object 5"/>
          <p:cNvGraphicFramePr>
            <a:graphicFrameLocks noChangeAspect="1"/>
          </p:cNvGraphicFramePr>
          <p:nvPr/>
        </p:nvGraphicFramePr>
        <p:xfrm>
          <a:off x="2971800" y="4495800"/>
          <a:ext cx="217963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00" name="Equation" r:id="rId6" imgW="1257120" imgH="507960" progId="Equation.3">
                  <p:embed/>
                </p:oleObj>
              </mc:Choice>
              <mc:Fallback>
                <p:oleObj name="Equation" r:id="rId6" imgW="1257120" imgH="5079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95800"/>
                        <a:ext cx="2179638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792" name="Object 8"/>
          <p:cNvGraphicFramePr>
            <a:graphicFrameLocks noChangeAspect="1"/>
          </p:cNvGraphicFramePr>
          <p:nvPr/>
        </p:nvGraphicFramePr>
        <p:xfrm>
          <a:off x="2916238" y="5975350"/>
          <a:ext cx="259715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01" name="Equation" r:id="rId8" imgW="1498320" imgH="507960" progId="Equation.3">
                  <p:embed/>
                </p:oleObj>
              </mc:Choice>
              <mc:Fallback>
                <p:oleObj name="Equation" r:id="rId8" imgW="1498320" imgH="5079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975350"/>
                        <a:ext cx="2597150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Direct Total Bed-Load Transport Equations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53400" cy="4525963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/>
              <a:t>Ackers and White (1973):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Note: h</a:t>
            </a:r>
            <a:r>
              <a:rPr lang="en-US" sz="2000" baseline="-25000"/>
              <a:t>m</a:t>
            </a:r>
            <a:r>
              <a:rPr lang="en-US" sz="2000"/>
              <a:t> = A/B (average flow depth)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Coefficients in above relations determined by regression analysis (1000 experiments in lab and 250 experiments in field):</a:t>
            </a:r>
          </a:p>
          <a:p>
            <a:pPr lvl="2">
              <a:lnSpc>
                <a:spcPct val="90000"/>
              </a:lnSpc>
            </a:pPr>
            <a:endParaRPr lang="en-US" sz="2000"/>
          </a:p>
          <a:p>
            <a:pPr lvl="2">
              <a:lnSpc>
                <a:spcPct val="90000"/>
              </a:lnSpc>
            </a:pPr>
            <a:endParaRPr lang="en-US" sz="2000"/>
          </a:p>
          <a:p>
            <a:pPr lvl="2">
              <a:lnSpc>
                <a:spcPct val="90000"/>
              </a:lnSpc>
            </a:pPr>
            <a:endParaRPr lang="en-US" sz="2000"/>
          </a:p>
          <a:p>
            <a:pPr lvl="2">
              <a:lnSpc>
                <a:spcPct val="90000"/>
              </a:lnSpc>
            </a:pPr>
            <a:endParaRPr lang="en-US" sz="2000"/>
          </a:p>
          <a:p>
            <a:pPr lvl="2">
              <a:lnSpc>
                <a:spcPct val="90000"/>
              </a:lnSpc>
            </a:pPr>
            <a:endParaRPr lang="en-US" sz="2000"/>
          </a:p>
          <a:p>
            <a:pPr lvl="2">
              <a:lnSpc>
                <a:spcPct val="90000"/>
              </a:lnSpc>
            </a:pPr>
            <a:endParaRPr lang="en-US" sz="2000"/>
          </a:p>
          <a:p>
            <a:pPr lvl="2">
              <a:lnSpc>
                <a:spcPct val="90000"/>
              </a:lnSpc>
            </a:pPr>
            <a:r>
              <a:rPr lang="en-US" sz="2000"/>
              <a:t>Range of validity: 0.04 &lt; d</a:t>
            </a:r>
            <a:r>
              <a:rPr lang="en-US" sz="2000" baseline="-25000"/>
              <a:t>50</a:t>
            </a:r>
            <a:r>
              <a:rPr lang="en-US" sz="2000"/>
              <a:t> [mm] &lt; 4.0 and Fr &lt; 0.8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For non-uniform material, use d = d</a:t>
            </a:r>
            <a:r>
              <a:rPr lang="en-US" sz="2000" baseline="-25000"/>
              <a:t>35</a:t>
            </a:r>
          </a:p>
          <a:p>
            <a:pPr lvl="2">
              <a:lnSpc>
                <a:spcPct val="90000"/>
              </a:lnSpc>
            </a:pPr>
            <a:endParaRPr lang="en-US" sz="2000"/>
          </a:p>
        </p:txBody>
      </p:sp>
      <p:pic>
        <p:nvPicPr>
          <p:cNvPr id="505863" name="Picture 7" descr="Fig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200400"/>
            <a:ext cx="6359525" cy="177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Evaluation of Total Bed-Material Load Transport Equations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White et al. (1973) compared over 19 equations with experimental results from 1000 lab experiments and 270 field experiments: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Lab:	0.04 &lt; d</a:t>
            </a:r>
            <a:r>
              <a:rPr lang="en-US" sz="2000" baseline="-25000"/>
              <a:t>50</a:t>
            </a:r>
            <a:r>
              <a:rPr lang="en-US" sz="2000"/>
              <a:t> [mm] &lt; 4.9 and h &lt; 0.4 m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Field: 0.1 &lt; d</a:t>
            </a:r>
            <a:r>
              <a:rPr lang="en-US" sz="2000" baseline="-25000"/>
              <a:t>50</a:t>
            </a:r>
            <a:r>
              <a:rPr lang="en-US" sz="2000"/>
              <a:t> [mm] &lt; 68.0 and 9 &lt; B/h &lt; 160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Approximately 10 formulas had success rates of less than 40%</a:t>
            </a:r>
          </a:p>
        </p:txBody>
      </p:sp>
      <p:pic>
        <p:nvPicPr>
          <p:cNvPr id="507908" name="Picture 4" descr="Fig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0"/>
            <a:ext cx="5724525" cy="2182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Evaluation of Total Bed-Material Load Transport Equations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144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Conclusion is that these formulas give guidance to engineer (not true value)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Advised to consult more than one formula and consider potential range in transport 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5606</TotalTime>
  <Words>525</Words>
  <Application>Microsoft Office PowerPoint</Application>
  <PresentationFormat>On-screen Show (4:3)</PresentationFormat>
  <Paragraphs>94</Paragraphs>
  <Slides>27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Default Design</vt:lpstr>
      <vt:lpstr>Equation</vt:lpstr>
      <vt:lpstr>Fluvial Hydraulics  CH-6</vt:lpstr>
      <vt:lpstr>Total Load</vt:lpstr>
      <vt:lpstr>Total Bed-Load Transport Equations</vt:lpstr>
      <vt:lpstr>Direct Total Bed-Load Transport Equations</vt:lpstr>
      <vt:lpstr>Direct Total Bed-Load Transport Equations</vt:lpstr>
      <vt:lpstr>Direct Total Bed-Load Transport Equations</vt:lpstr>
      <vt:lpstr>Direct Total Bed-Load Transport Equations</vt:lpstr>
      <vt:lpstr>Evaluation of Total Bed-Material Load Transport Equations</vt:lpstr>
      <vt:lpstr>Evaluation of Total Bed-Material Load Transport Equations</vt:lpstr>
      <vt:lpstr>Wash Load Component</vt:lpstr>
      <vt:lpstr>Graf – Example 6.F</vt:lpstr>
      <vt:lpstr>PowerPoint Presentation</vt:lpstr>
      <vt:lpstr>Solution for Discharge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Oklahoma State University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BAE 6333 – Fluvial Hydraulics</dc:title>
  <dc:creator>Garey Fox</dc:creator>
  <cp:lastModifiedBy>Abdul-Sahib Al-Madhhachi</cp:lastModifiedBy>
  <cp:revision>490</cp:revision>
  <dcterms:created xsi:type="dcterms:W3CDTF">2008-01-06T02:19:33Z</dcterms:created>
  <dcterms:modified xsi:type="dcterms:W3CDTF">2019-04-21T08:01:31Z</dcterms:modified>
</cp:coreProperties>
</file>