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7" r:id="rId1"/>
  </p:sldMasterIdLst>
  <p:notesMasterIdLst>
    <p:notesMasterId r:id="rId7"/>
  </p:notesMasterIdLst>
  <p:sldIdLst>
    <p:sldId id="280" r:id="rId2"/>
    <p:sldId id="281" r:id="rId3"/>
    <p:sldId id="282" r:id="rId4"/>
    <p:sldId id="283" r:id="rId5"/>
    <p:sldId id="28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3" autoAdjust="0"/>
    <p:restoredTop sz="94374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9FD78A-E5FD-41EA-B269-2655F77E7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6EAA7D-291A-4279-9C0E-D6A2721BBD32}" type="slidenum">
              <a:rPr lang="en-US" altLang="ar-IQ" sz="1200" smtClean="0"/>
              <a:pPr/>
              <a:t>1</a:t>
            </a:fld>
            <a:endParaRPr lang="en-US" altLang="ar-IQ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ar-IQ" smtClean="0"/>
              <a:t>The potential is related to the velocity components. Equations describing the velocity potential are given above.</a:t>
            </a:r>
          </a:p>
        </p:txBody>
      </p:sp>
    </p:spTree>
    <p:extLst>
      <p:ext uri="{BB962C8B-B14F-4D97-AF65-F5344CB8AC3E}">
        <p14:creationId xmlns:p14="http://schemas.microsoft.com/office/powerpoint/2010/main" val="2185865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6EAA7D-291A-4279-9C0E-D6A2721BBD32}" type="slidenum">
              <a:rPr lang="en-US" altLang="ar-IQ" sz="1200" smtClean="0"/>
              <a:pPr/>
              <a:t>2</a:t>
            </a:fld>
            <a:endParaRPr lang="en-US" altLang="ar-IQ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ar-IQ" smtClean="0"/>
              <a:t>The potential is related to the velocity components. Equations describing the velocity potential are given above.</a:t>
            </a:r>
          </a:p>
        </p:txBody>
      </p:sp>
    </p:spTree>
    <p:extLst>
      <p:ext uri="{BB962C8B-B14F-4D97-AF65-F5344CB8AC3E}">
        <p14:creationId xmlns:p14="http://schemas.microsoft.com/office/powerpoint/2010/main" val="1012519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6EAA7D-291A-4279-9C0E-D6A2721BBD32}" type="slidenum">
              <a:rPr lang="en-US" altLang="ar-IQ" sz="1200" smtClean="0"/>
              <a:pPr/>
              <a:t>3</a:t>
            </a:fld>
            <a:endParaRPr lang="en-US" altLang="ar-IQ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ar-IQ" smtClean="0"/>
              <a:t>The potential is related to the velocity components. Equations describing the velocity potential are given above.</a:t>
            </a:r>
          </a:p>
        </p:txBody>
      </p:sp>
    </p:spTree>
    <p:extLst>
      <p:ext uri="{BB962C8B-B14F-4D97-AF65-F5344CB8AC3E}">
        <p14:creationId xmlns:p14="http://schemas.microsoft.com/office/powerpoint/2010/main" val="86722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6EAA7D-291A-4279-9C0E-D6A2721BBD32}" type="slidenum">
              <a:rPr lang="en-US" altLang="ar-IQ" sz="1200" smtClean="0"/>
              <a:pPr/>
              <a:t>4</a:t>
            </a:fld>
            <a:endParaRPr lang="en-US" altLang="ar-IQ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ar-IQ" smtClean="0"/>
              <a:t>The potential is related to the velocity components. Equations describing the velocity potential are given above.</a:t>
            </a:r>
          </a:p>
        </p:txBody>
      </p:sp>
    </p:spTree>
    <p:extLst>
      <p:ext uri="{BB962C8B-B14F-4D97-AF65-F5344CB8AC3E}">
        <p14:creationId xmlns:p14="http://schemas.microsoft.com/office/powerpoint/2010/main" val="4063340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6EAA7D-291A-4279-9C0E-D6A2721BBD32}" type="slidenum">
              <a:rPr lang="en-US" altLang="ar-IQ" sz="1200" smtClean="0"/>
              <a:pPr/>
              <a:t>5</a:t>
            </a:fld>
            <a:endParaRPr lang="en-US" altLang="ar-IQ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ar-IQ" smtClean="0"/>
              <a:t>The potential is related to the velocity components. Equations describing the velocity potential are given above.</a:t>
            </a:r>
          </a:p>
        </p:txBody>
      </p:sp>
    </p:spTree>
    <p:extLst>
      <p:ext uri="{BB962C8B-B14F-4D97-AF65-F5344CB8AC3E}">
        <p14:creationId xmlns:p14="http://schemas.microsoft.com/office/powerpoint/2010/main" val="270434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006217 w 8042"/>
              <a:gd name="T1" fmla="*/ 781050 h 10000"/>
              <a:gd name="T2" fmla="*/ 1034327 w 8042"/>
              <a:gd name="T3" fmla="*/ 771677 h 10000"/>
              <a:gd name="T4" fmla="*/ 1039012 w 8042"/>
              <a:gd name="T5" fmla="*/ 766991 h 10000"/>
              <a:gd name="T6" fmla="*/ 1395413 w 8042"/>
              <a:gd name="T7" fmla="*/ 410832 h 10000"/>
              <a:gd name="T8" fmla="*/ 1395413 w 8042"/>
              <a:gd name="T9" fmla="*/ 368734 h 10000"/>
              <a:gd name="T10" fmla="*/ 1039012 w 8042"/>
              <a:gd name="T11" fmla="*/ 17261 h 10000"/>
              <a:gd name="T12" fmla="*/ 1034327 w 8042"/>
              <a:gd name="T13" fmla="*/ 12497 h 10000"/>
              <a:gd name="T14" fmla="*/ 1006217 w 8042"/>
              <a:gd name="T15" fmla="*/ 3202 h 10000"/>
              <a:gd name="T16" fmla="*/ 3123 w 8042"/>
              <a:gd name="T17" fmla="*/ 0 h 10000"/>
              <a:gd name="T18" fmla="*/ 0 w 8042"/>
              <a:gd name="T19" fmla="*/ 780347 h 10000"/>
              <a:gd name="T20" fmla="*/ 1006217 w 8042"/>
              <a:gd name="T21" fmla="*/ 78105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51D1-776B-4B62-B936-8A22CE7A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8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8FCDE-F721-4E41-A011-FC653592FCF6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1F28D-6EAB-4629-8D78-D0BCE3378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9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E4AFF-43C5-41DE-893C-3B1F49D52501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B202D-453F-412E-9793-DE8BCA4CB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0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3E22-5256-4223-9636-811E4706AC83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4FD17-9FD9-4EAA-AB37-DE65C651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17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2E13-87E4-4030-BD1D-4066C236C339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6D5F-46DD-4C1D-AE9A-6015F556E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8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EF506-11D5-4AC8-BEC4-9EAD602D1C9E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EFD1-DAAA-46D4-A102-9A326B082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02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38894-3728-4959-BD4A-72D6366FCA9C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BF74-7CC2-4CBD-BD70-DD85C3AF4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17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91FD3-ABE9-4308-A379-DF9CE797EC8F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849BB-1C7C-4B1F-8EFE-E85DC9731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3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73CE1-30FB-4104-811E-2CE1868B00AF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B7F8-E996-4697-82CE-297000F15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55214-6A02-4AB6-8A0B-16B72F93ED42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FEC0A-E24C-46AF-A56E-9FC3B4EE1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9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7999C-B6C6-49E9-A8F0-44B4F4920DA9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57085-A3CC-4982-B799-D43B1F7B2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5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5A832-C43B-4323-AFE0-70E872E0E1C4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1B69B-0EAF-4000-8AD3-2D597D394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3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B94C-BD8E-416C-ACED-FC150F7572C0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18FC1-3A22-4805-8466-F1A492B1E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5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D5C00-9BCE-4266-87D7-184A657145AD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1AE06-B20C-4B16-84A7-8637A77E3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2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D0967-B853-4D8B-A2DF-0D2943F06AEE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F8326-0EBD-43E2-B21D-4EF193A4A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8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5794-7DD1-43B7-A4F3-57F7824A3571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8C5A2-700B-46AE-B938-135F048D1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3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8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8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0 h 635"/>
                <a:gd name="T6" fmla="*/ 90488 w 23"/>
                <a:gd name="T7" fmla="*/ 2493963 h 635"/>
                <a:gd name="T8" fmla="*/ 66882 w 23"/>
                <a:gd name="T9" fmla="*/ 2262240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7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5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8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3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text styles</a:t>
            </a:r>
          </a:p>
          <a:p>
            <a:pPr lvl="1"/>
            <a:r>
              <a:rPr lang="en-US" altLang="ar-IQ" smtClean="0"/>
              <a:t>Second level</a:t>
            </a:r>
          </a:p>
          <a:p>
            <a:pPr lvl="2"/>
            <a:r>
              <a:rPr lang="en-US" altLang="ar-IQ" smtClean="0"/>
              <a:t>Third level</a:t>
            </a:r>
          </a:p>
          <a:p>
            <a:pPr lvl="3"/>
            <a:r>
              <a:rPr lang="en-US" altLang="ar-IQ" smtClean="0"/>
              <a:t>Fourth level</a:t>
            </a:r>
          </a:p>
          <a:p>
            <a:pPr lvl="4"/>
            <a:r>
              <a:rPr lang="en-US" altLang="ar-IQ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351B18F-78CA-4331-A0B6-0EF89BF1279E}" type="datetimeFigureOut">
              <a:rPr lang="en-US"/>
              <a:pPr>
                <a:defRPr/>
              </a:pPr>
              <a:t>4/26/2019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F43F9D21-1E2E-4968-840E-3A7CFDA05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microsoft.com/office/2007/relationships/hdphoto" Target="../media/hdphoto2.wdp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5262" y="171025"/>
            <a:ext cx="6096000" cy="6096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en-US" altLang="ar-IQ" sz="32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Review of Last Lesson</a:t>
            </a:r>
            <a:endParaRPr kumimoji="1" lang="en-US" altLang="ar-IQ" sz="3200" b="1" i="1" dirty="0">
              <a:solidFill>
                <a:srgbClr val="0000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084" name="Rectangle 13"/>
              <p:cNvSpPr>
                <a:spLocks noChangeArrowheads="1"/>
              </p:cNvSpPr>
              <p:nvPr/>
            </p:nvSpPr>
            <p:spPr bwMode="auto">
              <a:xfrm>
                <a:off x="1066800" y="780625"/>
                <a:ext cx="7543800" cy="91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>
                <a:lvl1pPr marL="342900" indent="-3429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Assume  </a:t>
                </a:r>
                <a14:m>
                  <m:oMath xmlns:m="http://schemas.openxmlformats.org/officeDocument/2006/math">
                    <m:r>
                      <a:rPr kumimoji="1" lang="en-US" altLang="ar-IQ" sz="2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kumimoji="1" lang="en-US" altLang="ar-IQ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kumimoji="1" lang="en-US" altLang="ar-IQ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kumimoji="1" lang="en-US" altLang="ar-IQ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kumimoji="1" lang="en-US" altLang="ar-IQ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kumimoji="1" lang="en-US" altLang="ar-IQ" sz="2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such that :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ar-IQ" sz="28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ar-IQ" sz="2800" i="1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ar-IQ" sz="2800" i="1" dirty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b="0" dirty="0" smtClean="0"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>
                        <a:latin typeface="Cambria Math" panose="02040503050406030204" pitchFamily="18" charset="0"/>
                      </a:rPr>
                      <m:t>d</m:t>
                    </m:r>
                    <m:r>
                      <a:rPr kumimoji="1" lang="en-US" altLang="ar-IQ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800" dirty="0" smtClean="0"/>
                  <a:t>y</a:t>
                </a:r>
                <a:r>
                  <a:rPr lang="en-US" sz="2800" dirty="0"/>
                  <a:t>= </a:t>
                </a:r>
                <a:r>
                  <a:rPr lang="en-US" sz="2800" i="1" dirty="0" smtClean="0"/>
                  <a:t>-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800" i="1" dirty="0" smtClean="0"/>
                  <a:t> </a:t>
                </a:r>
                <a:r>
                  <a:rPr lang="en-US" sz="2800" i="1" dirty="0"/>
                  <a:t>dx </a:t>
                </a:r>
                <a:r>
                  <a:rPr lang="en-US" sz="2800" i="1" dirty="0" smtClean="0"/>
                  <a:t>-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800" i="1" dirty="0"/>
                  <a:t> </a:t>
                </a:r>
                <a:r>
                  <a:rPr lang="en-US" sz="2800" i="1" dirty="0" err="1"/>
                  <a:t>dy</a:t>
                </a:r>
                <a:r>
                  <a:rPr lang="en-US" sz="2800" i="1" dirty="0"/>
                  <a:t>    </a:t>
                </a:r>
                <a:endParaRPr lang="ar-IQ" sz="2800" i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b="1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kumimoji="1" lang="en-US" altLang="ar-IQ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en-US" b="1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kumimoji="1" lang="en-US" altLang="ar-IQ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𝝏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den>
                        </m:f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m:rPr>
                            <m:nor/>
                          </m:rPr>
                          <a:rPr lang="en-US" b="1" i="1" dirty="0"/>
                          <m:t>y</m:t>
                        </m:r>
                      </m:e>
                    </m:nary>
                  </m:oMath>
                </a14:m>
                <a:r>
                  <a:rPr lang="en-US" b="1" i="1" dirty="0"/>
                  <a:t> + C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b="1" i="1" dirty="0" smtClean="0"/>
                  <a:t>-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m:rPr>
                            <m:nor/>
                          </m:rPr>
                          <a:rPr lang="en-US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i="1" dirty="0"/>
                          <m:t>dy</m:t>
                        </m:r>
                      </m:e>
                    </m:nary>
                    <m:r>
                      <a:rPr lang="en-US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endParaRPr lang="ar-IQ" b="1" i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2800" b="1" dirty="0" smtClean="0">
                    <a:solidFill>
                      <a:srgbClr val="7030A0"/>
                    </a:solidFill>
                  </a:rPr>
                  <a:t>Or 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𝐢𝐧</m:t>
                    </m:r>
                    <m:r>
                      <a:rPr lang="en-US" sz="2800" b="1" i="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1" i="1" dirty="0">
                        <a:solidFill>
                          <a:srgbClr val="7030A0"/>
                        </a:solidFill>
                      </a:rPr>
                      <m:t>polar</m:t>
                    </m:r>
                    <m:r>
                      <m:rPr>
                        <m:nor/>
                      </m:rPr>
                      <a:rPr lang="en-US" sz="2800" b="1" i="1" dirty="0">
                        <a:solidFill>
                          <a:srgbClr val="7030A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sz="2800" b="1" i="1" dirty="0">
                        <a:solidFill>
                          <a:srgbClr val="7030A0"/>
                        </a:solidFill>
                      </a:rPr>
                      <m:t>coordinate</m:t>
                    </m:r>
                    <m:r>
                      <a:rPr lang="en-US" sz="28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kumimoji="1" lang="en-US" altLang="ar-IQ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sz="2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𝜽</m:t>
                        </m:r>
                      </m:e>
                    </m:d>
                    <m:r>
                      <m:rPr>
                        <m:nor/>
                      </m:rPr>
                      <a:rPr lang="en-US" sz="2800" b="1" i="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ar-IQ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</a:rPr>
                      <m:t>such</m:t>
                    </m:r>
                    <m:r>
                      <m:rPr>
                        <m:nor/>
                      </m:rPr>
                      <a:rPr kumimoji="1" lang="en-US" altLang="ar-IQ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ar-IQ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</a:rPr>
                      <m:t>that</m:t>
                    </m:r>
                    <m:r>
                      <m:rPr>
                        <m:nor/>
                      </m:rPr>
                      <a:rPr kumimoji="1" lang="en-US" altLang="ar-IQ" sz="28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</a:rPr>
                      <m:t>:</m:t>
                    </m:r>
                  </m:oMath>
                </a14:m>
                <a:endParaRPr kumimoji="1" lang="en-US" altLang="ar-IQ" sz="2800" b="1" dirty="0">
                  <a:solidFill>
                    <a:srgbClr val="7030A0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lang="en-US" sz="2800" dirty="0"/>
                  <a:t>With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ar-IQ" sz="2800" i="1" dirty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𝑎𝑛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ar-IQ" sz="28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ar-IQ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US" sz="2800" dirty="0" smtClean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>
                        <a:latin typeface="Cambria Math" panose="02040503050406030204" pitchFamily="18" charset="0"/>
                      </a:rPr>
                      <m:t>d</m:t>
                    </m:r>
                    <m:r>
                      <a:rPr kumimoji="1" lang="en-US" altLang="ar-IQ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𝑟𝑑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ar-IQ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ar-IQ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ar-IQ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𝑑𝑟</m:t>
                    </m:r>
                  </m:oMath>
                </a14:m>
                <a:r>
                  <a:rPr lang="en-US" sz="2800" dirty="0"/>
                  <a:t>= </a:t>
                </a:r>
                <a:r>
                  <a:rPr lang="ar-IQ" sz="2800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800" i="1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𝑟𝑑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i="1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800" i="1" dirty="0" smtClean="0"/>
                  <a:t>dr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ar-IQ" b="1" i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𝛛</m:t>
                            </m:r>
                            <m:r>
                              <a:rPr kumimoji="1" lang="en-US" altLang="ar-IQ" b="1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num>
                          <m:den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𝐫</m:t>
                            </m:r>
                            <m:r>
                              <a:rPr lang="en-US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𝛛</m:t>
                            </m:r>
                            <m:r>
                              <a:rPr lang="en-US" b="1" i="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𝛉</m:t>
                            </m:r>
                          </m:den>
                        </m:f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𝐫𝐝</m:t>
                        </m:r>
                        <m:r>
                          <a:rPr lang="en-US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𝛉</m:t>
                        </m:r>
                      </m:e>
                    </m:nary>
                    <m:r>
                      <a:rPr lang="ar-IQ" b="1" i="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𝛛</m:t>
                            </m:r>
                            <m:r>
                              <a:rPr kumimoji="1" lang="en-US" altLang="ar-IQ" b="1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num>
                          <m:den>
                            <m:r>
                              <a:rPr lang="en-US" b="1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𝛛</m:t>
                            </m:r>
                            <m:r>
                              <a:rPr lang="en-US" b="1" i="0">
                                <a:latin typeface="Cambria Math" panose="02040503050406030204" pitchFamily="18" charset="0"/>
                              </a:rPr>
                              <m:t>𝐫</m:t>
                            </m:r>
                          </m:den>
                        </m:f>
                        <m:r>
                          <a:rPr lang="en-US" b="1" i="0">
                            <a:latin typeface="Cambria Math" panose="02040503050406030204" pitchFamily="18" charset="0"/>
                          </a:rPr>
                          <m:t>𝐝𝐫</m:t>
                        </m:r>
                      </m:e>
                    </m:nary>
                  </m:oMath>
                </a14:m>
                <a:r>
                  <a:rPr lang="en-US" b="1" dirty="0"/>
                  <a:t> + </a:t>
                </a:r>
                <a:r>
                  <a:rPr lang="en-US" b="1" dirty="0" smtClean="0"/>
                  <a:t>C =</a:t>
                </a:r>
                <a14:m>
                  <m:oMath xmlns:m="http://schemas.openxmlformats.org/officeDocument/2006/math">
                    <m:r>
                      <a:rPr lang="ar-IQ" b="1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ar-IQ" b="1" dirty="0"/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1" i="1" dirty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ar-IQ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dirty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  <m:sub>
                            <m:r>
                              <a:rPr lang="en-US" b="1" i="0" dirty="0">
                                <a:latin typeface="Cambria Math" panose="02040503050406030204" pitchFamily="18" charset="0"/>
                              </a:rPr>
                              <m:t>𝐭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1" i="0">
                        <a:latin typeface="Cambria Math" panose="02040503050406030204" pitchFamily="18" charset="0"/>
                      </a:rPr>
                      <m:t>𝐫𝐝</m:t>
                    </m:r>
                    <m:r>
                      <a:rPr lang="en-US" b="1" i="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𝛉</m:t>
                    </m:r>
                    <m:r>
                      <a:rPr lang="en-US" b="1" i="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-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ar-IQ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0" dirty="0">
                                <a:latin typeface="Cambria Math" panose="02040503050406030204" pitchFamily="18" charset="0"/>
                              </a:rPr>
                              <m:t>𝐯</m:t>
                            </m:r>
                          </m:e>
                          <m:sub>
                            <m:r>
                              <a:rPr lang="en-US" b="1" i="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𝐫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b="1" dirty="0"/>
                  <a:t> </a:t>
                </a:r>
                <a:r>
                  <a:rPr lang="en-US" b="1" dirty="0" err="1"/>
                  <a:t>dr</a:t>
                </a:r>
                <a:r>
                  <a:rPr lang="en-US" b="1" dirty="0"/>
                  <a:t> + C</a:t>
                </a:r>
                <a:endParaRPr lang="ar-IQ" b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en-US" sz="2800" i="1" dirty="0" smtClean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en-US" sz="2800" i="1" dirty="0" smtClean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ar-IQ" sz="2800" i="1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ar-IQ" sz="2800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lang="ar-IQ" sz="2800" dirty="0"/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</a:t>
                </a:r>
                <a:endParaRPr kumimoji="1" lang="en-US" altLang="ar-IQ" sz="26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08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780625"/>
                <a:ext cx="7543800" cy="914400"/>
              </a:xfrm>
              <a:prstGeom prst="rect">
                <a:avLst/>
              </a:prstGeom>
              <a:blipFill>
                <a:blip r:embed="rId3"/>
                <a:stretch>
                  <a:fillRect l="-1616" t="-6000" b="-503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78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5262" y="171025"/>
            <a:ext cx="6096000" cy="6096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en-US" altLang="ar-IQ" sz="32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Flow in a porous Medium</a:t>
            </a:r>
            <a:endParaRPr kumimoji="1" lang="en-US" altLang="ar-IQ" sz="3200" b="1" i="1" dirty="0">
              <a:solidFill>
                <a:srgbClr val="0000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084" name="Rectangle 13"/>
              <p:cNvSpPr>
                <a:spLocks noChangeArrowheads="1"/>
              </p:cNvSpPr>
              <p:nvPr/>
            </p:nvSpPr>
            <p:spPr bwMode="auto">
              <a:xfrm>
                <a:off x="838200" y="533400"/>
                <a:ext cx="7543800" cy="762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>
                <a:lvl1pPr marL="342900" indent="-3429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marL="0" indent="0" algn="just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For one-</a:t>
                </a:r>
                <a:r>
                  <a:rPr kumimoji="1" lang="en-US" altLang="ar-IQ" sz="2000" b="1" i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dimentional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flow of an incompressible real fluid in a </a:t>
                </a:r>
                <a:r>
                  <a:rPr kumimoji="1" lang="en-US" altLang="ar-IQ" sz="2000" b="1" i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streamtube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, the Bernoulli equation written in differential form is: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dirty="0" smtClean="0">
                    <a:solidFill>
                      <a:srgbClr val="0070C0"/>
                    </a:solidFill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kumimoji="1" lang="en-US" altLang="ar-IQ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d>
                      <m:dPr>
                        <m:ctrlPr>
                          <a:rPr kumimoji="1" lang="en-US" altLang="ar-IQ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kumimoji="1" lang="en-US" altLang="ar-IQ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ar-IQ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  <m:sup>
                                <m:r>
                                  <a:rPr kumimoji="1" lang="en-US" altLang="ar-IQ" sz="2000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kumimoji="1" lang="en-US" altLang="ar-IQ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kumimoji="1" lang="en-US" altLang="ar-IQ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</m:den>
                        </m:f>
                        <m:r>
                          <a:rPr kumimoji="1" lang="en-US" altLang="ar-IQ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kumimoji="1" lang="en-US" altLang="ar-IQ" sz="2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  <m:r>
                      <a:rPr kumimoji="1" lang="en-US" altLang="ar-IQ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kumimoji="1" lang="en-US" altLang="ar-IQ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sSub>
                      <m:sSubPr>
                        <m:ctrlPr>
                          <a:rPr kumimoji="1" lang="en-US" altLang="ar-IQ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ar-IQ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ar-IQ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</m:oMath>
                </a14:m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     ------------- 1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Suppose that V is small so that  </a:t>
                </a:r>
                <a14:m>
                  <m:oMath xmlns:m="http://schemas.openxmlformats.org/officeDocument/2006/math">
                    <m:r>
                      <a:rPr kumimoji="1" lang="en-US" altLang="ar-IQ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𝐝</m:t>
                    </m:r>
                    <m:d>
                      <m:dPr>
                        <m:ctrlPr>
                          <a:rPr kumimoji="1" lang="en-US" altLang="ar-IQ" sz="16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kumimoji="1" lang="en-US" altLang="ar-IQ" sz="16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ar-IQ" sz="16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e>
                              <m:sup>
                                <m:r>
                                  <a:rPr kumimoji="1" lang="en-US" altLang="ar-IQ" sz="16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</m:den>
                        </m:f>
                      </m:e>
                    </m:d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may be neglected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                          </a:t>
                </a:r>
                <a14:m>
                  <m:oMath xmlns:m="http://schemas.openxmlformats.org/officeDocument/2006/math">
                    <m:r>
                      <a:rPr kumimoji="1" lang="en-US" altLang="ar-IQ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sSub>
                      <m:sSub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kumimoji="1" lang="en-US" altLang="ar-IQ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𝑲</m:t>
                        </m:r>
                      </m:den>
                    </m:f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𝑽𝒅𝒍</m:t>
                    </m:r>
                  </m:oMath>
                </a14:m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              ------------- 2</a:t>
                </a:r>
                <a:endParaRPr kumimoji="1" lang="en-US" altLang="ar-IQ" sz="16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       </m:t>
                    </m:r>
                    <m:r>
                      <a:rPr kumimoji="1" lang="en-US" altLang="ar-IQ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d>
                      <m:d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  <m:r>
                      <a:rPr kumimoji="1" lang="en-US" altLang="ar-IQ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𝑲</m:t>
                        </m:r>
                      </m:den>
                    </m:f>
                    <m:r>
                      <a:rPr kumimoji="1" lang="en-US" altLang="ar-IQ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𝑽𝒅𝒍</m:t>
                    </m:r>
                  </m:oMath>
                </a14:m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or       </a:t>
                </a:r>
                <a14:m>
                  <m:oMath xmlns:m="http://schemas.openxmlformats.org/officeDocument/2006/math">
                    <m:r>
                      <a:rPr kumimoji="1" lang="en-US" altLang="ar-IQ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𝐕</m:t>
                    </m:r>
                    <m:r>
                      <a:rPr kumimoji="1" lang="en-US" altLang="ar-IQ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𝒅𝒍</m:t>
                        </m:r>
                      </m:den>
                    </m:f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d>
                      <m:d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  <m:r>
                      <a:rPr kumimoji="1" lang="en-US" altLang="ar-IQ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f>
                      <m:f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𝒅𝒍</m:t>
                        </m:r>
                      </m:den>
                    </m:f>
                    <m:d>
                      <m:d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</m:oMath>
                </a14:m>
                <a:r>
                  <a:rPr kumimoji="1" lang="en-US" altLang="ar-IQ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------------- 3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Let      </a:t>
                </a:r>
                <a14:m>
                  <m:oMath xmlns:m="http://schemas.openxmlformats.org/officeDocument/2006/math"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</m:t>
                    </m:r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</m:oMath>
                </a14:m>
                <a:r>
                  <a:rPr kumimoji="1" lang="en-US" altLang="ar-IQ" sz="16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kumimoji="1" lang="en-US" altLang="ar-IQ" sz="1600" b="1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kumimoji="1" lang="en-US" altLang="ar-IQ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𝐕</m:t>
                    </m:r>
                    <m:r>
                      <a:rPr kumimoji="1" lang="en-US" altLang="ar-IQ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1" lang="en-US" altLang="ar-IQ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f>
                      <m:f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num>
                      <m:den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𝒅𝒍</m:t>
                        </m:r>
                      </m:den>
                    </m:f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 </m:t>
                    </m:r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1" lang="en-US" altLang="ar-IQ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kumimoji="1" lang="en-US" altLang="ar-IQ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</a:t>
                </a: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(Darcy’s law)    </a:t>
                </a:r>
                <a:r>
                  <a:rPr kumimoji="1" lang="en-US" altLang="ar-IQ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------------- </a:t>
                </a:r>
                <a:r>
                  <a:rPr kumimoji="1" lang="en-US" altLang="ar-IQ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4</a:t>
                </a:r>
                <a:endParaRPr kumimoji="1" lang="en-US" altLang="ar-IQ" sz="16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If this will be extended to the two –dimensional case: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600" b="1" dirty="0" smtClean="0">
                    <a:solidFill>
                      <a:schemeClr val="tx1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 </m:t>
                    </m:r>
                    <m:f>
                      <m:fPr>
                        <m:ctrlP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</m:num>
                      <m:den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d>
                      <m:dPr>
                        <m:ctrlP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  <m:f>
                      <m:fPr>
                        <m:ctrlP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num>
                      <m:den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    </a:t>
                </a:r>
                <a:r>
                  <a:rPr kumimoji="1" lang="en-US" altLang="ar-IQ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------------- 5</a:t>
                </a:r>
                <a:endParaRPr kumimoji="1" lang="en-US" altLang="ar-IQ" sz="16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600" b="1" dirty="0" smtClean="0">
                    <a:solidFill>
                      <a:schemeClr val="tx1"/>
                    </a:solidFill>
                  </a:rPr>
                  <a:t>       </a:t>
                </a:r>
                <a14:m>
                  <m:oMath xmlns:m="http://schemas.openxmlformats.org/officeDocument/2006/math"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 </m:t>
                    </m:r>
                    <m:f>
                      <m:fPr>
                        <m:ctrlP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</m:num>
                      <m:den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d>
                      <m:dPr>
                        <m:ctrlP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  <m:f>
                      <m:fPr>
                        <m:ctrlP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num>
                      <m:den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kumimoji="1" lang="en-US" altLang="ar-IQ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    </a:t>
                </a:r>
                <a:r>
                  <a:rPr kumimoji="1" lang="en-US" altLang="ar-IQ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------------- </a:t>
                </a: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6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Or in general        </a:t>
                </a:r>
                <a14:m>
                  <m:oMath xmlns:m="http://schemas.openxmlformats.org/officeDocument/2006/math"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  <m:f>
                      <m:fPr>
                        <m:ctrlP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num>
                      <m:den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den>
                    </m:f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den>
                    </m:f>
                  </m:oMath>
                </a14:m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       </a:t>
                </a:r>
                <a:r>
                  <a:rPr kumimoji="1" lang="en-US" altLang="ar-IQ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------------- </a:t>
                </a:r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7</a:t>
                </a:r>
                <a:endParaRPr kumimoji="1" lang="en-US" altLang="ar-IQ" sz="16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d>
                      <m:d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kumimoji="1" lang="en-US" altLang="ar-IQ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is seen to be the velocity potential of such a </a:t>
                </a:r>
                <a:r>
                  <a:rPr kumimoji="1" lang="en-US" altLang="ar-IQ" sz="1800" b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flowfield</a:t>
                </a:r>
                <a:r>
                  <a:rPr kumimoji="1" lang="en-US" altLang="ar-IQ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where K is a coefficient of permeability has a dimensions of velocity and  ranges from:           </a:t>
                </a:r>
                <a:r>
                  <a:rPr kumimoji="1" lang="en-US" altLang="ar-IQ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3 x 10</a:t>
                </a:r>
                <a:r>
                  <a:rPr kumimoji="1" lang="en-US" altLang="ar-IQ" sz="2000" b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-11</a:t>
                </a:r>
                <a:r>
                  <a:rPr kumimoji="1" lang="en-US" altLang="ar-IQ" sz="20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 m/s  for clay to 0.3 m/s for gravel</a:t>
                </a:r>
                <a:endParaRPr kumimoji="1" lang="en-US" altLang="ar-IQ" sz="2000" b="1" dirty="0">
                  <a:solidFill>
                    <a:srgbClr val="002060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</a:t>
                </a:r>
                <a:endParaRPr kumimoji="1" lang="en-US" altLang="ar-IQ" sz="26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08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533400"/>
                <a:ext cx="7543800" cy="762000"/>
              </a:xfrm>
              <a:prstGeom prst="rect">
                <a:avLst/>
              </a:prstGeom>
              <a:blipFill>
                <a:blip r:embed="rId3"/>
                <a:stretch>
                  <a:fillRect l="-889" t="-4800" r="-1374" b="-7544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199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5262" y="171025"/>
            <a:ext cx="6096000" cy="6096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en-US" altLang="ar-IQ" sz="32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Flow in a porous Medium</a:t>
            </a:r>
            <a:endParaRPr kumimoji="1" lang="en-US" altLang="ar-IQ" sz="3200" b="1" i="1" dirty="0">
              <a:solidFill>
                <a:srgbClr val="0000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084" name="Rectangle 13"/>
              <p:cNvSpPr>
                <a:spLocks noChangeArrowheads="1"/>
              </p:cNvSpPr>
              <p:nvPr/>
            </p:nvSpPr>
            <p:spPr bwMode="auto">
              <a:xfrm>
                <a:off x="1066800" y="609600"/>
                <a:ext cx="7543800" cy="91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/>
              <a:lstStyle>
                <a:lvl1pPr marL="342900" indent="-3429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marL="0" indent="0" algn="just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This is satisfied for laminar condition through a homogeneous porous medium.</a:t>
                </a:r>
              </a:p>
              <a:p>
                <a:pPr marL="0" indent="0" algn="ctr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𝑹</m:t>
                    </m:r>
                    <m:r>
                      <a:rPr kumimoji="1" lang="en-US" altLang="ar-IQ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kumimoji="1" lang="en-US" altLang="ar-IQ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𝑽𝒅</m:t>
                        </m:r>
                      </m:num>
                      <m:den>
                        <m:r>
                          <m:rPr>
                            <m:sty m:val="p"/>
                          </m:rPr>
                          <a:rPr kumimoji="1" lang="el-GR" altLang="ar-IQ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υ</m:t>
                        </m:r>
                      </m:den>
                    </m:f>
                  </m:oMath>
                </a14:m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---------------8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R= Reynolds number for porous media </a:t>
                </a:r>
                <a:endParaRPr kumimoji="1" lang="en-US" altLang="ar-IQ" sz="2000" b="1" i="1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V = apparent  velocity = Q/A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d= </a:t>
                </a:r>
                <a:r>
                  <a:rPr kumimoji="1" lang="en-US" altLang="ar-IQ" sz="2000" b="1" i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effevtive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or </a:t>
                </a:r>
                <a:r>
                  <a:rPr kumimoji="1" lang="en-US" altLang="ar-IQ" sz="2000" b="1" i="1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mediam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grain size in sand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When R &lt; 1 , the flow is surely laminar and </a:t>
                </a:r>
                <a:r>
                  <a:rPr kumimoji="1" lang="en-US" altLang="ar-IQ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Darcy’s </a:t>
                </a: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linear law is valid. If </a:t>
                </a:r>
                <a:r>
                  <a:rPr kumimoji="1" lang="en-US" altLang="ar-IQ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R </a:t>
                </a:r>
                <a:r>
                  <a:rPr kumimoji="1" lang="en-US" altLang="ar-IQ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&gt;&gt;&gt;1 </a:t>
                </a: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, it is likely that the flow is turbulent and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ar-IQ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1" lang="en-US" altLang="ar-IQ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ar-IQ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p>
                            <m:r>
                              <a:rPr kumimoji="1" lang="en-US" altLang="ar-IQ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kumimoji="1" lang="en-US" altLang="ar-IQ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kumimoji="1" lang="en-US" altLang="ar-IQ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den>
                    </m:f>
                  </m:oMath>
                </a14:m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is not negligible and equation 4 is not valid.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800" b="1" dirty="0" smtClean="0">
                    <a:solidFill>
                      <a:srgbClr val="000099"/>
                    </a:solidFill>
                    <a:latin typeface="Arial Narrow" panose="020B0606020202030204" pitchFamily="34" charset="0"/>
                  </a:rPr>
                  <a:t>Actual velocity </a:t>
                </a:r>
                <a:r>
                  <a:rPr kumimoji="1" lang="en-US" altLang="ar-IQ" sz="2800" b="1" i="1" dirty="0" err="1" smtClean="0">
                    <a:solidFill>
                      <a:srgbClr val="000099"/>
                    </a:solidFill>
                    <a:latin typeface="Arial Narrow" panose="020B0606020202030204" pitchFamily="34" charset="0"/>
                  </a:rPr>
                  <a:t>v</a:t>
                </a:r>
                <a:r>
                  <a:rPr kumimoji="1" lang="en-US" altLang="ar-IQ" sz="2800" b="1" i="1" baseline="-25000" dirty="0" err="1" smtClean="0">
                    <a:solidFill>
                      <a:srgbClr val="000099"/>
                    </a:solidFill>
                    <a:latin typeface="Arial Narrow" panose="020B0606020202030204" pitchFamily="34" charset="0"/>
                  </a:rPr>
                  <a:t>p</a:t>
                </a:r>
                <a:r>
                  <a:rPr kumimoji="1" lang="en-US" altLang="ar-IQ" sz="2800" b="1" i="1" dirty="0" smtClean="0">
                    <a:solidFill>
                      <a:srgbClr val="000099"/>
                    </a:solidFill>
                    <a:latin typeface="Arial Narrow" panose="020B0606020202030204" pitchFamily="34" charset="0"/>
                  </a:rPr>
                  <a:t>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800" b="1" dirty="0">
                    <a:solidFill>
                      <a:srgbClr val="000099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kumimoji="1" lang="en-US" altLang="ar-IQ" sz="2800" b="1" dirty="0" smtClean="0">
                    <a:solidFill>
                      <a:srgbClr val="000099"/>
                    </a:solidFill>
                    <a:latin typeface="Arial Narrow" panose="020B0606020202030204" pitchFamily="34" charset="0"/>
                  </a:rPr>
                  <a:t>   </a:t>
                </a:r>
                <a:r>
                  <a:rPr kumimoji="1" lang="en-US" altLang="ar-IQ" sz="2000" b="1" i="1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The </a:t>
                </a:r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apparent  </a:t>
                </a:r>
                <a:r>
                  <a:rPr kumimoji="1" lang="en-US" altLang="ar-IQ" sz="2000" b="1" i="1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velocity </a:t>
                </a:r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V= </a:t>
                </a:r>
                <a:r>
                  <a:rPr kumimoji="1" lang="en-US" altLang="ar-IQ" sz="2000" b="1" i="1" dirty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Q/A </a:t>
                </a:r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is not the actual </a:t>
                </a:r>
                <a:r>
                  <a:rPr kumimoji="1" lang="en-US" altLang="ar-IQ" sz="2000" b="1" i="1" dirty="0" err="1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vgelocity</a:t>
                </a:r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in the pores. The average velocity in the pores is :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dirty="0" smtClean="0">
                    <a:solidFill>
                      <a:srgbClr val="7030A0"/>
                    </a:solidFill>
                  </a:rPr>
                  <a:t>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  <m:r>
                      <a:rPr kumimoji="1" lang="en-US" altLang="ar-IQ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num>
                      <m:den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                       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--------9</a:t>
                </a:r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  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with                      </a:t>
                </a:r>
                <a14:m>
                  <m:oMath xmlns:m="http://schemas.openxmlformats.org/officeDocument/2006/math">
                    <m:r>
                      <a:rPr kumimoji="1" lang="en-US" altLang="ar-IQ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kumimoji="1" lang="en-US" altLang="ar-IQ" sz="20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𝑽𝒐𝒍𝒖𝒎𝒆</m:t>
                        </m:r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𝒐𝒇</m:t>
                        </m:r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𝒗𝒐𝒊𝒅𝒔</m:t>
                        </m:r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𝒗𝒐𝒍𝒖𝒎𝒆</m:t>
                        </m:r>
                        <m:r>
                          <a:rPr kumimoji="1" lang="en-US" altLang="ar-IQ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        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--------10</a:t>
                </a:r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Where n is porosity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kumimoji="1" lang="en-US" altLang="ar-IQ" sz="2000" b="1" i="1" dirty="0">
                  <a:solidFill>
                    <a:srgbClr val="7030A0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endParaRPr kumimoji="1" lang="en-US" altLang="ar-IQ" sz="20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08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609600"/>
                <a:ext cx="7543800" cy="914400"/>
              </a:xfrm>
              <a:prstGeom prst="rect">
                <a:avLst/>
              </a:prstGeom>
              <a:blipFill>
                <a:blip r:embed="rId3"/>
                <a:stretch>
                  <a:fillRect l="-1616" t="-3333" r="-808" b="-599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7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5262" y="171025"/>
            <a:ext cx="6096000" cy="6096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en-US" altLang="ar-IQ" sz="32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Flow in a porous Medium</a:t>
            </a:r>
            <a:endParaRPr kumimoji="1" lang="en-US" altLang="ar-IQ" sz="3200" b="1" i="1" dirty="0">
              <a:solidFill>
                <a:srgbClr val="0000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084" name="Rectangle 13"/>
              <p:cNvSpPr>
                <a:spLocks noChangeArrowheads="1"/>
              </p:cNvSpPr>
              <p:nvPr/>
            </p:nvSpPr>
            <p:spPr bwMode="auto">
              <a:xfrm>
                <a:off x="228600" y="609600"/>
                <a:ext cx="8915400" cy="914400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ffectLst/>
              <a:extLst/>
            </p:spPr>
            <p:txBody>
              <a:bodyPr lIns="92075" tIns="46038" rIns="92075" bIns="46038"/>
              <a:lstStyle>
                <a:lvl1pPr marL="342900" indent="-3429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marL="0" indent="0" algn="just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Example: Calculate the </a:t>
                </a:r>
                <a:r>
                  <a:rPr kumimoji="1" lang="en-US" altLang="ar-IQ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coefficient of </a:t>
                </a: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permeability 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K </a:t>
                </a: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for the following problem if the flowrate is 2.8 m/s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kumimoji="1" lang="en-US" altLang="ar-IQ" sz="2000" b="1" i="1" dirty="0">
                  <a:solidFill>
                    <a:srgbClr val="7030A0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Solution:    from Eq.7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800" b="1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num>
                      <m:den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den>
                    </m:f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den>
                    </m:f>
                  </m:oMath>
                </a14:m>
                <a:r>
                  <a:rPr kumimoji="1" lang="en-US" altLang="ar-IQ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</a:t>
                </a: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------------- </a:t>
                </a:r>
                <a:r>
                  <a:rPr kumimoji="1" lang="en-US" altLang="ar-IQ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7</a:t>
                </a:r>
                <a:endParaRPr kumimoji="1" lang="en-US" altLang="ar-IQ" sz="18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Or    </a:t>
                </a: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num>
                      <m:den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𝝏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den>
                    </m:f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kumimoji="1" lang="en-US" altLang="ar-IQ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𝐊</m:t>
                    </m:r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num>
                      <m:den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den>
                    </m:f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kumimoji="1" lang="en-US" altLang="ar-IQ" sz="1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𝐊</m:t>
                    </m:r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den>
                    </m:f>
                  </m:oMath>
                </a14:m>
                <a:endParaRPr kumimoji="1" lang="en-US" altLang="ar-IQ" sz="1800" b="1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note that </a:t>
                </a: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</m:t>
                    </m:r>
                    <m:r>
                      <a:rPr kumimoji="1" lang="en-US" altLang="ar-IQ" sz="1800" b="1" i="1" baseline="-25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kumimoji="1" lang="en-US" altLang="ar-IQ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kumimoji="1" lang="en-US" altLang="ar-IQ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800" b="1" i="1" baseline="-2500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kumimoji="1" lang="en-US" altLang="ar-IQ" sz="1800" b="1" i="1" baseline="-2500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r>
                          <m:rPr>
                            <m:nor/>
                          </m:rPr>
                          <a:rPr kumimoji="1" lang="en-US" altLang="ar-IQ" sz="1800" b="1" i="1" baseline="-25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𝑲</m:t>
                        </m:r>
                      </m:den>
                    </m:f>
                  </m:oMath>
                </a14:m>
                <a:endParaRPr kumimoji="1" lang="en-US" altLang="ar-IQ" sz="1800" b="1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and   </a:t>
                </a: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</m:t>
                    </m:r>
                    <m:r>
                      <a:rPr kumimoji="1" lang="en-US" altLang="ar-IQ" sz="1800" b="1" i="1" baseline="-25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kumimoji="1" lang="en-US" altLang="ar-IQ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800" b="1" i="1" baseline="-2500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kumimoji="1" lang="en-US" altLang="ar-IQ" sz="1800" b="1" i="1" baseline="-2500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𝑲</m:t>
                        </m:r>
                      </m:den>
                    </m:f>
                  </m:oMath>
                </a14:m>
                <a:endParaRPr kumimoji="1" lang="en-US" altLang="ar-IQ" sz="1800" b="1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h</a:t>
                </a:r>
                <a:r>
                  <a:rPr kumimoji="1" lang="en-US" altLang="ar-IQ" sz="1800" b="1" baseline="-25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1</a:t>
                </a: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– h</a:t>
                </a:r>
                <a:r>
                  <a:rPr kumimoji="1" lang="en-US" altLang="ar-IQ" sz="1800" b="1" baseline="-25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2 </a:t>
                </a: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800" b="1" i="1" baseline="-250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kumimoji="1" lang="en-US" altLang="ar-IQ" sz="1800" b="1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800" b="1" i="1" baseline="-250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kumimoji="1" lang="en-US" altLang="ar-IQ" sz="1800" b="1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</m:oMath>
                </a14:m>
                <a:endParaRPr kumimoji="1" lang="en-US" altLang="ar-IQ" sz="1800" b="1" i="1" dirty="0" smtClean="0">
                  <a:solidFill>
                    <a:srgbClr val="0070C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800" b="1" dirty="0" smtClean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kumimoji="1" lang="en-US" altLang="ar-IQ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r>
                          <m:rPr>
                            <m:nor/>
                          </m:rPr>
                          <a:rPr kumimoji="1" lang="en-US" altLang="ar-IQ" sz="1800" b="1" i="1" baseline="-25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𝑲</m:t>
                        </m:r>
                      </m:den>
                    </m:f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  <m:r>
                          <m:rPr>
                            <m:nor/>
                          </m:rPr>
                          <a:rPr kumimoji="1" lang="en-US" altLang="ar-IQ" sz="1800" b="1" i="1" baseline="-250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𝑲</m:t>
                        </m:r>
                      </m:den>
                    </m:f>
                  </m:oMath>
                </a14:m>
                <a:r>
                  <a:rPr kumimoji="1" lang="en-US" altLang="ar-IQ" sz="1800" b="1" i="1" baseline="-25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kumimoji="1" lang="en-US" altLang="ar-IQ" sz="18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=  - 0.3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kumimoji="1" lang="en-US" altLang="ar-IQ" sz="1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𝐊</m:t>
                    </m:r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den>
                    </m:f>
                    <m:r>
                      <a:rPr kumimoji="1" lang="en-US" altLang="ar-IQ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𝟎𝟑</m:t>
                        </m:r>
                      </m:num>
                      <m:den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kumimoji="1" lang="en-US" altLang="ar-IQ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But </a:t>
                </a:r>
                <a14:m>
                  <m:oMath xmlns:m="http://schemas.openxmlformats.org/officeDocument/2006/math"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ar-IQ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𝑸</m:t>
                        </m:r>
                      </m:num>
                      <m:den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den>
                    </m:f>
                    <m:r>
                      <a:rPr kumimoji="1" lang="en-US" altLang="ar-IQ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kumimoji="1" lang="en-US" altLang="ar-IQ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ar-IQ" sz="16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kumimoji="1" lang="en-US" altLang="ar-IQ" sz="16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kumimoji="1" lang="en-US" altLang="ar-IQ" sz="16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f>
                          <m:fPr>
                            <m:ctrlP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kumimoji="1" lang="el-GR" altLang="ar-IQ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kumimoji="1" lang="en-US" altLang="ar-IQ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  <m:sSup>
                          <m:sSupPr>
                            <m:ctrlP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  <m: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𝟏𝟓</m:t>
                            </m:r>
                            <m:r>
                              <a:rPr kumimoji="1" lang="en-US" altLang="ar-IQ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kumimoji="1" lang="en-US" altLang="ar-IQ" sz="16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kumimoji="1" lang="en-US" altLang="ar-IQ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𝟏𝟓𝟖𝟓𝟑</m:t>
                    </m:r>
                    <m:r>
                      <a:rPr kumimoji="1" lang="en-US" altLang="ar-IQ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sSup>
                      <m:sSupPr>
                        <m:ctrlP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kumimoji="1" lang="en-US" altLang="ar-IQ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ar-IQ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kumimoji="1" lang="en-US" altLang="ar-IQ" sz="1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kumimoji="1" lang="en-US" altLang="ar-IQ" sz="16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m/s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𝟏𝟓𝟖𝟓𝟑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sSup>
                      <m:sSupPr>
                        <m:ctrlP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𝑲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kumimoji="1" lang="en-US" altLang="ar-IQ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kumimoji="1" lang="en-US" altLang="ar-IQ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   ,   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8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 K</a:t>
                </a: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kumimoji="1" lang="en-US" altLang="ar-IQ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𝟕𝟓𝟔</m:t>
                    </m:r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sSup>
                      <m:sSupPr>
                        <m:ctrlP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m/s</a:t>
                </a:r>
                <a:endParaRPr kumimoji="1" lang="en-US" altLang="ar-IQ" sz="1800" b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08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915400" cy="914400"/>
              </a:xfrm>
              <a:prstGeom prst="rect">
                <a:avLst/>
              </a:prstGeom>
              <a:blipFill>
                <a:blip r:embed="rId3"/>
                <a:stretch>
                  <a:fillRect l="-752" t="-3333" r="-684" b="-599333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962575"/>
            <a:ext cx="4800600" cy="358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09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5262" y="171025"/>
            <a:ext cx="6096000" cy="6096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en-US" altLang="ar-IQ" sz="32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Flow in a porous Medium</a:t>
            </a:r>
            <a:endParaRPr kumimoji="1" lang="en-US" altLang="ar-IQ" sz="3200" b="1" i="1" dirty="0">
              <a:solidFill>
                <a:srgbClr val="0000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084" name="Rectangle 13"/>
              <p:cNvSpPr>
                <a:spLocks noChangeArrowheads="1"/>
              </p:cNvSpPr>
              <p:nvPr/>
            </p:nvSpPr>
            <p:spPr bwMode="auto">
              <a:xfrm>
                <a:off x="152400" y="567367"/>
                <a:ext cx="8915400" cy="914400"/>
              </a:xfrm>
              <a:prstGeom prst="rect">
                <a:avLst/>
              </a:prstGeom>
              <a:solidFill>
                <a:srgbClr val="00CCFF"/>
              </a:solidFill>
              <a:ln>
                <a:noFill/>
              </a:ln>
              <a:effectLst/>
              <a:extLst/>
            </p:spPr>
            <p:txBody>
              <a:bodyPr lIns="92075" tIns="46038" rIns="92075" bIns="46038"/>
              <a:lstStyle>
                <a:lvl1pPr marL="342900" indent="-3429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marL="0" indent="0" algn="just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Example: </a:t>
                </a: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For the </a:t>
                </a:r>
                <a:r>
                  <a:rPr kumimoji="1" lang="en-US" altLang="ar-IQ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following </a:t>
                </a: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problem, c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alculate the </a:t>
                </a: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flowrate using flow net method.</a:t>
                </a:r>
                <a:r>
                  <a:rPr kumimoji="1" lang="en-US" altLang="ar-IQ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kumimoji="1" lang="en-US" altLang="ar-IQ" sz="2000" b="1" i="1" dirty="0">
                  <a:solidFill>
                    <a:srgbClr val="7030A0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Solution:</a:t>
                </a: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m:rPr>
                        <m:nor/>
                      </m:rPr>
                      <a:rPr kumimoji="1" lang="en-US" altLang="ar-IQ" sz="1800" b="1" i="1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kumimoji="1" lang="en-US" altLang="ar-IQ" sz="1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1" lang="en-US" altLang="ar-IQ" sz="1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𝐊</m:t>
                    </m:r>
                    <m:r>
                      <a:rPr kumimoji="1" lang="en-US" altLang="ar-IQ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</m:t>
                    </m:r>
                    <m:r>
                      <a:rPr kumimoji="1" lang="en-US" altLang="ar-IQ" sz="1800" b="1" i="1" baseline="-25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kumimoji="1" lang="en-US" altLang="ar-IQ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d>
                      <m:dPr>
                        <m:ctrlP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800" b="1" i="1" baseline="-250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kumimoji="1" lang="en-US" altLang="ar-IQ" sz="1800" b="1" i="1" baseline="-250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</m:oMath>
                </a14:m>
                <a:endParaRPr kumimoji="1" lang="en-US" altLang="ar-IQ" sz="1800" b="1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14:m>
                  <m:oMath xmlns:m="http://schemas.openxmlformats.org/officeDocument/2006/math">
                    <m:r>
                      <a:rPr kumimoji="1" lang="en-US" altLang="ar-IQ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m:rPr>
                        <m:nor/>
                      </m:rPr>
                      <a:rPr kumimoji="1" lang="en-US" altLang="ar-IQ" sz="1800" b="1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kumimoji="1" lang="en-US" altLang="ar-IQ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kumimoji="1" lang="en-US" altLang="ar-IQ" sz="18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𝐊</m:t>
                    </m:r>
                    <m:r>
                      <a:rPr kumimoji="1" lang="en-US" altLang="ar-IQ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𝒉</m:t>
                    </m:r>
                    <m:r>
                      <a:rPr kumimoji="1" lang="en-US" altLang="ar-IQ" sz="1800" b="1" i="1" baseline="-25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kumimoji="1" lang="en-US" altLang="ar-IQ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ar-IQ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d>
                      <m:dPr>
                        <m:ctrlP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kumimoji="1" lang="en-US" altLang="ar-IQ" sz="1800" b="1" i="1" baseline="-2500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kumimoji="1" lang="en-US" altLang="ar-IQ" sz="1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𝒑</m:t>
                            </m:r>
                            <m:r>
                              <a:rPr kumimoji="1" lang="en-US" altLang="ar-IQ" sz="1800" b="1" i="1" baseline="-2500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kumimoji="1" lang="en-US" altLang="ar-IQ" sz="18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𝜸</m:t>
                            </m:r>
                          </m:den>
                        </m:f>
                      </m:e>
                    </m:d>
                  </m:oMath>
                </a14:m>
                <a:endParaRPr kumimoji="1" lang="en-US" altLang="ar-IQ" sz="1800" b="1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>
                  <a:spcBef>
                    <a:spcPct val="20000"/>
                  </a:spcBef>
                  <a:buClr>
                    <a:schemeClr val="hlink"/>
                  </a:buClr>
                  <a:buSzPct val="50000"/>
                  <a:buNone/>
                </a:pPr>
                <a:endParaRPr kumimoji="1" lang="en-US" altLang="ar-IQ" sz="1800" b="1" dirty="0" smtClean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08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567367"/>
                <a:ext cx="8915400" cy="914400"/>
              </a:xfrm>
              <a:prstGeom prst="rect">
                <a:avLst/>
              </a:prstGeom>
              <a:blipFill>
                <a:blip r:embed="rId3"/>
                <a:stretch>
                  <a:fillRect l="-684" t="-3333" r="-684" b="-172667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3124200"/>
                <a:ext cx="2795958" cy="1443472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∆∅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IQ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ar-IQ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ar-IQ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</m:e>
                            <m:sub>
                              <m:r>
                                <a:rPr lang="ar-IQ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ar-IQ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ar-IQ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ar-IQ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</m:e>
                            <m:sub>
                              <m:r>
                                <a:rPr lang="ar-IQ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ar-IQ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ar-IQ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</m:sub>
                          </m:sSub>
                        </m:den>
                      </m:f>
                      <m:r>
                        <a:rPr lang="ar-IQ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IQ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ar-IQ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ar-IQ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ar-IQ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ar-IQ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𝐾h</m:t>
                              </m:r>
                            </m:e>
                            <m:sub>
                              <m:r>
                                <a:rPr lang="ar-IQ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ar-IQ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ar-IQ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ar-IQ" sz="18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∆∅</m:t>
                      </m:r>
                      <m:r>
                        <a:rPr lang="ar-IQ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ar-IQ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𝐾𝐻</m:t>
                          </m:r>
                        </m:num>
                        <m:den>
                          <m:sSub>
                            <m:sSubPr>
                              <m:ctrlPr>
                                <a:rPr lang="ar-IQ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ar-IQ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ar-IQ" sz="1800" dirty="0" smtClean="0"/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ar-IQ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ar-IQ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b>
                    </m:sSub>
                  </m:oMath>
                </a14:m>
                <a:r>
                  <a:rPr lang="en-US" sz="1800" dirty="0" smtClean="0"/>
                  <a:t> = no. of equipotential lines</a:t>
                </a:r>
                <a:endParaRPr lang="ar-IQ" sz="1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124200"/>
                <a:ext cx="2795958" cy="1443472"/>
              </a:xfrm>
              <a:prstGeom prst="rect">
                <a:avLst/>
              </a:prstGeom>
              <a:blipFill>
                <a:blip r:embed="rId4"/>
                <a:stretch>
                  <a:fillRect l="-3057" r="-5022" b="-889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07066" y="4672597"/>
                <a:ext cx="169700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r-IQ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IQ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ar-IQ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ar-IQ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ar-IQ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ar-IQ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ar-IQ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∆∅</m:t>
                      </m:r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66" y="4672597"/>
                <a:ext cx="1697003" cy="307777"/>
              </a:xfrm>
              <a:prstGeom prst="rect">
                <a:avLst/>
              </a:prstGeom>
              <a:blipFill>
                <a:blip r:embed="rId5"/>
                <a:stretch>
                  <a:fillRect l="-3237" r="-3237" b="-220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28600" y="5093237"/>
                <a:ext cx="2901243" cy="451214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000" dirty="0" smtClean="0"/>
                  <a:t>q = v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∆∅</m:t>
                        </m:r>
                        <m:r>
                          <m:rPr>
                            <m:nor/>
                          </m:rPr>
                          <a:rPr lang="ar-IQ" sz="2000" dirty="0"/>
                          <m:t> 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2000" dirty="0" smtClean="0"/>
                  <a:t> x </a:t>
                </a:r>
                <a:r>
                  <a:rPr lang="en-US" dirty="0" smtClean="0"/>
                  <a:t>1)</a:t>
                </a:r>
                <a:endParaRPr lang="ar-IQ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093237"/>
                <a:ext cx="2901243" cy="451214"/>
              </a:xfrm>
              <a:prstGeom prst="rect">
                <a:avLst/>
              </a:prstGeom>
              <a:blipFill>
                <a:blip r:embed="rId6"/>
                <a:stretch>
                  <a:fillRect l="-211" t="-16216" r="-5684" b="-2702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28600" y="5572675"/>
                <a:ext cx="3351238" cy="488211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sz="2000" dirty="0" smtClean="0"/>
                  <a:t>q= </a:t>
                </a:r>
                <a14:m>
                  <m:oMath xmlns:m="http://schemas.openxmlformats.org/officeDocument/2006/math">
                    <m:r>
                      <a:rPr lang="ar-IQ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∆∅</m:t>
                    </m:r>
                  </m:oMath>
                </a14:m>
                <a:r>
                  <a:rPr lang="en-US" sz="2000" dirty="0" smtClean="0"/>
                  <a:t> =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ar-IQ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ar-IQ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𝐾𝐻</m:t>
                        </m:r>
                      </m:num>
                      <m:den>
                        <m:sSub>
                          <m:sSubPr>
                            <m:ctrlPr>
                              <a:rPr lang="ar-IQ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ar-IQ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sub>
                        </m:sSub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=</a:t>
                </a:r>
                <a:r>
                  <a:rPr lang="ar-IQ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𝐾𝐻</m:t>
                        </m:r>
                      </m:num>
                      <m:den>
                        <m:sSub>
                          <m:sSubPr>
                            <m:ctrlPr>
                              <a:rPr lang="ar-IQ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ar-IQ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sub>
                        </m:sSub>
                      </m:den>
                    </m:f>
                  </m:oMath>
                </a14:m>
                <a:endParaRPr lang="ar-IQ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572675"/>
                <a:ext cx="3351238" cy="488211"/>
              </a:xfrm>
              <a:prstGeom prst="rect">
                <a:avLst/>
              </a:prstGeom>
              <a:blipFill>
                <a:blip r:embed="rId7"/>
                <a:stretch>
                  <a:fillRect l="-2732" t="-5000" b="-1375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0" y="5943600"/>
                <a:ext cx="3119893" cy="745332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ar-IQ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nor/>
                            </m:rPr>
                            <a:rPr lang="en-US" sz="2000" dirty="0"/>
                            <m:t>q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ar-IQ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ar-IQ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nor/>
                            </m:rPr>
                            <a:rPr lang="en-US" sz="2000" dirty="0"/>
                            <m:t>q</m:t>
                          </m:r>
                          <m:r>
                            <m:rPr>
                              <m:nor/>
                            </m:rPr>
                            <a:rPr lang="en-US" sz="2000" b="0" i="0" dirty="0" smtClean="0"/>
                            <m:t> =</m:t>
                          </m:r>
                          <m:sSub>
                            <m:sSub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f>
                            <m:fPr>
                              <m:ctrlPr>
                                <a:rPr lang="ar-IQ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𝐾𝐻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ar-IQ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ar-IQ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43600"/>
                <a:ext cx="3119893" cy="745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28600" y="6488668"/>
                <a:ext cx="2379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ar-IQ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800" dirty="0"/>
                  <a:t> = no. </a:t>
                </a:r>
                <a:r>
                  <a:rPr lang="en-US" sz="1800" dirty="0"/>
                  <a:t>of </a:t>
                </a:r>
                <a:r>
                  <a:rPr lang="en-US" sz="1800" dirty="0" smtClean="0"/>
                  <a:t>stream lines</a:t>
                </a:r>
                <a:endParaRPr lang="ar-IQ" sz="18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6488668"/>
                <a:ext cx="2379434" cy="369332"/>
              </a:xfrm>
              <a:prstGeom prst="rect">
                <a:avLst/>
              </a:prstGeom>
              <a:blipFill>
                <a:blip r:embed="rId9"/>
                <a:stretch>
                  <a:fillRect t="-8197" r="-1795" b="-2459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054405"/>
            <a:ext cx="43815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9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6404</TotalTime>
  <Words>235</Words>
  <Application>Microsoft Office PowerPoint</Application>
  <PresentationFormat>On-screen Show (4:3)</PresentationFormat>
  <Paragraphs>81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Cambria Math</vt:lpstr>
      <vt:lpstr>Century Gothic</vt:lpstr>
      <vt:lpstr>Tahoma</vt:lpstr>
      <vt:lpstr>Times New Roman</vt:lpstr>
      <vt:lpstr>Wingdings 3</vt:lpstr>
      <vt:lpstr>Wisp</vt:lpstr>
      <vt:lpstr>Review of Last Lesson</vt:lpstr>
      <vt:lpstr>Flow in a porous Medium</vt:lpstr>
      <vt:lpstr>Flow in a porous Medium</vt:lpstr>
      <vt:lpstr>Flow in a porous Medium</vt:lpstr>
      <vt:lpstr>Flow in a porous Medium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Function &amp; Velocity Potential</dc:title>
  <dc:creator>Ramanathan</dc:creator>
  <cp:lastModifiedBy>ah</cp:lastModifiedBy>
  <cp:revision>91</cp:revision>
  <dcterms:created xsi:type="dcterms:W3CDTF">2003-10-21T03:30:57Z</dcterms:created>
  <dcterms:modified xsi:type="dcterms:W3CDTF">2019-04-27T00:33:18Z</dcterms:modified>
</cp:coreProperties>
</file>