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7" r:id="rId1"/>
  </p:sldMasterIdLst>
  <p:notesMasterIdLst>
    <p:notesMasterId r:id="rId5"/>
  </p:notesMasterIdLst>
  <p:sldIdLst>
    <p:sldId id="285" r:id="rId2"/>
    <p:sldId id="286" r:id="rId3"/>
    <p:sldId id="272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3" autoAdjust="0"/>
    <p:restoredTop sz="94374" autoAdjust="0"/>
  </p:normalViewPr>
  <p:slideViewPr>
    <p:cSldViewPr>
      <p:cViewPr varScale="1">
        <p:scale>
          <a:sx n="74" d="100"/>
          <a:sy n="74" d="100"/>
        </p:scale>
        <p:origin x="12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9FD78A-E5FD-41EA-B269-2655F77E7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46EAA7D-291A-4279-9C0E-D6A2721BBD32}" type="slidenum">
              <a:rPr lang="en-US" altLang="ar-IQ" sz="1200" smtClean="0"/>
              <a:pPr/>
              <a:t>1</a:t>
            </a:fld>
            <a:endParaRPr lang="en-US" altLang="ar-IQ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ar-IQ" smtClean="0"/>
              <a:t>The potential is related to the velocity components. Equations describing the velocity potential are given above.</a:t>
            </a:r>
          </a:p>
        </p:txBody>
      </p:sp>
    </p:spTree>
    <p:extLst>
      <p:ext uri="{BB962C8B-B14F-4D97-AF65-F5344CB8AC3E}">
        <p14:creationId xmlns:p14="http://schemas.microsoft.com/office/powerpoint/2010/main" val="3203676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46EAA7D-291A-4279-9C0E-D6A2721BBD32}" type="slidenum">
              <a:rPr lang="en-US" altLang="ar-IQ" sz="1200" smtClean="0"/>
              <a:pPr/>
              <a:t>2</a:t>
            </a:fld>
            <a:endParaRPr lang="en-US" altLang="ar-IQ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ar-IQ" smtClean="0"/>
              <a:t>The potential is related to the velocity components. Equations describing the velocity potential are given above.</a:t>
            </a:r>
          </a:p>
        </p:txBody>
      </p:sp>
    </p:spTree>
    <p:extLst>
      <p:ext uri="{BB962C8B-B14F-4D97-AF65-F5344CB8AC3E}">
        <p14:creationId xmlns:p14="http://schemas.microsoft.com/office/powerpoint/2010/main" val="3733438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4081C0-8860-4863-A0F4-564984ECD626}" type="slidenum">
              <a:rPr lang="en-US" altLang="ar-IQ" sz="1200" smtClean="0"/>
              <a:pPr/>
              <a:t>3</a:t>
            </a:fld>
            <a:endParaRPr lang="en-US" altLang="ar-IQ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ar-IQ" smtClean="0"/>
              <a:t>Comparison of stream functions and velocity potential. Don’t memorize this, looking for a 4 mark question. It will not be asked in the exam. This summary is just to give you an overall perspective.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006217 w 8042"/>
              <a:gd name="T1" fmla="*/ 781050 h 10000"/>
              <a:gd name="T2" fmla="*/ 1034327 w 8042"/>
              <a:gd name="T3" fmla="*/ 771677 h 10000"/>
              <a:gd name="T4" fmla="*/ 1039012 w 8042"/>
              <a:gd name="T5" fmla="*/ 766991 h 10000"/>
              <a:gd name="T6" fmla="*/ 1395413 w 8042"/>
              <a:gd name="T7" fmla="*/ 410832 h 10000"/>
              <a:gd name="T8" fmla="*/ 1395413 w 8042"/>
              <a:gd name="T9" fmla="*/ 368734 h 10000"/>
              <a:gd name="T10" fmla="*/ 1039012 w 8042"/>
              <a:gd name="T11" fmla="*/ 17261 h 10000"/>
              <a:gd name="T12" fmla="*/ 1034327 w 8042"/>
              <a:gd name="T13" fmla="*/ 12497 h 10000"/>
              <a:gd name="T14" fmla="*/ 1006217 w 8042"/>
              <a:gd name="T15" fmla="*/ 3202 h 10000"/>
              <a:gd name="T16" fmla="*/ 3123 w 8042"/>
              <a:gd name="T17" fmla="*/ 0 h 10000"/>
              <a:gd name="T18" fmla="*/ 0 w 8042"/>
              <a:gd name="T19" fmla="*/ 780347 h 10000"/>
              <a:gd name="T20" fmla="*/ 1006217 w 8042"/>
              <a:gd name="T21" fmla="*/ 78105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551D1-776B-4B62-B936-8A22CE7AD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8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8FCDE-F721-4E41-A011-FC653592FCF6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1F28D-6EAB-4629-8D78-D0BCE3378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9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E4AFF-43C5-41DE-893C-3B1F49D52501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B202D-453F-412E-9793-DE8BCA4CB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09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33E22-5256-4223-9636-811E4706AC83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4FD17-9FD9-4EAA-AB37-DE65C651F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17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92E13-87E4-4030-BD1D-4066C236C339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36D5F-46DD-4C1D-AE9A-6015F556E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8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EF506-11D5-4AC8-BEC4-9EAD602D1C9E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7EFD1-DAAA-46D4-A102-9A326B082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0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38894-3728-4959-BD4A-72D6366FCA9C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FBF74-7CC2-4CBD-BD70-DD85C3AF4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17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91FD3-ABE9-4308-A379-DF9CE797EC8F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849BB-1C7C-4B1F-8EFE-E85DC9731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3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73CE1-30FB-4104-811E-2CE1868B00AF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7B7F8-E996-4697-82CE-297000F15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4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55214-6A02-4AB6-8A0B-16B72F93ED42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FEC0A-E24C-46AF-A56E-9FC3B4EE1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9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7999C-B6C6-49E9-A8F0-44B4F4920DA9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57085-A3CC-4982-B799-D43B1F7B2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5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5A832-C43B-4323-AFE0-70E872E0E1C4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1B69B-0EAF-4000-8AD3-2D597D394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3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B94C-BD8E-416C-ACED-FC150F7572C0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18FC1-3A22-4805-8466-F1A492B1E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5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D5C00-9BCE-4266-87D7-184A657145AD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1AE06-B20C-4B16-84A7-8637A77E3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2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D0967-B853-4D8B-A2DF-0D2943F06AEE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F8326-0EBD-43E2-B21D-4EF193A4A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8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85794-7DD1-43B7-A4F3-57F7824A3571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8C5A2-700B-46AE-B938-135F048D1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 smtClean="0"/>
              <a:t>Click to edit Master text styles</a:t>
            </a:r>
          </a:p>
          <a:p>
            <a:pPr lvl="1"/>
            <a:r>
              <a:rPr lang="en-US" altLang="ar-IQ" smtClean="0"/>
              <a:t>Second level</a:t>
            </a:r>
          </a:p>
          <a:p>
            <a:pPr lvl="2"/>
            <a:r>
              <a:rPr lang="en-US" altLang="ar-IQ" smtClean="0"/>
              <a:t>Third level</a:t>
            </a:r>
          </a:p>
          <a:p>
            <a:pPr lvl="3"/>
            <a:r>
              <a:rPr lang="en-US" altLang="ar-IQ" smtClean="0"/>
              <a:t>Fourth level</a:t>
            </a:r>
          </a:p>
          <a:p>
            <a:pPr lvl="4"/>
            <a:r>
              <a:rPr lang="en-US" altLang="ar-IQ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351B18F-78CA-4331-A0B6-0EF89BF1279E}" type="datetimeFigureOut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F43F9D21-1E2E-4968-840E-3A7CFDA05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71025"/>
            <a:ext cx="8915400" cy="438575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kumimoji="1" lang="en-US" altLang="ar-IQ" sz="28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The </a:t>
            </a:r>
            <a:r>
              <a:rPr kumimoji="1" lang="en-US" altLang="ar-IQ" sz="2800" b="1" dirty="0" err="1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Flownet</a:t>
            </a:r>
            <a:endParaRPr kumimoji="1" lang="en-US" altLang="ar-IQ" sz="2800" b="1" i="1" dirty="0">
              <a:solidFill>
                <a:srgbClr val="000099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5555" r="27500" b="31111"/>
          <a:stretch/>
        </p:blipFill>
        <p:spPr>
          <a:xfrm>
            <a:off x="331627" y="566836"/>
            <a:ext cx="2286000" cy="2194379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787201" y="609600"/>
            <a:ext cx="6051997" cy="4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70000"/>
              </a:lnSpc>
            </a:pPr>
            <a:r>
              <a:rPr kumimoji="1" lang="en-US" altLang="ar-IQ" sz="18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Example:  Draw the </a:t>
            </a:r>
            <a:r>
              <a:rPr kumimoji="1" lang="en-US" altLang="ar-IQ" sz="1800" b="1" dirty="0" err="1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flownet</a:t>
            </a:r>
            <a:r>
              <a:rPr kumimoji="1" lang="en-US" altLang="ar-IQ" sz="18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 for the rectilinear flow of unit velocity past a circular cylinder of a unit radius </a:t>
            </a:r>
            <a:endParaRPr kumimoji="1" lang="en-US" altLang="ar-IQ" sz="1800" b="1" i="1" dirty="0">
              <a:solidFill>
                <a:srgbClr val="000099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787201" y="1160843"/>
                <a:ext cx="6356798" cy="1006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ar-IQ" sz="1700" b="1" i="1" smtClean="0"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700" b="1" i="1" dirty="0"/>
                      <m:t>U</m:t>
                    </m:r>
                    <m:r>
                      <m:rPr>
                        <m:nor/>
                      </m:rPr>
                      <a:rPr lang="en-US" sz="1700" b="1" i="1" dirty="0"/>
                      <m:t> (</m:t>
                    </m:r>
                    <m:r>
                      <m:rPr>
                        <m:nor/>
                      </m:rPr>
                      <a:rPr lang="en-US" sz="1700" b="1" i="1" dirty="0"/>
                      <m:t>r</m:t>
                    </m:r>
                    <m:r>
                      <m:rPr>
                        <m:nor/>
                      </m:rPr>
                      <a:rPr lang="en-US" sz="1700" b="1" i="1" dirty="0"/>
                      <m:t> </m:t>
                    </m:r>
                    <m:r>
                      <m:rPr>
                        <m:nor/>
                      </m:rPr>
                      <a:rPr lang="en-US" sz="1700" b="1" i="1" dirty="0"/>
                      <m:t>−  </m:t>
                    </m:r>
                    <m:f>
                      <m:fPr>
                        <m:ctrlPr>
                          <a:rPr lang="ar-IQ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700" b="1" i="1" dirty="0"/>
                          <m:t>R</m:t>
                        </m:r>
                        <m:r>
                          <m:rPr>
                            <m:nor/>
                          </m:rPr>
                          <a:rPr lang="en-US" sz="1700" b="1" i="1" dirty="0"/>
                          <m:t> </m:t>
                        </m:r>
                        <m:r>
                          <m:rPr>
                            <m:nor/>
                          </m:rPr>
                          <a:rPr lang="en-US" sz="1700" b="1" i="1" baseline="30000" dirty="0"/>
                          <m:t>2</m:t>
                        </m:r>
                      </m:num>
                      <m:den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𝒓</m:t>
                        </m:r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nor/>
                      </m:rPr>
                      <a:rPr lang="en-US" sz="1700" b="1" i="1" dirty="0"/>
                      <m:t>sin</m:t>
                    </m:r>
                    <m:r>
                      <m:rPr>
                        <m:nor/>
                      </m:rPr>
                      <a:rPr lang="en-US" sz="1700" b="1" i="1" dirty="0"/>
                      <m:t> </m:t>
                    </m:r>
                    <m:r>
                      <a:rPr lang="en-US" sz="17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700" dirty="0" smtClean="0"/>
                  <a:t> 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700" b="1" i="1" dirty="0"/>
                      <m:t> (</m:t>
                    </m:r>
                    <m:r>
                      <m:rPr>
                        <m:nor/>
                      </m:rPr>
                      <a:rPr lang="en-US" sz="1700" b="1" i="1" dirty="0"/>
                      <m:t>r</m:t>
                    </m:r>
                    <m:r>
                      <m:rPr>
                        <m:nor/>
                      </m:rPr>
                      <a:rPr lang="en-US" sz="1700" b="1" i="1" dirty="0"/>
                      <m:t> </m:t>
                    </m:r>
                    <m:r>
                      <m:rPr>
                        <m:nor/>
                      </m:rPr>
                      <a:rPr lang="en-US" sz="1700" b="1" i="1" dirty="0"/>
                      <m:t>−  </m:t>
                    </m:r>
                    <m:f>
                      <m:fPr>
                        <m:ctrlPr>
                          <a:rPr lang="ar-IQ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700" b="1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𝒓</m:t>
                        </m:r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nor/>
                      </m:rPr>
                      <a:rPr lang="en-US" sz="1700" b="1" i="1" dirty="0"/>
                      <m:t>sin</m:t>
                    </m:r>
                    <m:r>
                      <m:rPr>
                        <m:nor/>
                      </m:rPr>
                      <a:rPr lang="en-US" sz="1700" b="1" i="1" dirty="0"/>
                      <m:t> </m:t>
                    </m:r>
                    <m:r>
                      <a:rPr lang="en-US" sz="17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700" dirty="0" smtClean="0"/>
                  <a:t>            </a:t>
                </a:r>
                <a:r>
                  <a:rPr lang="en-US" sz="1700" b="1" i="1" dirty="0" smtClean="0"/>
                  <a:t>for  U=1 &amp; R=1 </a:t>
                </a:r>
                <a:endParaRPr lang="en-US" sz="1700" b="1" i="1" dirty="0"/>
              </a:p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14:m>
                  <m:oMath xmlns:m="http://schemas.openxmlformats.org/officeDocument/2006/math">
                    <m:r>
                      <a:rPr kumimoji="1" lang="en-US" altLang="ar-IQ" sz="1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US" sz="1700" b="1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700" b="1" i="1">
                        <a:latin typeface="Cambria Math" panose="02040503050406030204" pitchFamily="18" charset="0"/>
                      </a:rPr>
                      <m:t>− </m:t>
                    </m:r>
                    <m:r>
                      <m:rPr>
                        <m:nor/>
                      </m:rPr>
                      <a:rPr lang="en-US" sz="1700" b="1" i="1" dirty="0"/>
                      <m:t>U</m:t>
                    </m:r>
                    <m:r>
                      <m:rPr>
                        <m:nor/>
                      </m:rPr>
                      <a:rPr lang="en-US" sz="1700" b="1" i="1" dirty="0"/>
                      <m:t> (</m:t>
                    </m:r>
                    <m:r>
                      <m:rPr>
                        <m:nor/>
                      </m:rPr>
                      <a:rPr lang="en-US" sz="1700" b="1" i="1" dirty="0"/>
                      <m:t>r</m:t>
                    </m:r>
                    <m:r>
                      <m:rPr>
                        <m:nor/>
                      </m:rPr>
                      <a:rPr lang="en-US" sz="1700" b="1" i="1" dirty="0"/>
                      <m:t> +  </m:t>
                    </m:r>
                    <m:f>
                      <m:fPr>
                        <m:ctrlPr>
                          <a:rPr lang="ar-IQ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700" b="1" i="1" dirty="0"/>
                          <m:t>R</m:t>
                        </m:r>
                        <m:r>
                          <m:rPr>
                            <m:nor/>
                          </m:rPr>
                          <a:rPr lang="en-US" sz="1700" b="1" i="1" dirty="0"/>
                          <m:t> </m:t>
                        </m:r>
                        <m:r>
                          <m:rPr>
                            <m:nor/>
                          </m:rPr>
                          <a:rPr lang="en-US" sz="1700" b="1" i="1" baseline="30000" dirty="0"/>
                          <m:t>2</m:t>
                        </m:r>
                      </m:num>
                      <m:den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𝒓</m:t>
                        </m:r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17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700" b="1" i="1" dirty="0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17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kumimoji="1" lang="en-US" altLang="ar-IQ" sz="17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700" b="1" i="1">
                        <a:latin typeface="Cambria Math" panose="02040503050406030204" pitchFamily="18" charset="0"/>
                      </a:rPr>
                      <m:t>− </m:t>
                    </m:r>
                    <m:r>
                      <m:rPr>
                        <m:nor/>
                      </m:rPr>
                      <a:rPr lang="en-US" sz="1700" b="1" i="1" dirty="0"/>
                      <m:t>(</m:t>
                    </m:r>
                    <m:r>
                      <m:rPr>
                        <m:nor/>
                      </m:rPr>
                      <a:rPr lang="en-US" sz="1700" b="1" i="1" dirty="0"/>
                      <m:t>r</m:t>
                    </m:r>
                    <m:r>
                      <m:rPr>
                        <m:nor/>
                      </m:rPr>
                      <a:rPr lang="en-US" sz="1700" b="1" i="1" dirty="0"/>
                      <m:t> +  </m:t>
                    </m:r>
                    <m:f>
                      <m:fPr>
                        <m:ctrlPr>
                          <a:rPr lang="ar-IQ" sz="1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𝒓</m:t>
                        </m:r>
                      </m:den>
                    </m:f>
                    <m:r>
                      <a:rPr lang="en-US" sz="1700" b="1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17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700" b="1" i="1" dirty="0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17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kumimoji="1" lang="en-US" altLang="ar-IQ" sz="17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</a:t>
                </a:r>
                <a:r>
                  <a:rPr lang="en-US" sz="1700" b="1" i="1" dirty="0" smtClean="0"/>
                  <a:t>for  </a:t>
                </a:r>
                <a:r>
                  <a:rPr lang="en-US" sz="1700" b="1" i="1" dirty="0"/>
                  <a:t>U=1 &amp; </a:t>
                </a:r>
                <a:r>
                  <a:rPr lang="en-US" sz="1700" b="1" i="1" dirty="0" smtClean="0"/>
                  <a:t>R=1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201" y="1160843"/>
                <a:ext cx="6356798" cy="1006366"/>
              </a:xfrm>
              <a:prstGeom prst="rect">
                <a:avLst/>
              </a:prstGeom>
              <a:blipFill>
                <a:blip r:embed="rId5"/>
                <a:stretch>
                  <a:fillRect l="-96" b="-180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93849" y="2163989"/>
                <a:ext cx="48387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spcBef>
                    <a:spcPct val="20000"/>
                  </a:spcBef>
                  <a:buClr>
                    <a:schemeClr val="hlink"/>
                  </a:buClr>
                  <a:buSzPct val="50000"/>
                  <a:buNone/>
                </a:pPr>
                <a:r>
                  <a:rPr lang="en-US" sz="1800" b="1" i="1" dirty="0">
                    <a:solidFill>
                      <a:srgbClr val="0070C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ar-IQ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ar-IQ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sz="1800" b="1" i="1" dirty="0">
                    <a:solidFill>
                      <a:srgbClr val="0070C0"/>
                    </a:solidFill>
                  </a:rPr>
                  <a:t> &amp; </a:t>
                </a:r>
                <a14:m>
                  <m:oMath xmlns:m="http://schemas.openxmlformats.org/officeDocument/2006/math">
                    <m:r>
                      <a:rPr kumimoji="1" lang="en-US" altLang="ar-IQ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1800" b="1" i="1" dirty="0">
                    <a:solidFill>
                      <a:srgbClr val="0070C0"/>
                    </a:solidFill>
                  </a:rPr>
                  <a:t> are plotted for  values of increments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∓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𝒕𝒉𝒆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𝒓𝒆𝒔𝒖𝒍𝒕𝒔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𝒊𝒔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𝒂𝒔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𝒔𝒉𝒐𝒘𝒏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𝒃𝒆𝒍𝒐𝒘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1800" b="1" i="1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849" y="2163989"/>
                <a:ext cx="4838700" cy="646331"/>
              </a:xfrm>
              <a:prstGeom prst="rect">
                <a:avLst/>
              </a:prstGeom>
              <a:blipFill>
                <a:blip r:embed="rId6"/>
                <a:stretch>
                  <a:fillRect l="-1135" t="-566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873883"/>
            <a:ext cx="637397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71025"/>
            <a:ext cx="8915400" cy="438575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kumimoji="1" lang="en-US" altLang="ar-IQ" sz="28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The </a:t>
            </a:r>
            <a:r>
              <a:rPr kumimoji="1" lang="en-US" altLang="ar-IQ" sz="2800" b="1" dirty="0" err="1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Flownet</a:t>
            </a:r>
            <a:endParaRPr kumimoji="1" lang="en-US" altLang="ar-IQ" sz="2800" b="1" i="1" dirty="0">
              <a:solidFill>
                <a:srgbClr val="000099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5555" r="27500" b="31111"/>
          <a:stretch/>
        </p:blipFill>
        <p:spPr>
          <a:xfrm>
            <a:off x="304800" y="1066800"/>
            <a:ext cx="2286000" cy="2194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203" y="2057400"/>
            <a:ext cx="6172200" cy="44196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787203" y="1114212"/>
            <a:ext cx="5777248" cy="4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70000"/>
              </a:lnSpc>
            </a:pPr>
            <a:r>
              <a:rPr kumimoji="1" lang="en-US" altLang="ar-IQ" sz="18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Example:  predict the flowrate q from a large reservoir over the outflow structure for a given head H.</a:t>
            </a:r>
            <a:endParaRPr kumimoji="1" lang="en-US" altLang="ar-IQ" sz="1800" b="1" i="1" dirty="0">
              <a:solidFill>
                <a:srgbClr val="000099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2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1797" y="304800"/>
            <a:ext cx="78486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Velocity Potential vs Stream Function</a:t>
            </a:r>
          </a:p>
        </p:txBody>
      </p:sp>
      <p:graphicFrame>
        <p:nvGraphicFramePr>
          <p:cNvPr id="48131" name="Object 15"/>
          <p:cNvGraphicFramePr>
            <a:graphicFrameLocks noChangeAspect="1"/>
          </p:cNvGraphicFramePr>
          <p:nvPr/>
        </p:nvGraphicFramePr>
        <p:xfrm>
          <a:off x="762000" y="1600200"/>
          <a:ext cx="7696200" cy="272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5" name="Worksheet" r:id="rId4" imgW="6058331" imgH="2143354" progId="Excel.Sheet.8">
                  <p:embed/>
                </p:oleObj>
              </mc:Choice>
              <mc:Fallback>
                <p:oleObj name="Worksheet" r:id="rId4" imgW="6058331" imgH="2143354" progId="Excel.Shee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00200"/>
                        <a:ext cx="7696200" cy="272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2" name="Rectangle 16"/>
          <p:cNvSpPr>
            <a:spLocks noChangeArrowheads="1"/>
          </p:cNvSpPr>
          <p:nvPr/>
        </p:nvSpPr>
        <p:spPr bwMode="auto">
          <a:xfrm>
            <a:off x="457200" y="4572000"/>
            <a:ext cx="7543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</a:pPr>
            <a:r>
              <a:rPr kumimoji="1" lang="en-US" altLang="ar-IQ" sz="2600">
                <a:solidFill>
                  <a:schemeClr val="tx1"/>
                </a:solidFill>
                <a:latin typeface="Times New Roman" panose="02020603050405020304" pitchFamily="18" charset="0"/>
              </a:rPr>
              <a:t>In 2D inviscid flow (incompressible flow OR steady state compressible flow), both functions exist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</a:pPr>
            <a:r>
              <a:rPr kumimoji="1" lang="en-US" altLang="ar-IQ" sz="2600">
                <a:solidFill>
                  <a:schemeClr val="tx1"/>
                </a:solidFill>
                <a:latin typeface="Times New Roman" panose="02020603050405020304" pitchFamily="18" charset="0"/>
              </a:rPr>
              <a:t>What is the relationship  between them?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6053</TotalTime>
  <Words>177</Words>
  <Application>Microsoft Office PowerPoint</Application>
  <PresentationFormat>On-screen Show (4:3)</PresentationFormat>
  <Paragraphs>16</Paragraphs>
  <Slides>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Arial Narrow</vt:lpstr>
      <vt:lpstr>Cambria Math</vt:lpstr>
      <vt:lpstr>Century Gothic</vt:lpstr>
      <vt:lpstr>Monotype Sorts</vt:lpstr>
      <vt:lpstr>Tahoma</vt:lpstr>
      <vt:lpstr>Times New Roman</vt:lpstr>
      <vt:lpstr>Wingdings 3</vt:lpstr>
      <vt:lpstr>Wisp</vt:lpstr>
      <vt:lpstr>Worksheet</vt:lpstr>
      <vt:lpstr>The Flownet</vt:lpstr>
      <vt:lpstr>The Flownet</vt:lpstr>
      <vt:lpstr>Velocity Potential vs Stream Function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 Function &amp; Velocity Potential</dc:title>
  <dc:creator>Ramanathan</dc:creator>
  <cp:lastModifiedBy>ah</cp:lastModifiedBy>
  <cp:revision>76</cp:revision>
  <dcterms:created xsi:type="dcterms:W3CDTF">2003-10-21T03:30:57Z</dcterms:created>
  <dcterms:modified xsi:type="dcterms:W3CDTF">2019-04-24T20:00:29Z</dcterms:modified>
</cp:coreProperties>
</file>