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7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3" autoAdjust="0"/>
    <p:restoredTop sz="94374" autoAdjust="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9FD78A-E5FD-41EA-B269-2655F77E7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6EAA7D-291A-4279-9C0E-D6A2721BBD32}" type="slidenum">
              <a:rPr lang="en-US" altLang="ar-IQ" sz="1200" smtClean="0"/>
              <a:pPr/>
              <a:t>1</a:t>
            </a:fld>
            <a:endParaRPr lang="en-US" altLang="ar-IQ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ar-IQ" smtClean="0"/>
              <a:t>The potential is related to the velocity components. Equations describing the velocity potential are given above.</a:t>
            </a:r>
          </a:p>
        </p:txBody>
      </p:sp>
    </p:spTree>
    <p:extLst>
      <p:ext uri="{BB962C8B-B14F-4D97-AF65-F5344CB8AC3E}">
        <p14:creationId xmlns:p14="http://schemas.microsoft.com/office/powerpoint/2010/main" val="378380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51D1-776B-4B62-B936-8A22CE7A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8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8FCDE-F721-4E41-A011-FC653592FCF6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1F28D-6EAB-4629-8D78-D0BCE3378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9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4AFF-43C5-41DE-893C-3B1F49D52501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B202D-453F-412E-9793-DE8BCA4CB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0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3E22-5256-4223-9636-811E4706AC83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FD17-9FD9-4EAA-AB37-DE65C651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17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2E13-87E4-4030-BD1D-4066C236C339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6D5F-46DD-4C1D-AE9A-6015F556E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8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EF506-11D5-4AC8-BEC4-9EAD602D1C9E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EFD1-DAAA-46D4-A102-9A326B082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38894-3728-4959-BD4A-72D6366FCA9C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BF74-7CC2-4CBD-BD70-DD85C3AF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17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1FD3-ABE9-4308-A379-DF9CE797EC8F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849BB-1C7C-4B1F-8EFE-E85DC9731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3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3CE1-30FB-4104-811E-2CE1868B00AF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B7F8-E996-4697-82CE-297000F15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5214-6A02-4AB6-8A0B-16B72F93ED42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FEC0A-E24C-46AF-A56E-9FC3B4EE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9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999C-B6C6-49E9-A8F0-44B4F4920DA9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57085-A3CC-4982-B799-D43B1F7B2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5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A832-C43B-4323-AFE0-70E872E0E1C4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B69B-0EAF-4000-8AD3-2D597D39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3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B94C-BD8E-416C-ACED-FC150F7572C0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18FC1-3A22-4805-8466-F1A492B1E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5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D5C00-9BCE-4266-87D7-184A657145AD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AE06-B20C-4B16-84A7-8637A77E3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2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0967-B853-4D8B-A2DF-0D2943F06AEE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8326-0EBD-43E2-B21D-4EF193A4A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8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5794-7DD1-43B7-A4F3-57F7824A3571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8C5A2-700B-46AE-B938-135F048D1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51B18F-78CA-4331-A0B6-0EF89BF1279E}" type="datetimeFigureOut">
              <a:rPr lang="en-US"/>
              <a:pPr>
                <a:defRPr/>
              </a:pPr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F43F9D21-1E2E-4968-840E-3A7CFDA05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71025"/>
            <a:ext cx="8915400" cy="438575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kumimoji="1" lang="en-US" altLang="ar-IQ" sz="28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Relation between stream function and velocity potential </a:t>
            </a:r>
            <a:endParaRPr kumimoji="1" lang="en-US" altLang="ar-IQ" sz="2800" b="1" i="1" dirty="0">
              <a:solidFill>
                <a:srgbClr val="0000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4" name="Rectangle 13"/>
              <p:cNvSpPr>
                <a:spLocks noChangeArrowheads="1"/>
              </p:cNvSpPr>
              <p:nvPr/>
            </p:nvSpPr>
            <p:spPr bwMode="auto">
              <a:xfrm>
                <a:off x="914400" y="609600"/>
                <a:ext cx="7543800" cy="6247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>
                <a:lvl1pPr marL="342900" indent="-3429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 F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𝐨𝐫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ar-IQ" sz="2000" b="1" i="1">
                        <a:latin typeface="Cambria Math" panose="02040503050406030204" pitchFamily="18" charset="0"/>
                      </a:rPr>
                      <m:t>𝝍</m:t>
                    </m:r>
                    <m:r>
                      <a:rPr lang="ar-IQ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 smtClean="0"/>
                  <a:t>  and </a:t>
                </a:r>
                <a14:m>
                  <m:oMath xmlns:m="http://schemas.openxmlformats.org/officeDocument/2006/math">
                    <m:r>
                      <a:rPr kumimoji="1" lang="en-US" altLang="ar-IQ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∅=</m:t>
                    </m:r>
                    <m:r>
                      <a:rPr kumimoji="1" lang="en-US" altLang="ar-IQ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kumimoji="1" lang="en-US" altLang="ar-IQ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kumimoji="1" lang="en-US" altLang="ar-IQ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ar-IQ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endParaRPr lang="ar-IQ" altLang="ar-IQ" sz="2000" i="1" dirty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ar-IQ" sz="2000" b="1" i="1" dirty="0" smtClean="0">
                    <a:latin typeface="Cambria Math" panose="02040503050406030204" pitchFamily="18" charset="0"/>
                  </a:rPr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ar-IQ" sz="2000" b="1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ar-IQ" sz="2000" b="1" i="1">
                            <a:latin typeface="Cambria Math" panose="02040503050406030204" pitchFamily="18" charset="0"/>
                          </a:rPr>
                          <m:t>𝝍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US" sz="2000" b="1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ar-IQ" sz="2000" b="1" i="1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ar-IQ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ar-IQ" sz="2000" b="1" i="1" dirty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ar-IQ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ar-IQ" sz="2000" b="1" i="1">
                            <a:latin typeface="Cambria Math" panose="02040503050406030204" pitchFamily="18" charset="0"/>
                          </a:rPr>
                          <m:t>𝝍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000" b="1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2000" b="1" dirty="0" smtClean="0"/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ar-IQ" sz="20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IQ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000" b="1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ar-IQ" sz="2000" b="1" i="1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ar-IQ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0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ar-IQ" sz="2000" b="1" i="1" dirty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ar-IQ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dirty="0" smtClean="0"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                                </m:t>
                    </m:r>
                    <m:r>
                      <m:rPr>
                        <m:sty m:val="p"/>
                      </m:rPr>
                      <a:rPr lang="en-US" sz="2000" i="1">
                        <a:latin typeface="Cambria Math" panose="02040503050406030204" pitchFamily="18" charset="0"/>
                      </a:rPr>
                      <m:t>d</m:t>
                    </m:r>
                    <m:r>
                      <a:rPr lang="ar-IQ" sz="20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ar-IQ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sz="2000" i="1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ar-IQ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ar-IQ" sz="2000" i="1"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𝑣𝑑𝑥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𝑑𝑦</m:t>
                    </m:r>
                  </m:oMath>
                </a14:m>
                <a:r>
                  <a:rPr lang="en-US" sz="2000" i="1" dirty="0" smtClean="0"/>
                  <a:t> </a:t>
                </a:r>
                <a:r>
                  <a:rPr lang="en-US" sz="2000" b="1" i="1" dirty="0" smtClean="0"/>
                  <a:t>-------1</a:t>
                </a:r>
                <a:endParaRPr lang="ar-IQ" sz="2000" i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                                   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𝒅</m:t>
                    </m:r>
                    <m:r>
                      <a:rPr kumimoji="1" lang="en-US" altLang="ar-IQ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sz="2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000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ar-IQ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US" sz="2000" b="1" i="1">
                        <a:latin typeface="Cambria Math" panose="02040503050406030204" pitchFamily="18" charset="0"/>
                      </a:rPr>
                      <m:t>𝒅𝒚</m:t>
                    </m:r>
                  </m:oMath>
                </a14:m>
                <a:r>
                  <a:rPr lang="en-US" sz="2000" b="1" i="1" dirty="0"/>
                  <a:t>=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𝒅𝒚</m:t>
                    </m:r>
                  </m:oMath>
                </a14:m>
                <a:r>
                  <a:rPr lang="en-US" sz="2000" b="1" i="1" dirty="0" smtClean="0"/>
                  <a:t> -------2</a:t>
                </a:r>
                <a:endParaRPr lang="ar-IQ" sz="2000" b="1" i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b="1" i="1" dirty="0" smtClean="0">
                    <a:latin typeface="Times New Roman" panose="02020603050405020304" pitchFamily="18" charset="0"/>
                  </a:rPr>
                  <a:t>Along any stream line, </a:t>
                </a:r>
                <a14:m>
                  <m:oMath xmlns:m="http://schemas.openxmlformats.org/officeDocument/2006/math">
                    <m:r>
                      <a:rPr lang="ar-IQ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b="1" i="1" dirty="0" smtClean="0">
                    <a:latin typeface="Times New Roman" panose="02020603050405020304" pitchFamily="18" charset="0"/>
                  </a:rPr>
                  <a:t> is constant 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𝒅</m:t>
                    </m:r>
                    <m:r>
                      <a:rPr lang="ar-IQ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b="1" i="1" dirty="0" smtClean="0">
                    <a:latin typeface="Times New Roman" panose="02020603050405020304" pitchFamily="18" charset="0"/>
                  </a:rPr>
                  <a:t>= 0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  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𝒇𝒓𝒐𝒎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𝒖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2000" b="1" dirty="0" smtClean="0">
                    <a:latin typeface="Times New Roman" panose="02020603050405020304" pitchFamily="18" charset="0"/>
                  </a:rPr>
                  <a:t>Also, </a:t>
                </a:r>
                <a:r>
                  <a:rPr lang="en-US" sz="2000" b="1" i="1" dirty="0">
                    <a:latin typeface="Times New Roman" panose="02020603050405020304" pitchFamily="18" charset="0"/>
                  </a:rPr>
                  <a:t>Along any </a:t>
                </a:r>
                <a:r>
                  <a:rPr lang="en-US" sz="2000" b="1" i="1" dirty="0" smtClean="0">
                    <a:latin typeface="Times New Roman" panose="02020603050405020304" pitchFamily="18" charset="0"/>
                  </a:rPr>
                  <a:t>equipotential line, </a:t>
                </a:r>
                <a14:m>
                  <m:oMath xmlns:m="http://schemas.openxmlformats.org/officeDocument/2006/math">
                    <m:r>
                      <a:rPr kumimoji="1" lang="en-US" altLang="ar-IQ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2000" b="1" i="1" dirty="0">
                    <a:latin typeface="Times New Roman" panose="02020603050405020304" pitchFamily="18" charset="0"/>
                  </a:rPr>
                  <a:t>is constant and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𝒅</m:t>
                    </m:r>
                    <m:r>
                      <a:rPr kumimoji="1" lang="en-US" altLang="ar-IQ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2000" b="1" i="1" dirty="0">
                    <a:latin typeface="Times New Roman" panose="02020603050405020304" pitchFamily="18" charset="0"/>
                  </a:rPr>
                  <a:t>= </a:t>
                </a:r>
                <a:r>
                  <a:rPr lang="en-US" sz="2000" b="1" i="1" dirty="0" smtClean="0">
                    <a:latin typeface="Times New Roman" panose="02020603050405020304" pitchFamily="18" charset="0"/>
                  </a:rPr>
                  <a:t>0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2000" b="1" dirty="0" smtClean="0">
                    <a:ea typeface="Cambria Math" panose="020405030504060302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   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𝒇𝒓𝒐𝒎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𝑬𝒒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sz="2000" b="1" i="1" dirty="0" smtClean="0">
                    <a:latin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2000" b="1" i="1" dirty="0" smtClean="0">
                    <a:latin typeface="Times New Roman" panose="02020603050405020304" pitchFamily="18" charset="0"/>
                  </a:rPr>
                  <a:t>Thus, the </a:t>
                </a:r>
                <a:r>
                  <a:rPr lang="en-US" sz="2000" b="1" i="1" dirty="0">
                    <a:latin typeface="Times New Roman" panose="02020603050405020304" pitchFamily="18" charset="0"/>
                  </a:rPr>
                  <a:t>stream </a:t>
                </a:r>
                <a:r>
                  <a:rPr lang="en-US" sz="2000" b="1" i="1" dirty="0" smtClean="0">
                    <a:latin typeface="Times New Roman" panose="02020603050405020304" pitchFamily="18" charset="0"/>
                  </a:rPr>
                  <a:t>lines are normal (orthogonal) to the </a:t>
                </a:r>
                <a:r>
                  <a:rPr lang="en-US" sz="2000" b="1" i="1" dirty="0">
                    <a:latin typeface="Times New Roman" panose="02020603050405020304" pitchFamily="18" charset="0"/>
                  </a:rPr>
                  <a:t>equipotential </a:t>
                </a:r>
                <a:r>
                  <a:rPr lang="en-US" sz="2000" b="1" i="1" dirty="0" smtClean="0">
                    <a:latin typeface="Times New Roman" panose="02020603050405020304" pitchFamily="18" charset="0"/>
                  </a:rPr>
                  <a:t>lines and form a net called a </a:t>
                </a:r>
                <a:r>
                  <a:rPr lang="en-US" sz="2000" b="1" i="1" dirty="0" err="1" smtClean="0">
                    <a:latin typeface="Times New Roman" panose="02020603050405020304" pitchFamily="18" charset="0"/>
                  </a:rPr>
                  <a:t>flownet</a:t>
                </a:r>
                <a:r>
                  <a:rPr lang="en-US" sz="2000" b="1" i="1" dirty="0" smtClean="0">
                    <a:latin typeface="Times New Roman" panose="02020603050405020304" pitchFamily="18" charset="0"/>
                  </a:rPr>
                  <a:t> of mutually perpendicular families of lines . </a:t>
                </a:r>
              </a:p>
              <a:p>
                <a:pPr marL="0" indent="0" algn="just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1800" b="1" i="1" dirty="0" smtClean="0">
                    <a:latin typeface="Times New Roman" panose="02020603050405020304" pitchFamily="18" charset="0"/>
                  </a:rPr>
                  <a:t>Note that the value of </a:t>
                </a:r>
                <a14:m>
                  <m:oMath xmlns:m="http://schemas.openxmlformats.org/officeDocument/2006/math"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1800" b="1" i="1" dirty="0" smtClean="0">
                    <a:latin typeface="Times New Roman" panose="02020603050405020304" pitchFamily="18" charset="0"/>
                  </a:rPr>
                  <a:t>  drops along the direction of flow:</a:t>
                </a:r>
              </a:p>
              <a:p>
                <a:pPr marL="0" indent="0" algn="just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1800" b="1" i="1" dirty="0" smtClean="0">
                    <a:latin typeface="Times New Roman" panose="02020603050405020304" pitchFamily="18" charset="0"/>
                  </a:rPr>
                  <a:t>That is </a:t>
                </a:r>
                <a14:m>
                  <m:oMath xmlns:m="http://schemas.openxmlformats.org/officeDocument/2006/math"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&lt;∅</m:t>
                    </m:r>
                  </m:oMath>
                </a14:m>
                <a:r>
                  <a:rPr lang="en-US" sz="1800" b="1" i="1" dirty="0" smtClean="0">
                    <a:latin typeface="Times New Roman" panose="02020603050405020304" pitchFamily="18" charset="0"/>
                  </a:rPr>
                  <a:t>2 &lt; </a:t>
                </a: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sz="1800" b="1" i="1" dirty="0" smtClean="0">
                    <a:latin typeface="Times New Roman" panose="02020603050405020304" pitchFamily="18" charset="0"/>
                  </a:rPr>
                  <a:t>1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en-US" sz="2000" b="1" i="1" dirty="0"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en-US" sz="2000" b="1" i="1" dirty="0"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en-US" sz="2800" b="0" dirty="0" smtClean="0"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>
                        <a:latin typeface="Cambria Math" panose="02040503050406030204" pitchFamily="18" charset="0"/>
                      </a:rPr>
                      <m:t>d</m:t>
                    </m:r>
                    <m:r>
                      <a:rPr kumimoji="1" lang="en-US" altLang="ar-IQ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800" dirty="0"/>
                  <a:t>y = </a:t>
                </a:r>
                <a:r>
                  <a:rPr lang="en-US" sz="2800" i="1" dirty="0" smtClean="0"/>
                  <a:t>-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800" i="1" dirty="0" smtClean="0"/>
                  <a:t> </a:t>
                </a:r>
                <a:r>
                  <a:rPr lang="en-US" sz="2800" i="1" dirty="0"/>
                  <a:t>dx </a:t>
                </a:r>
                <a:r>
                  <a:rPr lang="en-US" sz="2800" i="1" dirty="0" smtClean="0"/>
                  <a:t>-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i="1" dirty="0"/>
                  <a:t> </a:t>
                </a:r>
                <a:r>
                  <a:rPr lang="en-US" sz="2800" i="1" dirty="0" err="1"/>
                  <a:t>dy</a:t>
                </a:r>
                <a:r>
                  <a:rPr lang="en-US" sz="2800" i="1" dirty="0"/>
                  <a:t>    </a:t>
                </a:r>
                <a:endParaRPr lang="ar-IQ" sz="2800" i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b="1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kumimoji="1" lang="en-US" altLang="ar-IQ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kumimoji="1" lang="en-US" altLang="ar-IQ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m:rPr>
                            <m:nor/>
                          </m:rPr>
                          <a:rPr lang="en-US" b="1" i="1" dirty="0"/>
                          <m:t>y</m:t>
                        </m:r>
                      </m:e>
                    </m:nary>
                  </m:oMath>
                </a14:m>
                <a:r>
                  <a:rPr lang="en-US" b="1" i="1" dirty="0"/>
                  <a:t> + C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b="1" i="1" dirty="0" smtClean="0"/>
                  <a:t>-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m:rPr>
                            <m:nor/>
                          </m:rPr>
                          <a:rPr lang="en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1" dirty="0"/>
                          <m:t>dy</m:t>
                        </m:r>
                      </m:e>
                    </m:nary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endParaRPr lang="ar-IQ" b="1" i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2800" b="1" dirty="0" smtClean="0">
                    <a:solidFill>
                      <a:srgbClr val="7030A0"/>
                    </a:solidFill>
                  </a:rPr>
                  <a:t>Or 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𝐢𝐧</m:t>
                    </m:r>
                    <m:r>
                      <a:rPr lang="en-US" sz="2800" b="1" i="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1" i="1" dirty="0">
                        <a:solidFill>
                          <a:srgbClr val="7030A0"/>
                        </a:solidFill>
                      </a:rPr>
                      <m:t>polar</m:t>
                    </m:r>
                    <m:r>
                      <m:rPr>
                        <m:nor/>
                      </m:rPr>
                      <a:rPr lang="en-US" sz="2800" b="1" i="1" dirty="0">
                        <a:solidFill>
                          <a:srgbClr val="7030A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2800" b="1" i="1" dirty="0">
                        <a:solidFill>
                          <a:srgbClr val="7030A0"/>
                        </a:solidFill>
                      </a:rPr>
                      <m:t>coordinate</m:t>
                    </m:r>
                    <m:r>
                      <a:rPr lang="en-US" sz="28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kumimoji="1" lang="en-US" altLang="ar-IQ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</m:d>
                    <m:r>
                      <m:rPr>
                        <m:nor/>
                      </m:rPr>
                      <a:rPr lang="en-US" sz="2800" b="1" i="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ar-IQ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rPr>
                      <m:t>such</m:t>
                    </m:r>
                    <m:r>
                      <m:rPr>
                        <m:nor/>
                      </m:rPr>
                      <a:rPr kumimoji="1" lang="en-US" altLang="ar-IQ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ar-IQ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rPr>
                      <m:t>that</m:t>
                    </m:r>
                    <m:r>
                      <m:rPr>
                        <m:nor/>
                      </m:rPr>
                      <a:rPr kumimoji="1" lang="en-US" altLang="ar-IQ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rPr>
                      <m:t>:</m:t>
                    </m:r>
                  </m:oMath>
                </a14:m>
                <a:endParaRPr kumimoji="1" lang="en-US" altLang="ar-IQ" sz="2800" b="1" dirty="0">
                  <a:solidFill>
                    <a:srgbClr val="7030A0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2800" dirty="0"/>
                  <a:t>With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ar-IQ" sz="2800" i="1" dirty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ar-IQ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ar-IQ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>
                        <a:latin typeface="Cambria Math" panose="02040503050406030204" pitchFamily="18" charset="0"/>
                      </a:rPr>
                      <m:t>d</m:t>
                    </m:r>
                    <m:r>
                      <a:rPr kumimoji="1" lang="en-US" altLang="ar-IQ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ar-IQ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𝑑𝑟</m:t>
                    </m:r>
                  </m:oMath>
                </a14:m>
                <a:r>
                  <a:rPr lang="en-US" sz="2800" dirty="0"/>
                  <a:t>= </a:t>
                </a:r>
                <a:r>
                  <a:rPr lang="ar-IQ" sz="2800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i="1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800" i="1" dirty="0" smtClean="0"/>
                  <a:t>dr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b="1" i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𝛛</m:t>
                            </m:r>
                            <m:r>
                              <a:rPr kumimoji="1" lang="en-US" altLang="ar-IQ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num>
                          <m:den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𝐫</m:t>
                            </m:r>
                            <m:r>
                              <a:rPr lang="en-US" b="1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𝛛</m:t>
                            </m:r>
                            <m:r>
                              <a:rPr lang="en-US" b="1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𝛉</m:t>
                            </m:r>
                          </m:den>
                        </m:f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𝐫𝐝</m:t>
                        </m:r>
                        <m:r>
                          <a: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𝛉</m:t>
                        </m:r>
                      </m:e>
                    </m:nary>
                    <m:r>
                      <a:rPr lang="ar-IQ" b="1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𝛛</m:t>
                            </m:r>
                            <m:r>
                              <a:rPr kumimoji="1" lang="en-US" altLang="ar-IQ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num>
                          <m:den>
                            <m:r>
                              <a:rPr lang="en-US" b="1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𝛛</m:t>
                            </m:r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𝐫</m:t>
                            </m:r>
                          </m:den>
                        </m:f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𝐝𝐫</m:t>
                        </m:r>
                      </m:e>
                    </m:nary>
                  </m:oMath>
                </a14:m>
                <a:r>
                  <a:rPr lang="en-US" b="1" dirty="0"/>
                  <a:t> + </a:t>
                </a:r>
                <a:r>
                  <a:rPr lang="en-US" b="1" dirty="0" smtClean="0"/>
                  <a:t>C =</a:t>
                </a:r>
                <a14:m>
                  <m:oMath xmlns:m="http://schemas.openxmlformats.org/officeDocument/2006/math">
                    <m:r>
                      <a:rPr lang="ar-IQ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ar-IQ" b="1" dirty="0"/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IQ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dirty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  <m:sub>
                            <m:r>
                              <a:rPr lang="en-US" b="1" i="0" dirty="0">
                                <a:latin typeface="Cambria Math" panose="02040503050406030204" pitchFamily="18" charset="0"/>
                              </a:rPr>
                              <m:t>𝐭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 panose="02040503050406030204" pitchFamily="18" charset="0"/>
                      </a:rPr>
                      <m:t>𝐫𝐝</m:t>
                    </m:r>
                    <m:r>
                      <a:rPr lang="en-US" b="1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𝛉</m:t>
                    </m:r>
                    <m:r>
                      <a:rPr lang="en-US" b="1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-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IQ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dirty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  <m:sub>
                            <m:r>
                              <a:rPr lang="en-US" b="1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𝐫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1" dirty="0"/>
                  <a:t> </a:t>
                </a:r>
                <a:r>
                  <a:rPr lang="en-US" b="1" dirty="0" err="1"/>
                  <a:t>dr</a:t>
                </a:r>
                <a:r>
                  <a:rPr lang="en-US" b="1" dirty="0"/>
                  <a:t> + C</a:t>
                </a:r>
                <a:endParaRPr lang="ar-IQ" b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en-US" sz="2800" i="1" dirty="0" smtClean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en-US" sz="2800" i="1" dirty="0" smtClean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ar-IQ" sz="2800" i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ar-IQ" sz="2800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ar-IQ" sz="2800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</a:t>
                </a:r>
                <a:endParaRPr kumimoji="1" lang="en-US" altLang="ar-IQ" sz="26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08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609600"/>
                <a:ext cx="7543800" cy="6247328"/>
              </a:xfrm>
              <a:prstGeom prst="rect">
                <a:avLst/>
              </a:prstGeom>
              <a:blipFill>
                <a:blip r:embed="rId3"/>
                <a:stretch>
                  <a:fillRect l="-1616" t="-585" r="-808" b="-878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16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6053</TotalTime>
  <Words>41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Cambria Math</vt:lpstr>
      <vt:lpstr>Century Gothic</vt:lpstr>
      <vt:lpstr>Tahoma</vt:lpstr>
      <vt:lpstr>Times New Roman</vt:lpstr>
      <vt:lpstr>Wingdings 3</vt:lpstr>
      <vt:lpstr>Wisp</vt:lpstr>
      <vt:lpstr>Relation between stream function and velocity potential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Function &amp; Velocity Potential</dc:title>
  <dc:creator>Ramanathan</dc:creator>
  <cp:lastModifiedBy>ah</cp:lastModifiedBy>
  <cp:revision>77</cp:revision>
  <dcterms:created xsi:type="dcterms:W3CDTF">2003-10-21T03:30:57Z</dcterms:created>
  <dcterms:modified xsi:type="dcterms:W3CDTF">2019-04-24T20:05:53Z</dcterms:modified>
</cp:coreProperties>
</file>