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7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3" autoAdjust="0"/>
    <p:restoredTop sz="94374" autoAdjust="0"/>
  </p:normalViewPr>
  <p:slideViewPr>
    <p:cSldViewPr>
      <p:cViewPr varScale="1">
        <p:scale>
          <a:sx n="74" d="100"/>
          <a:sy n="74" d="100"/>
        </p:scale>
        <p:origin x="12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9FD78A-E5FD-41EA-B269-2655F77E7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6EAA7D-291A-4279-9C0E-D6A2721BBD32}" type="slidenum">
              <a:rPr lang="en-US" altLang="ar-IQ" sz="1200" smtClean="0"/>
              <a:pPr/>
              <a:t>1</a:t>
            </a:fld>
            <a:endParaRPr lang="en-US" altLang="ar-IQ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ar-IQ" smtClean="0"/>
              <a:t>The potential is related to the velocity components. Equations describing the velocity potential are given above.</a:t>
            </a:r>
          </a:p>
        </p:txBody>
      </p:sp>
    </p:spTree>
    <p:extLst>
      <p:ext uri="{BB962C8B-B14F-4D97-AF65-F5344CB8AC3E}">
        <p14:creationId xmlns:p14="http://schemas.microsoft.com/office/powerpoint/2010/main" val="378380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1006217 w 8042"/>
              <a:gd name="T1" fmla="*/ 781050 h 10000"/>
              <a:gd name="T2" fmla="*/ 1034327 w 8042"/>
              <a:gd name="T3" fmla="*/ 771677 h 10000"/>
              <a:gd name="T4" fmla="*/ 1039012 w 8042"/>
              <a:gd name="T5" fmla="*/ 766991 h 10000"/>
              <a:gd name="T6" fmla="*/ 1395413 w 8042"/>
              <a:gd name="T7" fmla="*/ 410832 h 10000"/>
              <a:gd name="T8" fmla="*/ 1395413 w 8042"/>
              <a:gd name="T9" fmla="*/ 368734 h 10000"/>
              <a:gd name="T10" fmla="*/ 1039012 w 8042"/>
              <a:gd name="T11" fmla="*/ 17261 h 10000"/>
              <a:gd name="T12" fmla="*/ 1034327 w 8042"/>
              <a:gd name="T13" fmla="*/ 12497 h 10000"/>
              <a:gd name="T14" fmla="*/ 1006217 w 8042"/>
              <a:gd name="T15" fmla="*/ 3202 h 10000"/>
              <a:gd name="T16" fmla="*/ 3123 w 8042"/>
              <a:gd name="T17" fmla="*/ 0 h 10000"/>
              <a:gd name="T18" fmla="*/ 0 w 8042"/>
              <a:gd name="T19" fmla="*/ 780347 h 10000"/>
              <a:gd name="T20" fmla="*/ 1006217 w 8042"/>
              <a:gd name="T21" fmla="*/ 781050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551D1-776B-4B62-B936-8A22CE7A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8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8FCDE-F721-4E41-A011-FC653592FCF6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1F28D-6EAB-4629-8D78-D0BCE3378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9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ar-IQ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ar-IQ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E4AFF-43C5-41DE-893C-3B1F49D52501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B202D-453F-412E-9793-DE8BCA4CB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09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33E22-5256-4223-9636-811E4706AC83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4FD17-9FD9-4EAA-AB37-DE65C651F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17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ar-IQ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ar-IQ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92E13-87E4-4030-BD1D-4066C236C339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36D5F-46DD-4C1D-AE9A-6015F556E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8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EF506-11D5-4AC8-BEC4-9EAD602D1C9E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EFD1-DAAA-46D4-A102-9A326B082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02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38894-3728-4959-BD4A-72D6366FCA9C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BF74-7CC2-4CBD-BD70-DD85C3AF4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17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91FD3-ABE9-4308-A379-DF9CE797EC8F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849BB-1C7C-4B1F-8EFE-E85DC9731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3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73CE1-30FB-4104-811E-2CE1868B00AF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7B7F8-E996-4697-82CE-297000F15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55214-6A02-4AB6-8A0B-16B72F93ED42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FEC0A-E24C-46AF-A56E-9FC3B4EE1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9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7999C-B6C6-49E9-A8F0-44B4F4920DA9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57085-A3CC-4982-B799-D43B1F7B2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51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5A832-C43B-4323-AFE0-70E872E0E1C4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1B69B-0EAF-4000-8AD3-2D597D394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3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B94C-BD8E-416C-ACED-FC150F7572C0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18FC1-3A22-4805-8466-F1A492B1E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5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D5C00-9BCE-4266-87D7-184A657145AD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1AE06-B20C-4B16-84A7-8637A77E3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2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D0967-B853-4D8B-A2DF-0D2943F06AEE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F8326-0EBD-43E2-B21D-4EF193A4A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8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5794-7DD1-43B7-A4F3-57F7824A3571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8C5A2-700B-46AE-B938-135F048D1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3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85725 w 22"/>
                <a:gd name="T1" fmla="*/ 533400 h 136"/>
                <a:gd name="T2" fmla="*/ 66242 w 22"/>
                <a:gd name="T3" fmla="*/ 313765 h 136"/>
                <a:gd name="T4" fmla="*/ 0 w 22"/>
                <a:gd name="T5" fmla="*/ 0 h 136"/>
                <a:gd name="T6" fmla="*/ 0 w 22"/>
                <a:gd name="T7" fmla="*/ 137272 h 136"/>
                <a:gd name="T8" fmla="*/ 77932 w 22"/>
                <a:gd name="T9" fmla="*/ 486335 h 136"/>
                <a:gd name="T10" fmla="*/ 85725 w 22"/>
                <a:gd name="T11" fmla="*/ 53340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338387 w 140"/>
                <a:gd name="T1" fmla="*/ 1373628 h 504"/>
                <a:gd name="T2" fmla="*/ 546928 w 140"/>
                <a:gd name="T3" fmla="*/ 1978025 h 504"/>
                <a:gd name="T4" fmla="*/ 550863 w 140"/>
                <a:gd name="T5" fmla="*/ 1875984 h 504"/>
                <a:gd name="T6" fmla="*/ 373800 w 140"/>
                <a:gd name="T7" fmla="*/ 1361855 h 504"/>
                <a:gd name="T8" fmla="*/ 0 w 140"/>
                <a:gd name="T9" fmla="*/ 0 h 504"/>
                <a:gd name="T10" fmla="*/ 23608 w 140"/>
                <a:gd name="T11" fmla="*/ 239404 h 504"/>
                <a:gd name="T12" fmla="*/ 338387 w 140"/>
                <a:gd name="T13" fmla="*/ 1373628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31461 w 132"/>
                <a:gd name="T1" fmla="*/ 86405 h 308"/>
                <a:gd name="T2" fmla="*/ 0 w 132"/>
                <a:gd name="T3" fmla="*/ 0 h 308"/>
                <a:gd name="T4" fmla="*/ 0 w 132"/>
                <a:gd name="T5" fmla="*/ 113898 h 308"/>
                <a:gd name="T6" fmla="*/ 267422 w 132"/>
                <a:gd name="T7" fmla="*/ 761938 h 308"/>
                <a:gd name="T8" fmla="*/ 483719 w 132"/>
                <a:gd name="T9" fmla="*/ 1209675 h 308"/>
                <a:gd name="T10" fmla="*/ 519113 w 132"/>
                <a:gd name="T11" fmla="*/ 1209675 h 308"/>
                <a:gd name="T12" fmla="*/ 302816 w 132"/>
                <a:gd name="T13" fmla="*/ 746228 h 308"/>
                <a:gd name="T14" fmla="*/ 31461 w 132"/>
                <a:gd name="T15" fmla="*/ 86405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110524 w 37"/>
                <a:gd name="T1" fmla="*/ 309563 h 79"/>
                <a:gd name="T2" fmla="*/ 146050 w 37"/>
                <a:gd name="T3" fmla="*/ 309563 h 79"/>
                <a:gd name="T4" fmla="*/ 0 w 37"/>
                <a:gd name="T5" fmla="*/ 0 h 79"/>
                <a:gd name="T6" fmla="*/ 110524 w 37"/>
                <a:gd name="T7" fmla="*/ 309563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637159 w 178"/>
                <a:gd name="T1" fmla="*/ 2591803 h 722"/>
                <a:gd name="T2" fmla="*/ 456237 w 178"/>
                <a:gd name="T3" fmla="*/ 2097004 h 722"/>
                <a:gd name="T4" fmla="*/ 157323 w 178"/>
                <a:gd name="T5" fmla="*/ 926766 h 722"/>
                <a:gd name="T6" fmla="*/ 47197 w 178"/>
                <a:gd name="T7" fmla="*/ 200276 h 722"/>
                <a:gd name="T8" fmla="*/ 0 w 178"/>
                <a:gd name="T9" fmla="*/ 0 h 722"/>
                <a:gd name="T10" fmla="*/ 129792 w 178"/>
                <a:gd name="T11" fmla="*/ 930693 h 722"/>
                <a:gd name="T12" fmla="*/ 420839 w 178"/>
                <a:gd name="T13" fmla="*/ 2108785 h 722"/>
                <a:gd name="T14" fmla="*/ 629293 w 178"/>
                <a:gd name="T15" fmla="*/ 2674269 h 722"/>
                <a:gd name="T16" fmla="*/ 700088 w 178"/>
                <a:gd name="T17" fmla="*/ 2835275 h 722"/>
                <a:gd name="T18" fmla="*/ 684356 w 178"/>
                <a:gd name="T19" fmla="*/ 2780297 h 722"/>
                <a:gd name="T20" fmla="*/ 637159 w 178"/>
                <a:gd name="T21" fmla="*/ 2591803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43277 w 23"/>
                <a:gd name="T1" fmla="*/ 2266168 h 635"/>
                <a:gd name="T2" fmla="*/ 47211 w 23"/>
                <a:gd name="T3" fmla="*/ 2313298 h 635"/>
                <a:gd name="T4" fmla="*/ 86554 w 23"/>
                <a:gd name="T5" fmla="*/ 2482180 h 635"/>
                <a:gd name="T6" fmla="*/ 90488 w 23"/>
                <a:gd name="T7" fmla="*/ 2493963 h 635"/>
                <a:gd name="T8" fmla="*/ 66882 w 23"/>
                <a:gd name="T9" fmla="*/ 2262240 h 635"/>
                <a:gd name="T10" fmla="*/ 19671 w 23"/>
                <a:gd name="T11" fmla="*/ 1056498 h 635"/>
                <a:gd name="T12" fmla="*/ 59014 w 23"/>
                <a:gd name="T13" fmla="*/ 0 h 635"/>
                <a:gd name="T14" fmla="*/ 47211 w 23"/>
                <a:gd name="T15" fmla="*/ 0 h 635"/>
                <a:gd name="T16" fmla="*/ 3934 w 23"/>
                <a:gd name="T17" fmla="*/ 1056498 h 635"/>
                <a:gd name="T18" fmla="*/ 43277 w 23"/>
                <a:gd name="T19" fmla="*/ 2266168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9610 w 17"/>
                <a:gd name="T3" fmla="*/ 220173 h 107"/>
                <a:gd name="T4" fmla="*/ 66675 w 17"/>
                <a:gd name="T5" fmla="*/ 420688 h 107"/>
                <a:gd name="T6" fmla="*/ 43143 w 17"/>
                <a:gd name="T7" fmla="*/ 180857 h 107"/>
                <a:gd name="T8" fmla="*/ 39221 w 17"/>
                <a:gd name="T9" fmla="*/ 169062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19747 w 41"/>
                <a:gd name="T3" fmla="*/ 365769 h 222"/>
                <a:gd name="T4" fmla="*/ 67140 w 41"/>
                <a:gd name="T5" fmla="*/ 652877 h 222"/>
                <a:gd name="T6" fmla="*/ 94785 w 41"/>
                <a:gd name="T7" fmla="*/ 723671 h 222"/>
                <a:gd name="T8" fmla="*/ 161925 w 41"/>
                <a:gd name="T9" fmla="*/ 873125 h 222"/>
                <a:gd name="T10" fmla="*/ 150077 w 41"/>
                <a:gd name="T11" fmla="*/ 833795 h 222"/>
                <a:gd name="T12" fmla="*/ 51342 w 41"/>
                <a:gd name="T13" fmla="*/ 361836 h 222"/>
                <a:gd name="T14" fmla="*/ 31595 w 41"/>
                <a:gd name="T15" fmla="*/ 86526 h 222"/>
                <a:gd name="T16" fmla="*/ 27646 w 41"/>
                <a:gd name="T17" fmla="*/ 70794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7510 w 450"/>
                <a:gd name="T1" fmla="*/ 3353798 h 878"/>
                <a:gd name="T2" fmla="*/ 196497 w 450"/>
                <a:gd name="T3" fmla="*/ 2407352 h 878"/>
                <a:gd name="T4" fmla="*/ 585562 w 450"/>
                <a:gd name="T5" fmla="*/ 1523740 h 878"/>
                <a:gd name="T6" fmla="*/ 1120034 w 450"/>
                <a:gd name="T7" fmla="*/ 718671 h 878"/>
                <a:gd name="T8" fmla="*/ 1430500 w 450"/>
                <a:gd name="T9" fmla="*/ 349518 h 878"/>
                <a:gd name="T10" fmla="*/ 1595557 w 450"/>
                <a:gd name="T11" fmla="*/ 172795 h 878"/>
                <a:gd name="T12" fmla="*/ 1768475 w 450"/>
                <a:gd name="T13" fmla="*/ 3927 h 878"/>
                <a:gd name="T14" fmla="*/ 1768475 w 450"/>
                <a:gd name="T15" fmla="*/ 0 h 878"/>
                <a:gd name="T16" fmla="*/ 1591628 w 450"/>
                <a:gd name="T17" fmla="*/ 168868 h 878"/>
                <a:gd name="T18" fmla="*/ 1426570 w 450"/>
                <a:gd name="T19" fmla="*/ 345590 h 878"/>
                <a:gd name="T20" fmla="*/ 1112174 w 450"/>
                <a:gd name="T21" fmla="*/ 710817 h 878"/>
                <a:gd name="T22" fmla="*/ 569842 w 450"/>
                <a:gd name="T23" fmla="*/ 1515885 h 878"/>
                <a:gd name="T24" fmla="*/ 176848 w 450"/>
                <a:gd name="T25" fmla="*/ 2399497 h 878"/>
                <a:gd name="T26" fmla="*/ 0 w 450"/>
                <a:gd name="T27" fmla="*/ 3353798 h 878"/>
                <a:gd name="T28" fmla="*/ 0 w 450"/>
                <a:gd name="T29" fmla="*/ 3373434 h 878"/>
                <a:gd name="T30" fmla="*/ 27510 w 450"/>
                <a:gd name="T31" fmla="*/ 3448050 h 878"/>
                <a:gd name="T32" fmla="*/ 27510 w 450"/>
                <a:gd name="T33" fmla="*/ 3353798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102598 w 35"/>
                <a:gd name="T3" fmla="*/ 287338 h 73"/>
                <a:gd name="T4" fmla="*/ 138113 w 35"/>
                <a:gd name="T5" fmla="*/ 287338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7781 w 8"/>
                <a:gd name="T1" fmla="*/ 173170 h 48"/>
                <a:gd name="T2" fmla="*/ 31750 w 8"/>
                <a:gd name="T3" fmla="*/ 188913 h 48"/>
                <a:gd name="T4" fmla="*/ 31750 w 8"/>
                <a:gd name="T5" fmla="*/ 74778 h 48"/>
                <a:gd name="T6" fmla="*/ 3969 w 8"/>
                <a:gd name="T7" fmla="*/ 0 h 48"/>
                <a:gd name="T8" fmla="*/ 0 w 8"/>
                <a:gd name="T9" fmla="*/ 102328 h 48"/>
                <a:gd name="T10" fmla="*/ 27781 w 8"/>
                <a:gd name="T11" fmla="*/ 173170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7354 w 52"/>
                <a:gd name="T1" fmla="*/ 70697 h 135"/>
                <a:gd name="T2" fmla="*/ 0 w 52"/>
                <a:gd name="T3" fmla="*/ 0 h 135"/>
                <a:gd name="T4" fmla="*/ 46892 w 52"/>
                <a:gd name="T5" fmla="*/ 188524 h 135"/>
                <a:gd name="T6" fmla="*/ 62523 w 52"/>
                <a:gd name="T7" fmla="*/ 243511 h 135"/>
                <a:gd name="T8" fmla="*/ 199292 w 52"/>
                <a:gd name="T9" fmla="*/ 530225 h 135"/>
                <a:gd name="T10" fmla="*/ 203200 w 52"/>
                <a:gd name="T11" fmla="*/ 530225 h 135"/>
                <a:gd name="T12" fmla="*/ 93785 w 52"/>
                <a:gd name="T13" fmla="*/ 219945 h 135"/>
                <a:gd name="T14" fmla="*/ 27354 w 52"/>
                <a:gd name="T15" fmla="*/ 7069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7835 w 103"/>
                <a:gd name="T1" fmla="*/ 832351 h 920"/>
                <a:gd name="T2" fmla="*/ 103388 w 103"/>
                <a:gd name="T3" fmla="*/ 1763790 h 920"/>
                <a:gd name="T4" fmla="*/ 226658 w 103"/>
                <a:gd name="T5" fmla="*/ 2691267 h 920"/>
                <a:gd name="T6" fmla="*/ 401622 w 103"/>
                <a:gd name="T7" fmla="*/ 3610816 h 920"/>
                <a:gd name="T8" fmla="*/ 409575 w 103"/>
                <a:gd name="T9" fmla="*/ 3646488 h 920"/>
                <a:gd name="T10" fmla="*/ 393669 w 103"/>
                <a:gd name="T11" fmla="*/ 3464164 h 920"/>
                <a:gd name="T12" fmla="*/ 393669 w 103"/>
                <a:gd name="T13" fmla="*/ 3432455 h 920"/>
                <a:gd name="T14" fmla="*/ 250517 w 103"/>
                <a:gd name="T15" fmla="*/ 2687303 h 920"/>
                <a:gd name="T16" fmla="*/ 119294 w 103"/>
                <a:gd name="T17" fmla="*/ 1759827 h 920"/>
                <a:gd name="T18" fmla="*/ 35788 w 103"/>
                <a:gd name="T19" fmla="*/ 828387 h 920"/>
                <a:gd name="T20" fmla="*/ 11929 w 103"/>
                <a:gd name="T21" fmla="*/ 364649 h 920"/>
                <a:gd name="T22" fmla="*/ 3976 w 103"/>
                <a:gd name="T23" fmla="*/ 0 h 920"/>
                <a:gd name="T24" fmla="*/ 0 w 103"/>
                <a:gd name="T25" fmla="*/ 0 h 920"/>
                <a:gd name="T26" fmla="*/ 3976 w 103"/>
                <a:gd name="T27" fmla="*/ 364649 h 920"/>
                <a:gd name="T28" fmla="*/ 27835 w 103"/>
                <a:gd name="T29" fmla="*/ 832351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1300 w 88"/>
                <a:gd name="T1" fmla="*/ 908844 h 330"/>
                <a:gd name="T2" fmla="*/ 350838 w 88"/>
                <a:gd name="T3" fmla="*/ 1309688 h 330"/>
                <a:gd name="T4" fmla="*/ 350838 w 88"/>
                <a:gd name="T5" fmla="*/ 1222375 h 330"/>
                <a:gd name="T6" fmla="*/ 350838 w 88"/>
                <a:gd name="T7" fmla="*/ 1206500 h 330"/>
                <a:gd name="T8" fmla="*/ 247181 w 88"/>
                <a:gd name="T9" fmla="*/ 896938 h 330"/>
                <a:gd name="T10" fmla="*/ 0 w 88"/>
                <a:gd name="T11" fmla="*/ 0 h 330"/>
                <a:gd name="T12" fmla="*/ 27908 w 88"/>
                <a:gd name="T13" fmla="*/ 250031 h 330"/>
                <a:gd name="T14" fmla="*/ 211300 w 88"/>
                <a:gd name="T15" fmla="*/ 908844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3813 w 90"/>
                <a:gd name="T1" fmla="*/ 59474 h 207"/>
                <a:gd name="T2" fmla="*/ 0 w 90"/>
                <a:gd name="T3" fmla="*/ 0 h 207"/>
                <a:gd name="T4" fmla="*/ 3969 w 90"/>
                <a:gd name="T5" fmla="*/ 114983 h 207"/>
                <a:gd name="T6" fmla="*/ 166688 w 90"/>
                <a:gd name="T7" fmla="*/ 503545 h 207"/>
                <a:gd name="T8" fmla="*/ 317500 w 90"/>
                <a:gd name="T9" fmla="*/ 820738 h 207"/>
                <a:gd name="T10" fmla="*/ 357188 w 90"/>
                <a:gd name="T11" fmla="*/ 820738 h 207"/>
                <a:gd name="T12" fmla="*/ 198438 w 90"/>
                <a:gd name="T13" fmla="*/ 487685 h 207"/>
                <a:gd name="T14" fmla="*/ 23813 w 90"/>
                <a:gd name="T15" fmla="*/ 59474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401541 w 115"/>
                <a:gd name="T1" fmla="*/ 1622524 h 467"/>
                <a:gd name="T2" fmla="*/ 310101 w 115"/>
                <a:gd name="T3" fmla="*/ 1364666 h 467"/>
                <a:gd name="T4" fmla="*/ 115294 w 115"/>
                <a:gd name="T5" fmla="*/ 599025 h 467"/>
                <a:gd name="T6" fmla="*/ 51683 w 115"/>
                <a:gd name="T7" fmla="*/ 210254 h 467"/>
                <a:gd name="T8" fmla="*/ 0 w 115"/>
                <a:gd name="T9" fmla="*/ 0 h 467"/>
                <a:gd name="T10" fmla="*/ 83489 w 115"/>
                <a:gd name="T11" fmla="*/ 602992 h 467"/>
                <a:gd name="T12" fmla="*/ 274320 w 115"/>
                <a:gd name="T13" fmla="*/ 1376567 h 467"/>
                <a:gd name="T14" fmla="*/ 409492 w 115"/>
                <a:gd name="T15" fmla="*/ 1749470 h 467"/>
                <a:gd name="T16" fmla="*/ 457200 w 115"/>
                <a:gd name="T17" fmla="*/ 1852613 h 467"/>
                <a:gd name="T18" fmla="*/ 445273 w 115"/>
                <a:gd name="T19" fmla="*/ 1816910 h 467"/>
                <a:gd name="T20" fmla="*/ 401541 w 115"/>
                <a:gd name="T21" fmla="*/ 1622524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68219 w 36"/>
                <a:gd name="T1" fmla="*/ 2508250 h 633"/>
                <a:gd name="T2" fmla="*/ 52167 w 36"/>
                <a:gd name="T3" fmla="*/ 2365601 h 633"/>
                <a:gd name="T4" fmla="*/ 20064 w 36"/>
                <a:gd name="T5" fmla="*/ 1577067 h 633"/>
                <a:gd name="T6" fmla="*/ 52167 w 36"/>
                <a:gd name="T7" fmla="*/ 784571 h 633"/>
                <a:gd name="T8" fmla="*/ 88283 w 36"/>
                <a:gd name="T9" fmla="*/ 392286 h 633"/>
                <a:gd name="T10" fmla="*/ 144463 w 36"/>
                <a:gd name="T11" fmla="*/ 0 h 633"/>
                <a:gd name="T12" fmla="*/ 140450 w 36"/>
                <a:gd name="T13" fmla="*/ 0 h 633"/>
                <a:gd name="T14" fmla="*/ 80257 w 36"/>
                <a:gd name="T15" fmla="*/ 392286 h 633"/>
                <a:gd name="T16" fmla="*/ 40129 w 36"/>
                <a:gd name="T17" fmla="*/ 784571 h 633"/>
                <a:gd name="T18" fmla="*/ 4013 w 36"/>
                <a:gd name="T19" fmla="*/ 1577067 h 633"/>
                <a:gd name="T20" fmla="*/ 28090 w 36"/>
                <a:gd name="T21" fmla="*/ 2333901 h 633"/>
                <a:gd name="T22" fmla="*/ 64206 w 36"/>
                <a:gd name="T23" fmla="*/ 2504288 h 633"/>
                <a:gd name="T24" fmla="*/ 68219 w 36"/>
                <a:gd name="T25" fmla="*/ 2508250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87313 w 28"/>
                <a:gd name="T1" fmla="*/ 233363 h 59"/>
                <a:gd name="T2" fmla="*/ 111125 w 28"/>
                <a:gd name="T3" fmla="*/ 233363 h 59"/>
                <a:gd name="T4" fmla="*/ 0 w 28"/>
                <a:gd name="T5" fmla="*/ 0 h 59"/>
                <a:gd name="T6" fmla="*/ 87313 w 28"/>
                <a:gd name="T7" fmla="*/ 233363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16062 w 17"/>
                <a:gd name="T1" fmla="*/ 213912 h 107"/>
                <a:gd name="T2" fmla="*/ 68263 w 17"/>
                <a:gd name="T3" fmla="*/ 423863 h 107"/>
                <a:gd name="T4" fmla="*/ 40155 w 17"/>
                <a:gd name="T5" fmla="*/ 174299 h 107"/>
                <a:gd name="T6" fmla="*/ 36139 w 17"/>
                <a:gd name="T7" fmla="*/ 170337 h 107"/>
                <a:gd name="T8" fmla="*/ 0 w 17"/>
                <a:gd name="T9" fmla="*/ 0 h 107"/>
                <a:gd name="T10" fmla="*/ 0 w 17"/>
                <a:gd name="T11" fmla="*/ 31691 h 107"/>
                <a:gd name="T12" fmla="*/ 16062 w 17"/>
                <a:gd name="T13" fmla="*/ 213912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31793 w 294"/>
                <a:gd name="T1" fmla="*/ 2191628 h 568"/>
                <a:gd name="T2" fmla="*/ 139095 w 294"/>
                <a:gd name="T3" fmla="*/ 1573375 h 568"/>
                <a:gd name="T4" fmla="*/ 393441 w 294"/>
                <a:gd name="T5" fmla="*/ 998716 h 568"/>
                <a:gd name="T6" fmla="*/ 743166 w 294"/>
                <a:gd name="T7" fmla="*/ 471616 h 568"/>
                <a:gd name="T8" fmla="*/ 945848 w 294"/>
                <a:gd name="T9" fmla="*/ 229863 h 568"/>
                <a:gd name="T10" fmla="*/ 1053150 w 294"/>
                <a:gd name="T11" fmla="*/ 110968 h 568"/>
                <a:gd name="T12" fmla="*/ 1168400 w 294"/>
                <a:gd name="T13" fmla="*/ 0 h 568"/>
                <a:gd name="T14" fmla="*/ 1164426 w 294"/>
                <a:gd name="T15" fmla="*/ 0 h 568"/>
                <a:gd name="T16" fmla="*/ 1049176 w 294"/>
                <a:gd name="T17" fmla="*/ 107005 h 568"/>
                <a:gd name="T18" fmla="*/ 941873 w 294"/>
                <a:gd name="T19" fmla="*/ 221937 h 568"/>
                <a:gd name="T20" fmla="*/ 735218 w 294"/>
                <a:gd name="T21" fmla="*/ 463690 h 568"/>
                <a:gd name="T22" fmla="*/ 377544 w 294"/>
                <a:gd name="T23" fmla="*/ 986827 h 568"/>
                <a:gd name="T24" fmla="*/ 119224 w 294"/>
                <a:gd name="T25" fmla="*/ 1569411 h 568"/>
                <a:gd name="T26" fmla="*/ 0 w 294"/>
                <a:gd name="T27" fmla="*/ 2175775 h 568"/>
                <a:gd name="T28" fmla="*/ 27819 w 294"/>
                <a:gd name="T29" fmla="*/ 2251075 h 568"/>
                <a:gd name="T30" fmla="*/ 31793 w 294"/>
                <a:gd name="T31" fmla="*/ 2191628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76010 w 25"/>
                <a:gd name="T3" fmla="*/ 209550 h 53"/>
                <a:gd name="T4" fmla="*/ 100013 w 25"/>
                <a:gd name="T5" fmla="*/ 209550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7590 w 29"/>
                <a:gd name="T3" fmla="*/ 352718 h 141"/>
                <a:gd name="T4" fmla="*/ 70945 w 29"/>
                <a:gd name="T5" fmla="*/ 463685 h 141"/>
                <a:gd name="T6" fmla="*/ 114300 w 29"/>
                <a:gd name="T7" fmla="*/ 558800 h 141"/>
                <a:gd name="T8" fmla="*/ 106417 w 29"/>
                <a:gd name="T9" fmla="*/ 535021 h 141"/>
                <a:gd name="T10" fmla="*/ 31531 w 29"/>
                <a:gd name="T11" fmla="*/ 87189 h 141"/>
                <a:gd name="T12" fmla="*/ 15766 w 29"/>
                <a:gd name="T13" fmla="*/ 43594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102328 h 48"/>
                <a:gd name="T2" fmla="*/ 15875 w 8"/>
                <a:gd name="T3" fmla="*/ 145620 h 48"/>
                <a:gd name="T4" fmla="*/ 31750 w 8"/>
                <a:gd name="T5" fmla="*/ 188913 h 48"/>
                <a:gd name="T6" fmla="*/ 27781 w 8"/>
                <a:gd name="T7" fmla="*/ 74778 h 48"/>
                <a:gd name="T8" fmla="*/ 0 w 8"/>
                <a:gd name="T9" fmla="*/ 0 h 48"/>
                <a:gd name="T10" fmla="*/ 0 w 8"/>
                <a:gd name="T11" fmla="*/ 15743 h 48"/>
                <a:gd name="T12" fmla="*/ 0 w 8"/>
                <a:gd name="T13" fmla="*/ 102328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43656 w 44"/>
                <a:gd name="T1" fmla="*/ 110925 h 111"/>
                <a:gd name="T2" fmla="*/ 0 w 44"/>
                <a:gd name="T3" fmla="*/ 0 h 111"/>
                <a:gd name="T4" fmla="*/ 43656 w 44"/>
                <a:gd name="T5" fmla="*/ 194119 h 111"/>
                <a:gd name="T6" fmla="*/ 55563 w 44"/>
                <a:gd name="T7" fmla="*/ 229773 h 111"/>
                <a:gd name="T8" fmla="*/ 154781 w 44"/>
                <a:gd name="T9" fmla="*/ 439738 h 111"/>
                <a:gd name="T10" fmla="*/ 174625 w 44"/>
                <a:gd name="T11" fmla="*/ 439738 h 111"/>
                <a:gd name="T12" fmla="*/ 87313 w 44"/>
                <a:gd name="T13" fmla="*/ 206003 h 111"/>
                <a:gd name="T14" fmla="*/ 43656 w 44"/>
                <a:gd name="T15" fmla="*/ 110925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IQ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IQ" smtClean="0"/>
              <a:t>Click to edit Master text styles</a:t>
            </a:r>
          </a:p>
          <a:p>
            <a:pPr lvl="1"/>
            <a:r>
              <a:rPr lang="en-US" altLang="ar-IQ" smtClean="0"/>
              <a:t>Second level</a:t>
            </a:r>
          </a:p>
          <a:p>
            <a:pPr lvl="2"/>
            <a:r>
              <a:rPr lang="en-US" altLang="ar-IQ" smtClean="0"/>
              <a:t>Third level</a:t>
            </a:r>
          </a:p>
          <a:p>
            <a:pPr lvl="3"/>
            <a:r>
              <a:rPr lang="en-US" altLang="ar-IQ" smtClean="0"/>
              <a:t>Fourth level</a:t>
            </a:r>
          </a:p>
          <a:p>
            <a:pPr lvl="4"/>
            <a:r>
              <a:rPr lang="en-US" altLang="ar-IQ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351B18F-78CA-4331-A0B6-0EF89BF1279E}" type="datetimeFigureOut">
              <a:rPr lang="en-US"/>
              <a:pPr>
                <a:defRPr/>
              </a:pPr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F43F9D21-1E2E-4968-840E-3A7CFDA05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71025"/>
            <a:ext cx="8915400" cy="438575"/>
          </a:xfrm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kumimoji="1" lang="en-US" altLang="ar-IQ" sz="28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Relation between stream function and velocity potential </a:t>
            </a:r>
            <a:endParaRPr kumimoji="1" lang="en-US" altLang="ar-IQ" sz="2800" b="1" i="1" dirty="0">
              <a:solidFill>
                <a:srgbClr val="0000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084" name="Rectangle 13"/>
              <p:cNvSpPr>
                <a:spLocks noChangeArrowheads="1"/>
              </p:cNvSpPr>
              <p:nvPr/>
            </p:nvSpPr>
            <p:spPr bwMode="auto">
              <a:xfrm>
                <a:off x="914400" y="609600"/>
                <a:ext cx="7543800" cy="6247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>
                <a:lvl1pPr marL="342900" indent="-3429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    F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𝐨𝐫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ar-IQ" sz="2000" b="1" i="1">
                        <a:latin typeface="Cambria Math" panose="02040503050406030204" pitchFamily="18" charset="0"/>
                      </a:rPr>
                      <m:t>𝝍</m:t>
                    </m:r>
                    <m:r>
                      <a:rPr lang="ar-IQ" sz="2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b="1" dirty="0" smtClean="0"/>
                  <a:t>  and </a:t>
                </a:r>
                <a14:m>
                  <m:oMath xmlns:m="http://schemas.openxmlformats.org/officeDocument/2006/math">
                    <m:r>
                      <a:rPr kumimoji="1" lang="en-US" altLang="ar-IQ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∅=</m:t>
                    </m:r>
                    <m:r>
                      <a:rPr kumimoji="1" lang="en-US" altLang="ar-IQ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kumimoji="1" lang="en-US" altLang="ar-IQ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kumimoji="1" lang="en-US" altLang="ar-IQ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kumimoji="1" lang="en-US" altLang="ar-IQ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endParaRPr lang="ar-IQ" altLang="ar-IQ" sz="2000" i="1" dirty="0">
                  <a:latin typeface="Cambria Math" panose="020405030504060302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lang="ar-IQ" sz="2000" b="1" i="1" dirty="0" smtClean="0">
                    <a:latin typeface="Cambria Math" panose="02040503050406030204" pitchFamily="18" charset="0"/>
                  </a:rPr>
                  <a:t>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sz="20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𝒖</m:t>
                        </m:r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</m:sSub>
                    <m:r>
                      <a:rPr lang="ar-IQ" sz="2000" b="1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ar-IQ" sz="2000" b="1" i="1">
                            <a:latin typeface="Cambria Math" panose="02040503050406030204" pitchFamily="18" charset="0"/>
                          </a:rPr>
                          <m:t>𝝍</m:t>
                        </m:r>
                      </m:num>
                      <m:den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  <m:r>
                      <a:rPr lang="en-US" sz="2000" b="1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ar-IQ" sz="2000" b="1" i="1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ar-IQ" sz="20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  <m:r>
                      <a:rPr lang="ar-IQ" sz="2000" b="1" i="1" dirty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ar-IQ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ar-IQ" sz="2000" b="1" i="1">
                            <a:latin typeface="Cambria Math" panose="02040503050406030204" pitchFamily="18" charset="0"/>
                          </a:rPr>
                          <m:t>𝝍</m:t>
                        </m:r>
                      </m:num>
                      <m:den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en-US" sz="2000" b="1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lang="en-US" sz="2000" b="1" dirty="0" smtClean="0"/>
                  <a:t>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sz="20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𝒖</m:t>
                        </m:r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</m:sSub>
                    <m:r>
                      <a:rPr lang="ar-IQ" sz="20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ar-IQ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2000" b="1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ar-IQ" sz="2000" b="1" i="1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ar-IQ" sz="20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sz="2000" b="1" i="1" dirty="0"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  <m:r>
                      <a:rPr lang="ar-IQ" sz="2000" b="1" i="1" dirty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ar-IQ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b="1" dirty="0" smtClean="0"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                                </m:t>
                    </m:r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d</m:t>
                    </m:r>
                    <m:r>
                      <a:rPr lang="ar-IQ" sz="2000" i="1">
                        <a:latin typeface="Cambria Math" panose="02040503050406030204" pitchFamily="18" charset="0"/>
                      </a:rPr>
                      <m:t>𝜓</m:t>
                    </m:r>
                    <m:r>
                      <a:rPr lang="ar-IQ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ar-IQ" sz="2000" i="1"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ar-IQ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ar-IQ" sz="2000" i="1"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𝑣𝑑𝑥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𝑑𝑦</m:t>
                    </m:r>
                  </m:oMath>
                </a14:m>
                <a:r>
                  <a:rPr lang="en-US" sz="2000" i="1" dirty="0" smtClean="0"/>
                  <a:t> </a:t>
                </a:r>
                <a:r>
                  <a:rPr lang="en-US" sz="2000" b="1" i="1" dirty="0" smtClean="0"/>
                  <a:t>-------1</a:t>
                </a:r>
                <a:endParaRPr lang="ar-IQ" sz="2000" i="1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                                     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𝒅</m:t>
                    </m:r>
                    <m:r>
                      <a:rPr kumimoji="1" lang="en-US" altLang="ar-IQ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ar-IQ" sz="20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2000" b="1" i="1">
                        <a:latin typeface="Cambria Math" panose="02040503050406030204" pitchFamily="18" charset="0"/>
                      </a:rPr>
                      <m:t>𝒅𝒙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ar-IQ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  <m:r>
                      <a:rPr lang="en-US" sz="2000" b="1" i="1">
                        <a:latin typeface="Cambria Math" panose="02040503050406030204" pitchFamily="18" charset="0"/>
                      </a:rPr>
                      <m:t>𝒅𝒚</m:t>
                    </m:r>
                  </m:oMath>
                </a14:m>
                <a:r>
                  <a:rPr lang="en-US" sz="2000" b="1" i="1" dirty="0"/>
                  <a:t>=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𝒅𝒙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𝒅𝒚</m:t>
                    </m:r>
                  </m:oMath>
                </a14:m>
                <a:r>
                  <a:rPr lang="en-US" sz="2000" b="1" i="1" dirty="0" smtClean="0"/>
                  <a:t> -------2</a:t>
                </a:r>
                <a:endParaRPr lang="ar-IQ" sz="2000" b="1" i="1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lang="en-US" b="1" i="1" dirty="0" smtClean="0">
                    <a:latin typeface="Times New Roman" panose="02020603050405020304" pitchFamily="18" charset="0"/>
                  </a:rPr>
                  <a:t>Along any stream line, </a:t>
                </a:r>
                <a14:m>
                  <m:oMath xmlns:m="http://schemas.openxmlformats.org/officeDocument/2006/math">
                    <m:r>
                      <a:rPr lang="ar-IQ" b="1" i="1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b="1" i="1" dirty="0" smtClean="0">
                    <a:latin typeface="Times New Roman" panose="02020603050405020304" pitchFamily="18" charset="0"/>
                  </a:rPr>
                  <a:t> is constant and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𝒅</m:t>
                    </m:r>
                    <m:r>
                      <a:rPr lang="ar-IQ" b="1" i="1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b="1" i="1" dirty="0" smtClean="0">
                    <a:latin typeface="Times New Roman" panose="02020603050405020304" pitchFamily="18" charset="0"/>
                  </a:rPr>
                  <a:t>= 0 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  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𝒇𝒓𝒐𝒎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𝒖</m:t>
                          </m:r>
                        </m:den>
                      </m:f>
                    </m:oMath>
                  </m:oMathPara>
                </a14:m>
                <a:endParaRPr lang="en-US" sz="2000" b="1" dirty="0" smtClean="0"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lang="en-US" sz="2000" b="1" dirty="0" smtClean="0">
                    <a:latin typeface="Times New Roman" panose="02020603050405020304" pitchFamily="18" charset="0"/>
                  </a:rPr>
                  <a:t>Also, </a:t>
                </a:r>
                <a:r>
                  <a:rPr lang="en-US" sz="2000" b="1" i="1" dirty="0">
                    <a:latin typeface="Times New Roman" panose="02020603050405020304" pitchFamily="18" charset="0"/>
                  </a:rPr>
                  <a:t>Along any </a:t>
                </a:r>
                <a:r>
                  <a:rPr lang="en-US" sz="2000" b="1" i="1" dirty="0" smtClean="0">
                    <a:latin typeface="Times New Roman" panose="02020603050405020304" pitchFamily="18" charset="0"/>
                  </a:rPr>
                  <a:t>equipotential line, </a:t>
                </a:r>
                <a14:m>
                  <m:oMath xmlns:m="http://schemas.openxmlformats.org/officeDocument/2006/math">
                    <m:r>
                      <a:rPr kumimoji="1" lang="en-US" altLang="ar-IQ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2000" b="1" i="1" dirty="0">
                    <a:latin typeface="Times New Roman" panose="02020603050405020304" pitchFamily="18" charset="0"/>
                  </a:rPr>
                  <a:t>is constant and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</a:rPr>
                      <m:t>𝒅</m:t>
                    </m:r>
                    <m:r>
                      <a:rPr kumimoji="1" lang="en-US" altLang="ar-IQ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2000" b="1" i="1" dirty="0">
                    <a:latin typeface="Times New Roman" panose="02020603050405020304" pitchFamily="18" charset="0"/>
                  </a:rPr>
                  <a:t>= </a:t>
                </a:r>
                <a:r>
                  <a:rPr lang="en-US" sz="2000" b="1" i="1" dirty="0" smtClean="0">
                    <a:latin typeface="Times New Roman" panose="02020603050405020304" pitchFamily="18" charset="0"/>
                  </a:rPr>
                  <a:t>0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lang="en-US" sz="2000" b="1" dirty="0" smtClean="0">
                    <a:ea typeface="Cambria Math" panose="02040503050406030204" pitchFamily="18" charset="0"/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    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𝒇𝒓𝒐𝒎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𝑬𝒒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</m:t>
                    </m:r>
                    <m:f>
                      <m:fPr>
                        <m:ctrlP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𝒖</m:t>
                        </m:r>
                      </m:num>
                      <m:den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den>
                    </m:f>
                  </m:oMath>
                </a14:m>
                <a:r>
                  <a:rPr lang="en-US" sz="2000" b="1" i="1" dirty="0" smtClean="0">
                    <a:latin typeface="Times New Roman" panose="02020603050405020304" pitchFamily="18" charset="0"/>
                  </a:rPr>
                  <a:t> </a:t>
                </a:r>
              </a:p>
              <a:p>
                <a:pPr marL="0" indent="0" algn="just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lang="en-US" sz="2000" b="1" i="1" dirty="0" smtClean="0">
                    <a:latin typeface="Times New Roman" panose="02020603050405020304" pitchFamily="18" charset="0"/>
                  </a:rPr>
                  <a:t>Thus, the </a:t>
                </a:r>
                <a:r>
                  <a:rPr lang="en-US" sz="2000" b="1" i="1" dirty="0">
                    <a:latin typeface="Times New Roman" panose="02020603050405020304" pitchFamily="18" charset="0"/>
                  </a:rPr>
                  <a:t>stream </a:t>
                </a:r>
                <a:r>
                  <a:rPr lang="en-US" sz="2000" b="1" i="1" dirty="0" smtClean="0">
                    <a:latin typeface="Times New Roman" panose="02020603050405020304" pitchFamily="18" charset="0"/>
                  </a:rPr>
                  <a:t>lines are normal (orthogonal) to the </a:t>
                </a:r>
                <a:r>
                  <a:rPr lang="en-US" sz="2000" b="1" i="1" dirty="0">
                    <a:latin typeface="Times New Roman" panose="02020603050405020304" pitchFamily="18" charset="0"/>
                  </a:rPr>
                  <a:t>equipotential </a:t>
                </a:r>
                <a:r>
                  <a:rPr lang="en-US" sz="2000" b="1" i="1" dirty="0" smtClean="0">
                    <a:latin typeface="Times New Roman" panose="02020603050405020304" pitchFamily="18" charset="0"/>
                  </a:rPr>
                  <a:t>lines and form a net called a </a:t>
                </a:r>
                <a:r>
                  <a:rPr lang="en-US" sz="2000" b="1" i="1" dirty="0" err="1" smtClean="0">
                    <a:latin typeface="Times New Roman" panose="02020603050405020304" pitchFamily="18" charset="0"/>
                  </a:rPr>
                  <a:t>flownet</a:t>
                </a:r>
                <a:r>
                  <a:rPr lang="en-US" sz="2000" b="1" i="1" dirty="0" smtClean="0">
                    <a:latin typeface="Times New Roman" panose="02020603050405020304" pitchFamily="18" charset="0"/>
                  </a:rPr>
                  <a:t> of mutually perpendicular families of lines . </a:t>
                </a:r>
              </a:p>
              <a:p>
                <a:pPr marL="0" indent="0" algn="just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lang="en-US" sz="1800" b="1" i="1" dirty="0" smtClean="0">
                    <a:latin typeface="Times New Roman" panose="02020603050405020304" pitchFamily="18" charset="0"/>
                  </a:rPr>
                  <a:t>Note that the value of </a:t>
                </a:r>
                <a14:m>
                  <m:oMath xmlns:m="http://schemas.openxmlformats.org/officeDocument/2006/math">
                    <m:r>
                      <a:rPr kumimoji="1" lang="en-US" altLang="ar-IQ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1800" b="1" i="1" dirty="0" smtClean="0">
                    <a:latin typeface="Times New Roman" panose="02020603050405020304" pitchFamily="18" charset="0"/>
                  </a:rPr>
                  <a:t>  drops along the direction of flow:</a:t>
                </a:r>
              </a:p>
              <a:p>
                <a:pPr marL="0" indent="0" algn="just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lang="en-US" sz="1800" b="1" i="1" dirty="0" smtClean="0">
                    <a:latin typeface="Times New Roman" panose="02020603050405020304" pitchFamily="18" charset="0"/>
                  </a:rPr>
                  <a:t>That is </a:t>
                </a:r>
                <a14:m>
                  <m:oMath xmlns:m="http://schemas.openxmlformats.org/officeDocument/2006/math">
                    <m:r>
                      <a:rPr kumimoji="1" lang="en-US" altLang="ar-IQ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kumimoji="1" lang="en-US" altLang="ar-IQ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kumimoji="1" lang="en-US" altLang="ar-IQ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&lt;∅</m:t>
                    </m:r>
                  </m:oMath>
                </a14:m>
                <a:r>
                  <a:rPr lang="en-US" sz="1800" b="1" i="1" dirty="0" smtClean="0">
                    <a:latin typeface="Times New Roman" panose="02020603050405020304" pitchFamily="18" charset="0"/>
                  </a:rPr>
                  <a:t>2 &lt; </a:t>
                </a:r>
                <a14:m>
                  <m:oMath xmlns:m="http://schemas.openxmlformats.org/officeDocument/2006/math"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1800" b="1" i="1" dirty="0" smtClean="0">
                    <a:latin typeface="Times New Roman" panose="02020603050405020304" pitchFamily="18" charset="0"/>
                  </a:rPr>
                  <a:t>1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lang="en-US" sz="2000" b="1" i="1" dirty="0"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lang="en-US" sz="2000" b="1" i="1" dirty="0"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lang="en-US" sz="2800" b="0" dirty="0" smtClean="0"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1">
                        <a:latin typeface="Cambria Math" panose="02040503050406030204" pitchFamily="18" charset="0"/>
                      </a:rPr>
                      <m:t>d</m:t>
                    </m:r>
                    <m:r>
                      <a:rPr kumimoji="1" lang="en-US" altLang="ar-IQ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ar-IQ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800" dirty="0"/>
                  <a:t>y = </a:t>
                </a:r>
                <a:r>
                  <a:rPr lang="en-US" sz="2800" i="1" dirty="0" smtClean="0"/>
                  <a:t>-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800" i="1" dirty="0" smtClean="0"/>
                  <a:t> </a:t>
                </a:r>
                <a:r>
                  <a:rPr lang="en-US" sz="2800" i="1" dirty="0"/>
                  <a:t>dx </a:t>
                </a:r>
                <a:r>
                  <a:rPr lang="en-US" sz="2800" i="1" dirty="0" smtClean="0"/>
                  <a:t>-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800" i="1" dirty="0"/>
                  <a:t> </a:t>
                </a:r>
                <a:r>
                  <a:rPr lang="en-US" sz="2800" i="1" dirty="0" err="1"/>
                  <a:t>dy</a:t>
                </a:r>
                <a:r>
                  <a:rPr lang="en-US" sz="2800" i="1" dirty="0"/>
                  <a:t>    </a:t>
                </a:r>
                <a:endParaRPr lang="ar-IQ" sz="2800" i="1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a:rPr kumimoji="1" lang="en-US" altLang="ar-IQ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ar-IQ" b="1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kumimoji="1" lang="en-US" altLang="ar-IQ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num>
                          <m:den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b="1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kumimoji="1" lang="en-US" altLang="ar-IQ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num>
                          <m:den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den>
                        </m:f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m:rPr>
                            <m:nor/>
                          </m:rPr>
                          <a:rPr lang="en-US" b="1" i="1" dirty="0"/>
                          <m:t>y</m:t>
                        </m:r>
                      </m:e>
                    </m:nary>
                  </m:oMath>
                </a14:m>
                <a:r>
                  <a:rPr lang="en-US" b="1" i="1" dirty="0"/>
                  <a:t> + C 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𝒖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𝒅𝒙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b="1" i="1" dirty="0" smtClean="0"/>
                  <a:t>-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m:rPr>
                            <m:nor/>
                          </m:rPr>
                          <a:rPr lang="en-US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i="1" dirty="0"/>
                          <m:t>dy</m:t>
                        </m:r>
                      </m:e>
                    </m:nary>
                    <m:r>
                      <a:rPr lang="en-US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endParaRPr lang="ar-IQ" b="1" i="1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lang="en-US" sz="2800" b="1" dirty="0" smtClean="0">
                    <a:solidFill>
                      <a:srgbClr val="7030A0"/>
                    </a:solidFill>
                  </a:rPr>
                  <a:t>Or </a:t>
                </a:r>
                <a14:m>
                  <m:oMath xmlns:m="http://schemas.openxmlformats.org/officeDocument/2006/math">
                    <m:r>
                      <a:rPr lang="en-US" sz="2800" b="1" i="0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𝐢𝐧</m:t>
                    </m:r>
                    <m:r>
                      <a:rPr lang="en-US" sz="2800" b="1" i="0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1" i="1" dirty="0">
                        <a:solidFill>
                          <a:srgbClr val="7030A0"/>
                        </a:solidFill>
                      </a:rPr>
                      <m:t>polar</m:t>
                    </m:r>
                    <m:r>
                      <m:rPr>
                        <m:nor/>
                      </m:rPr>
                      <a:rPr lang="en-US" sz="2800" b="1" i="1" dirty="0">
                        <a:solidFill>
                          <a:srgbClr val="7030A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sz="2800" b="1" i="1" dirty="0">
                        <a:solidFill>
                          <a:srgbClr val="7030A0"/>
                        </a:solidFill>
                      </a:rPr>
                      <m:t>coordinate</m:t>
                    </m:r>
                    <m:r>
                      <a:rPr lang="en-US" sz="2800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kumimoji="1" lang="en-US" altLang="ar-IQ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ar-IQ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sz="2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1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𝜽</m:t>
                        </m:r>
                      </m:e>
                    </m:d>
                    <m:r>
                      <m:rPr>
                        <m:nor/>
                      </m:rPr>
                      <a:rPr lang="en-US" sz="2800" b="1" i="0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ar-IQ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</a:rPr>
                      <m:t>such</m:t>
                    </m:r>
                    <m:r>
                      <m:rPr>
                        <m:nor/>
                      </m:rPr>
                      <a:rPr kumimoji="1" lang="en-US" altLang="ar-IQ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ar-IQ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</a:rPr>
                      <m:t>that</m:t>
                    </m:r>
                    <m:r>
                      <m:rPr>
                        <m:nor/>
                      </m:rPr>
                      <a:rPr kumimoji="1" lang="en-US" altLang="ar-IQ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</a:rPr>
                      <m:t>:</m:t>
                    </m:r>
                  </m:oMath>
                </a14:m>
                <a:endParaRPr kumimoji="1" lang="en-US" altLang="ar-IQ" sz="2800" b="1" dirty="0">
                  <a:solidFill>
                    <a:srgbClr val="7030A0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lang="en-US" sz="2800" dirty="0"/>
                  <a:t>With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ar-IQ" sz="2800" i="1" dirty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𝑎𝑛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ar-IQ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ar-IQ" sz="28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ar-IQ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</m:oMath>
                </a14:m>
                <a:endParaRPr lang="en-US" sz="2800" dirty="0" smtClean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1">
                        <a:latin typeface="Cambria Math" panose="02040503050406030204" pitchFamily="18" charset="0"/>
                      </a:rPr>
                      <m:t>d</m:t>
                    </m:r>
                    <m:r>
                      <a:rPr kumimoji="1" lang="en-US" altLang="ar-IQ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ar-IQ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𝑟𝑑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ar-IQ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𝑑𝑟</m:t>
                    </m:r>
                  </m:oMath>
                </a14:m>
                <a:r>
                  <a:rPr lang="en-US" sz="2800" dirty="0"/>
                  <a:t>= </a:t>
                </a:r>
                <a:r>
                  <a:rPr lang="ar-IQ" sz="2800" dirty="0" smtClean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800" i="1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𝑟𝑑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i="1" dirty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2800" i="1" dirty="0" smtClean="0"/>
                  <a:t>dr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a:rPr kumimoji="1" lang="en-US" altLang="ar-IQ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ar-IQ" b="1" i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𝛛</m:t>
                            </m:r>
                            <m:r>
                              <a:rPr kumimoji="1" lang="en-US" altLang="ar-IQ" b="1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num>
                          <m:den>
                            <m:r>
                              <a:rPr lang="en-US" b="1" i="0">
                                <a:latin typeface="Cambria Math" panose="02040503050406030204" pitchFamily="18" charset="0"/>
                              </a:rPr>
                              <m:t>𝐫</m:t>
                            </m:r>
                            <m:r>
                              <a:rPr lang="en-US" b="1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𝛛</m:t>
                            </m:r>
                            <m:r>
                              <a:rPr lang="en-US" b="1" i="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𝛉</m:t>
                            </m:r>
                          </m:den>
                        </m:f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𝐫𝐝</m:t>
                        </m:r>
                        <m:r>
                          <a:rPr lang="en-US" b="1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𝛉</m:t>
                        </m:r>
                      </m:e>
                    </m:nary>
                    <m:r>
                      <a:rPr lang="ar-IQ" b="1" i="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𝛛</m:t>
                            </m:r>
                            <m:r>
                              <a:rPr kumimoji="1" lang="en-US" altLang="ar-IQ" b="1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num>
                          <m:den>
                            <m:r>
                              <a:rPr lang="en-US" b="1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𝛛</m:t>
                            </m:r>
                            <m:r>
                              <a:rPr lang="en-US" b="1" i="0">
                                <a:latin typeface="Cambria Math" panose="02040503050406030204" pitchFamily="18" charset="0"/>
                              </a:rPr>
                              <m:t>𝐫</m:t>
                            </m:r>
                          </m:den>
                        </m:f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𝐝𝐫</m:t>
                        </m:r>
                      </m:e>
                    </m:nary>
                  </m:oMath>
                </a14:m>
                <a:r>
                  <a:rPr lang="en-US" b="1" dirty="0"/>
                  <a:t> + </a:t>
                </a:r>
                <a:r>
                  <a:rPr lang="en-US" b="1" dirty="0" smtClean="0"/>
                  <a:t>C =</a:t>
                </a:r>
                <a14:m>
                  <m:oMath xmlns:m="http://schemas.openxmlformats.org/officeDocument/2006/math">
                    <m:r>
                      <a:rPr lang="ar-IQ" b="1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ar-IQ" b="1" dirty="0"/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b="1" i="1" dirty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ar-IQ" b="1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dirty="0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  <m:sub>
                            <m:r>
                              <a:rPr lang="en-US" b="1" i="0" dirty="0">
                                <a:latin typeface="Cambria Math" panose="02040503050406030204" pitchFamily="18" charset="0"/>
                              </a:rPr>
                              <m:t>𝐭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1" i="0">
                        <a:latin typeface="Cambria Math" panose="02040503050406030204" pitchFamily="18" charset="0"/>
                      </a:rPr>
                      <m:t>𝐫𝐝</m:t>
                    </m:r>
                    <m:r>
                      <a:rPr lang="en-US" b="1" i="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𝛉</m:t>
                    </m:r>
                    <m:r>
                      <a:rPr lang="en-US" b="1" i="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-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ar-IQ" b="1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dirty="0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  <m:sub>
                            <m:r>
                              <a:rPr lang="en-US" b="1" i="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𝐫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b="1" dirty="0"/>
                  <a:t> </a:t>
                </a:r>
                <a:r>
                  <a:rPr lang="en-US" b="1" dirty="0" err="1"/>
                  <a:t>dr</a:t>
                </a:r>
                <a:r>
                  <a:rPr lang="en-US" b="1" dirty="0"/>
                  <a:t> + C</a:t>
                </a:r>
                <a:endParaRPr lang="ar-IQ" b="1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lang="en-US" sz="2800" i="1" dirty="0" smtClean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lang="en-US" sz="2800" i="1" dirty="0" smtClean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lang="ar-IQ" sz="2800" i="1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lang="ar-IQ" sz="2800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lang="ar-IQ" sz="2800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</a:t>
                </a:r>
                <a:endParaRPr kumimoji="1" lang="en-US" altLang="ar-IQ" sz="26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608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609600"/>
                <a:ext cx="7543800" cy="6247328"/>
              </a:xfrm>
              <a:prstGeom prst="rect">
                <a:avLst/>
              </a:prstGeom>
              <a:blipFill>
                <a:blip r:embed="rId3"/>
                <a:stretch>
                  <a:fillRect l="-1616" t="-585" r="-808" b="-8780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116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6053</TotalTime>
  <Words>41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Cambria Math</vt:lpstr>
      <vt:lpstr>Century Gothic</vt:lpstr>
      <vt:lpstr>Tahoma</vt:lpstr>
      <vt:lpstr>Times New Roman</vt:lpstr>
      <vt:lpstr>Wingdings 3</vt:lpstr>
      <vt:lpstr>Wisp</vt:lpstr>
      <vt:lpstr>Relation between stream function and velocity potential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 Function &amp; Velocity Potential</dc:title>
  <dc:creator>Ramanathan</dc:creator>
  <cp:lastModifiedBy>ah</cp:lastModifiedBy>
  <cp:revision>77</cp:revision>
  <dcterms:created xsi:type="dcterms:W3CDTF">2003-10-21T03:30:57Z</dcterms:created>
  <dcterms:modified xsi:type="dcterms:W3CDTF">2019-04-24T20:05:53Z</dcterms:modified>
</cp:coreProperties>
</file>