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6"/>
  </p:notesMasterIdLst>
  <p:sldIdLst>
    <p:sldId id="280" r:id="rId2"/>
    <p:sldId id="270" r:id="rId3"/>
    <p:sldId id="282" r:id="rId4"/>
    <p:sldId id="283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4374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FD78A-E5FD-41EA-B269-2655F77E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6EAA7D-291A-4279-9C0E-D6A2721BBD32}" type="slidenum">
              <a:rPr lang="en-US" altLang="ar-IQ" sz="1200" smtClean="0"/>
              <a:pPr/>
              <a:t>1</a:t>
            </a:fld>
            <a:endParaRPr lang="en-US" altLang="ar-IQ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ar-IQ" smtClean="0"/>
              <a:t>The potential is related to the velocity components. Equations describing the velocity potential are given above.</a:t>
            </a:r>
          </a:p>
        </p:txBody>
      </p:sp>
    </p:spTree>
    <p:extLst>
      <p:ext uri="{BB962C8B-B14F-4D97-AF65-F5344CB8AC3E}">
        <p14:creationId xmlns:p14="http://schemas.microsoft.com/office/powerpoint/2010/main" val="218586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6EAA7D-291A-4279-9C0E-D6A2721BBD32}" type="slidenum">
              <a:rPr lang="en-US" altLang="ar-IQ" sz="1200" smtClean="0"/>
              <a:pPr/>
              <a:t>2</a:t>
            </a:fld>
            <a:endParaRPr lang="en-US" altLang="ar-IQ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ar-IQ" smtClean="0"/>
              <a:t>The potential is related to the velocity components. Equations describing the velocity potential are given above.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6EAA7D-291A-4279-9C0E-D6A2721BBD32}" type="slidenum">
              <a:rPr lang="en-US" altLang="ar-IQ" sz="1200" smtClean="0"/>
              <a:pPr/>
              <a:t>3</a:t>
            </a:fld>
            <a:endParaRPr lang="en-US" altLang="ar-IQ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ar-IQ" smtClean="0"/>
              <a:t>The potential is related to the velocity components. Equations describing the velocity potential are given above.</a:t>
            </a:r>
          </a:p>
        </p:txBody>
      </p:sp>
    </p:spTree>
    <p:extLst>
      <p:ext uri="{BB962C8B-B14F-4D97-AF65-F5344CB8AC3E}">
        <p14:creationId xmlns:p14="http://schemas.microsoft.com/office/powerpoint/2010/main" val="331553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6EAA7D-291A-4279-9C0E-D6A2721BBD32}" type="slidenum">
              <a:rPr lang="en-US" altLang="ar-IQ" sz="1200" smtClean="0"/>
              <a:pPr/>
              <a:t>4</a:t>
            </a:fld>
            <a:endParaRPr lang="en-US" altLang="ar-IQ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ar-IQ" smtClean="0"/>
              <a:t>The potential is related to the velocity components. Equations describing the velocity potential are given above.</a:t>
            </a:r>
          </a:p>
        </p:txBody>
      </p:sp>
    </p:spTree>
    <p:extLst>
      <p:ext uri="{BB962C8B-B14F-4D97-AF65-F5344CB8AC3E}">
        <p14:creationId xmlns:p14="http://schemas.microsoft.com/office/powerpoint/2010/main" val="403030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51D1-776B-4B62-B936-8A22CE7A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CDE-F721-4E41-A011-FC653592FCF6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28D-6EAB-4629-8D78-D0BCE337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FF-43C5-41DE-893C-3B1F49D52501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02D-453F-412E-9793-DE8BCA4C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3E22-5256-4223-9636-811E4706AC83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FD17-9FD9-4EAA-AB37-DE65C651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2E13-87E4-4030-BD1D-4066C236C339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5F-46DD-4C1D-AE9A-6015F556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506-11D5-4AC8-BEC4-9EAD602D1C9E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EFD1-DAAA-46D4-A102-9A326B08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894-3728-4959-BD4A-72D6366FCA9C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F74-7CC2-4CBD-BD70-DD85C3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1FD3-ABE9-4308-A379-DF9CE797EC8F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9BB-1C7C-4B1F-8EFE-E85DC97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CE1-30FB-4104-811E-2CE1868B00AF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7F8-E996-4697-82CE-297000F15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214-6A02-4AB6-8A0B-16B72F93ED42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0A-E24C-46AF-A56E-9FC3B4EE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99C-B6C6-49E9-A8F0-44B4F4920DA9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085-A3CC-4982-B799-D43B1F7B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832-C43B-4323-AFE0-70E872E0E1C4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69B-0EAF-4000-8AD3-2D597D39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94C-BD8E-416C-ACED-FC150F7572C0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8FC1-3A22-4805-8466-F1A492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5C00-9BCE-4266-87D7-184A657145AD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AE06-B20C-4B16-84A7-8637A77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967-B853-4D8B-A2DF-0D2943F06AEE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326-0EBD-43E2-B21D-4EF193A4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94-7DD1-43B7-A4F3-57F7824A3571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C5A2-700B-46AE-B938-135F048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1B18F-78CA-4331-A0B6-0EF89BF1279E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F9D21-1E2E-4968-840E-3A7CFDA0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425262" y="171025"/>
                <a:ext cx="6096000" cy="609600"/>
              </a:xfrm>
            </p:spPr>
            <p:txBody>
              <a:bodyPr/>
              <a:lstStyle/>
              <a:p>
                <a:pPr>
                  <a:lnSpc>
                    <a:spcPct val="70000"/>
                  </a:lnSpc>
                </a:pPr>
                <a:r>
                  <a:rPr kumimoji="1" lang="en-US" altLang="ar-IQ" b="1" dirty="0" smtClean="0">
                    <a:solidFill>
                      <a:srgbClr val="000099"/>
                    </a:solidFill>
                    <a:latin typeface="Arial Narrow" panose="020B0606020202030204" pitchFamily="34" charset="0"/>
                    <a:ea typeface="+mn-ea"/>
                    <a:cs typeface="+mn-cs"/>
                  </a:rPr>
                  <a:t>The Velocity Potential </a:t>
                </a:r>
                <a:r>
                  <a:rPr kumimoji="1" lang="en-US" altLang="ar-IQ" b="1" i="1" dirty="0">
                    <a:solidFill>
                      <a:srgbClr val="000099"/>
                    </a:solidFill>
                    <a:latin typeface="Arial Narrow" panose="020B0606020202030204" pitchFamily="34" charset="0"/>
                    <a:ea typeface="+mn-ea"/>
                    <a:cs typeface="+mn-cs"/>
                  </a:rPr>
                  <a:t>- </a:t>
                </a:r>
                <a14:m>
                  <m:oMath xmlns:m="http://schemas.openxmlformats.org/officeDocument/2006/math">
                    <m:r>
                      <a:rPr kumimoji="1" lang="en-US" altLang="ar-IQ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∅</m:t>
                    </m:r>
                  </m:oMath>
                </a14:m>
                <a:r>
                  <a:rPr kumimoji="1" lang="en-US" altLang="ar-IQ" b="1" i="1" dirty="0">
                    <a:solidFill>
                      <a:srgbClr val="000099"/>
                    </a:solidFill>
                    <a:latin typeface="Arial Narrow" panose="020B0606020202030204" pitchFamily="34" charset="0"/>
                    <a:ea typeface="+mn-ea"/>
                    <a:cs typeface="+mn-cs"/>
                  </a:rPr>
                  <a:t>- </a:t>
                </a:r>
              </a:p>
            </p:txBody>
          </p:sp>
        </mc:Choice>
        <mc:Fallback xmlns="">
          <p:sp>
            <p:nvSpPr>
              <p:cNvPr id="460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25262" y="171025"/>
                <a:ext cx="6096000" cy="609600"/>
              </a:xfrm>
              <a:blipFill>
                <a:blip r:embed="rId3"/>
                <a:stretch>
                  <a:fillRect l="-3100" t="-41000" b="-170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Rectangle 13"/>
              <p:cNvSpPr>
                <a:spLocks noChangeArrowheads="1"/>
              </p:cNvSpPr>
              <p:nvPr/>
            </p:nvSpPr>
            <p:spPr bwMode="auto">
              <a:xfrm>
                <a:off x="1066800" y="609600"/>
                <a:ext cx="7543800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kumimoji="1" lang="en-US" altLang="ar-IQ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Assume  </a:t>
                </a:r>
                <a14:m>
                  <m:oMath xmlns:m="http://schemas.openxmlformats.org/officeDocument/2006/math">
                    <m:r>
                      <a:rPr kumimoji="1" lang="en-US" altLang="ar-IQ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kumimoji="1" lang="en-US" altLang="ar-IQ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ar-IQ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ar-IQ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ar-IQ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ar-IQ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ar-IQ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1" lang="en-US" altLang="ar-IQ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such that :</a:t>
                </a: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kumimoji="1" lang="en-US" altLang="ar-IQ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IQ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ar-IQ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ar-IQ" sz="2800" i="1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ar-IQ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r-IQ" sz="2800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ar-IQ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</m:t>
                    </m:r>
                    <m:r>
                      <a:rPr kumimoji="1" lang="en-US" altLang="ar-IQ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ar-IQ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ar-IQ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ar-IQ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y</a:t>
                </a:r>
                <a:r>
                  <a:rPr lang="en-US" sz="2800" dirty="0"/>
                  <a:t>= </a:t>
                </a:r>
                <a:r>
                  <a:rPr lang="en-US" sz="2800" i="1" dirty="0" smtClean="0"/>
                  <a:t>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i="1" dirty="0"/>
                  <a:t>dx </a:t>
                </a:r>
                <a:r>
                  <a:rPr lang="en-US" sz="2800" i="1" dirty="0" smtClean="0"/>
                  <a:t>-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dy</a:t>
                </a:r>
                <a:r>
                  <a:rPr lang="en-US" sz="2800" i="1" dirty="0"/>
                  <a:t>    </a:t>
                </a:r>
                <a:endParaRPr lang="ar-IQ" sz="2800" i="1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 xmlns:m="http://schemas.openxmlformats.org/officeDocument/2006/math">
                    <m:r>
                      <a:rPr kumimoji="1" lang="en-US" altLang="ar-IQ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ar-IQ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kumimoji="1" lang="en-US" altLang="ar-IQ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kumimoji="1" lang="en-US" altLang="ar-IQ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m:rPr>
                            <m:nor/>
                          </m:rPr>
                          <a:rPr lang="en-US" b="1" i="1" dirty="0"/>
                          <m:t>y</m:t>
                        </m:r>
                      </m:e>
                    </m:nary>
                  </m:oMath>
                </a14:m>
                <a:r>
                  <a:rPr lang="en-US" b="1" i="1" dirty="0"/>
                  <a:t> + C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1" i="1" dirty="0" smtClean="0"/>
                  <a:t>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1" dirty="0"/>
                          <m:t>dy</m:t>
                        </m:r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ar-IQ" b="1" i="1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𝐢𝐧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7030A0"/>
                        </a:solidFill>
                      </a:rPr>
                      <m:t>polar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7030A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7030A0"/>
                        </a:solidFill>
                      </a:rPr>
                      <m:t>coordinate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ar-IQ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ar-IQ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ar-IQ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kumimoji="1" lang="en-US" altLang="ar-IQ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ar-IQ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kumimoji="1" lang="en-US" altLang="ar-IQ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rPr>
                      <m:t>:</m:t>
                    </m:r>
                  </m:oMath>
                </a14:m>
                <a:endParaRPr kumimoji="1" lang="en-US" altLang="ar-IQ" sz="2800" b="1" dirty="0">
                  <a:solidFill>
                    <a:srgbClr val="7030A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lang="en-US" sz="2800" dirty="0"/>
                  <a:t>With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ar-IQ" sz="2800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ar-IQ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ar-IQ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ar-IQ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IQ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ar-IQ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</m:t>
                    </m:r>
                    <m:r>
                      <a:rPr kumimoji="1" lang="en-US" altLang="ar-IQ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ar-IQ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ar-IQ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ar-IQ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ar-IQ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US" sz="2800" dirty="0"/>
                  <a:t>= </a:t>
                </a:r>
                <a:r>
                  <a:rPr lang="ar-IQ" sz="28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i="1" dirty="0" smtClean="0"/>
                  <a:t>dr</a:t>
                </a: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 xmlns:m="http://schemas.openxmlformats.org/officeDocument/2006/math">
                    <m:r>
                      <a:rPr kumimoji="1" lang="en-US" altLang="ar-IQ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ar-IQ" b="1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  <m:r>
                              <a:rPr kumimoji="1" lang="en-US" altLang="ar-IQ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num>
                          <m:den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  <m:r>
                              <a:rPr lang="en-US" b="1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𝛉</m:t>
                            </m:r>
                          </m:den>
                        </m:f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𝐫𝐝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nary>
                    <m:r>
                      <a:rPr lang="ar-IQ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  <m:r>
                              <a:rPr kumimoji="1" lang="en-US" altLang="ar-IQ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num>
                          <m:den>
                            <m:r>
                              <a:rPr lang="en-US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den>
                        </m:f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𝐝𝐫</m:t>
                        </m:r>
                      </m:e>
                    </m:nary>
                  </m:oMath>
                </a14:m>
                <a:r>
                  <a:rPr lang="en-US" b="1" dirty="0"/>
                  <a:t> + </a:t>
                </a:r>
                <a:r>
                  <a:rPr lang="en-US" b="1" dirty="0" smtClean="0"/>
                  <a:t>C =</a:t>
                </a:r>
                <a14:m>
                  <m:oMath xmlns:m="http://schemas.openxmlformats.org/officeDocument/2006/math">
                    <m:r>
                      <a:rPr lang="ar-IQ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ar-IQ" b="1" dirty="0"/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𝐫𝐝</m:t>
                    </m:r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b="1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dr</a:t>
                </a:r>
                <a:r>
                  <a:rPr lang="en-US" b="1" dirty="0"/>
                  <a:t> + C</a:t>
                </a:r>
                <a:endParaRPr lang="ar-IQ" b="1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en-US" sz="2800" i="1" dirty="0" smtClean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en-US" sz="2800" i="1" dirty="0" smtClean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ar-IQ" sz="2800" i="1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ar-IQ" sz="2800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ar-IQ" sz="2800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kumimoji="1" lang="en-US" altLang="ar-IQ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  </a:t>
                </a:r>
                <a:endParaRPr kumimoji="1" lang="en-US" altLang="ar-IQ" sz="26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08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609600"/>
                <a:ext cx="7543800" cy="914400"/>
              </a:xfrm>
              <a:prstGeom prst="rect">
                <a:avLst/>
              </a:prstGeom>
              <a:blipFill>
                <a:blip r:embed="rId4"/>
                <a:stretch>
                  <a:fillRect l="-1616" t="-6000" b="-50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7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Rectangle 13"/>
              <p:cNvSpPr>
                <a:spLocks noChangeArrowheads="1"/>
              </p:cNvSpPr>
              <p:nvPr/>
            </p:nvSpPr>
            <p:spPr bwMode="auto">
              <a:xfrm>
                <a:off x="194256" y="152400"/>
                <a:ext cx="8991600" cy="3581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kumimoji="1" lang="en-US" altLang="ar-IQ" sz="2000" b="1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continuity equation is: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ar-IQ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ar-IQ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kumimoji="1" lang="en-US" altLang="ar-IQ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kumimoji="1" lang="en-US" altLang="ar-IQ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ar-IQ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ar-IQ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kumimoji="1" lang="en-US" altLang="ar-IQ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kumimoji="1" lang="en-US" altLang="ar-IQ" sz="20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ar-IQ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en-US" altLang="ar-IQ" sz="20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kumimoji="1" lang="en-US" altLang="ar-IQ" sz="2000" b="1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Could be written in term of </a:t>
                </a:r>
                <a14:m>
                  <m:oMath xmlns:m="http://schemas.openxmlformats.org/officeDocument/2006/math">
                    <m:r>
                      <a:rPr kumimoji="1" lang="en-US" altLang="ar-IQ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1" lang="en-US" altLang="ar-IQ" sz="2000" b="1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follows:</a:t>
                </a: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ar-IQ" sz="20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ar-IQ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IQ" sz="20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kumimoji="1" lang="en-US" altLang="ar-IQ" sz="2000" b="1" i="0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ar-IQ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kumimoji="1" lang="en-US" altLang="ar-IQ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ar-IQ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IQ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kumimoji="1" lang="en-US" altLang="ar-IQ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  <m:r>
                        <a:rPr kumimoji="1" lang="en-US" altLang="ar-IQ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d>
                        <m:dPr>
                          <m:ctrlPr>
                            <a:rPr kumimoji="1" lang="en-US" altLang="ar-IQ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IQ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IQ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kumimoji="1" lang="en-US" altLang="ar-IQ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</m:e>
                      </m:d>
                      <m:r>
                        <a:rPr kumimoji="1" lang="en-US" altLang="ar-IQ" sz="20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ar-IQ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en-US" altLang="ar-IQ" sz="20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ar-IQ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ar-IQ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ar-IQ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kumimoji="1" lang="en-US" altLang="ar-IQ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ar-IQ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ar-IQ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ar-IQ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kumimoji="1" lang="en-US" altLang="ar-IQ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ar-IQ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kumimoji="1" lang="en-US" altLang="ar-IQ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ar-IQ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ar-IQ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kumimoji="1" lang="en-US" altLang="ar-IQ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ar-IQ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ar-IQ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ar-IQ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kumimoji="1" lang="en-US" altLang="ar-IQ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ar-IQ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kumimoji="1" lang="en-US" altLang="ar-IQ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ar-IQ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en-US" altLang="ar-IQ" sz="2000" b="1" i="0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kumimoji="1" lang="en-US" altLang="ar-IQ" sz="18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 all practical flows(which must conform to the continuity principle) must satisfy the </a:t>
                </a:r>
                <a:r>
                  <a:rPr kumimoji="1" lang="en-US" altLang="ar-IQ" sz="1800" b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laplacian</a:t>
                </a:r>
                <a:r>
                  <a:rPr kumimoji="1" lang="en-US" altLang="ar-IQ" sz="18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equation in term of </a:t>
                </a:r>
                <a14:m>
                  <m:oMath xmlns:m="http://schemas.openxmlformats.org/officeDocument/2006/math">
                    <m:r>
                      <a:rPr kumimoji="1" lang="en-US" altLang="ar-IQ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kumimoji="1" lang="en-US" altLang="ar-IQ" sz="1800" b="1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kumimoji="1" lang="en-US" altLang="ar-IQ" sz="2000" b="1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kumimoji="1" lang="en-US" altLang="ar-IQ" b="1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en-US" sz="2800" i="1" dirty="0" smtClean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en-US" sz="2800" i="1" dirty="0" smtClean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ar-IQ" sz="2800" i="1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ar-IQ" sz="2800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ar-IQ" sz="2800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kumimoji="1" lang="en-US" altLang="ar-IQ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  </a:t>
                </a:r>
                <a:endParaRPr kumimoji="1" lang="en-US" altLang="ar-IQ" sz="26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08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256" y="152400"/>
                <a:ext cx="8991600" cy="3581400"/>
              </a:xfrm>
              <a:prstGeom prst="rect">
                <a:avLst/>
              </a:prstGeom>
              <a:blipFill>
                <a:blip r:embed="rId3"/>
                <a:stretch>
                  <a:fillRect l="-746" b="-11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4256" y="3810000"/>
                <a:ext cx="8842491" cy="2875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Similarly the equation of vorticity is    </a:t>
                </a:r>
                <a14:m>
                  <m:oMath xmlns:m="http://schemas.openxmlformats.org/officeDocument/2006/math">
                    <m:r>
                      <a:rPr kumimoji="1" lang="el-GR" altLang="ar-IQ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kumimoji="1" lang="en-US" altLang="ar-IQ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ar-IQ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ar-IQ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kumimoji="1" lang="en-US" altLang="ar-IQ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kumimoji="1" lang="en-US" altLang="ar-IQ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ar-IQ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ar-IQ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kumimoji="1" lang="en-US" altLang="ar-IQ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endParaRPr kumimoji="1" lang="en-US" altLang="ar-IQ" b="1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000" b="1" dirty="0" smtClean="0">
                    <a:solidFill>
                      <a:srgbClr val="002060"/>
                    </a:solidFill>
                  </a:rPr>
                  <a:t>Could also put in term of </a:t>
                </a:r>
                <a14:m>
                  <m:oMath xmlns:m="http://schemas.openxmlformats.org/officeDocument/2006/math">
                    <m:r>
                      <a:rPr kumimoji="1" lang="en-US" alt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 to give:  </a:t>
                </a:r>
                <a14:m>
                  <m:oMath xmlns:m="http://schemas.openxmlformats.org/officeDocument/2006/math">
                    <m:r>
                      <a:rPr kumimoji="1" lang="el-GR" alt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kumimoji="1" lang="en-US" alt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kumimoji="1" lang="en-US" altLang="ar-IQ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d>
                      <m:dPr>
                        <m:ctrlP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IQ" sz="2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  <m:r>
                      <a:rPr kumimoji="1" lang="en-US" alt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ar-IQ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  <m:d>
                      <m:dPr>
                        <m:ctrlP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</m:e>
                          <m:sup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kumimoji="1" lang="en-US" alt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</m:e>
                          <m:sup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002060"/>
                    </a:solidFill>
                  </a:rPr>
                  <a:t>But since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</m:e>
                          <m:sup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kumimoji="1" lang="en-US" altLang="ar-IQ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</m:e>
                          <m:sup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kumimoji="1" lang="en-US" alt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kumimoji="1" lang="en-US" altLang="ar-IQ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kumimoji="1" lang="el-GR" alt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kumimoji="1" lang="en-US" alt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</m:e>
                          <m:sup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kumimoji="1" lang="en-US" alt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</m:e>
                          <m:sup>
                            <m:r>
                              <a:rPr kumimoji="1" lang="en-US" alt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kumimoji="1" lang="en-US" alt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  = 0</a:t>
                </a:r>
              </a:p>
              <a:p>
                <a:endParaRPr lang="en-US" sz="20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1800" b="1" dirty="0" smtClean="0"/>
                  <a:t>Thus, the vorticity must be zero for the existence of a velocity potential .</a:t>
                </a:r>
              </a:p>
              <a:p>
                <a:r>
                  <a:rPr lang="en-US" sz="1800" b="1" dirty="0" smtClean="0"/>
                  <a:t>From this it may be deduced that only </a:t>
                </a:r>
                <a:r>
                  <a:rPr lang="en-US" sz="1800" b="1" dirty="0" err="1" smtClean="0"/>
                  <a:t>irrotational</a:t>
                </a:r>
                <a:r>
                  <a:rPr lang="en-US" sz="1800" b="1" dirty="0" smtClean="0"/>
                  <a:t> </a:t>
                </a:r>
                <a:r>
                  <a:rPr lang="en-US" sz="1800" b="1" dirty="0" err="1" smtClean="0"/>
                  <a:t>flowfield</a:t>
                </a:r>
                <a:r>
                  <a:rPr lang="en-US" sz="1800" b="1" dirty="0" smtClean="0"/>
                  <a:t> can be characterized by a velocity potential </a:t>
                </a:r>
                <a14:m>
                  <m:oMath xmlns:m="http://schemas.openxmlformats.org/officeDocument/2006/math">
                    <m:r>
                      <a:rPr kumimoji="1" lang="en-US" altLang="ar-IQ" sz="1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800" b="1" dirty="0" smtClean="0"/>
                  <a:t>, for this reason </a:t>
                </a:r>
                <a:r>
                  <a:rPr lang="en-US" sz="1800" b="1" dirty="0" err="1" smtClean="0"/>
                  <a:t>irrotational</a:t>
                </a:r>
                <a:r>
                  <a:rPr lang="en-US" sz="1800" b="1" dirty="0" smtClean="0"/>
                  <a:t> flows are also known as potential flows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6" y="3810000"/>
                <a:ext cx="8842491" cy="2875146"/>
              </a:xfrm>
              <a:prstGeom prst="rect">
                <a:avLst/>
              </a:prstGeom>
              <a:blipFill>
                <a:blip r:embed="rId4"/>
                <a:stretch>
                  <a:fillRect l="-759" b="-233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Rectangle 13"/>
              <p:cNvSpPr>
                <a:spLocks noChangeArrowheads="1"/>
              </p:cNvSpPr>
              <p:nvPr/>
            </p:nvSpPr>
            <p:spPr bwMode="auto">
              <a:xfrm>
                <a:off x="194256" y="197476"/>
                <a:ext cx="8991600" cy="6660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kumimoji="1" lang="en-US" altLang="ar-IQ" sz="2000" b="1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 : calculate the velocity potential </a:t>
                </a:r>
                <a14:m>
                  <m:oMath xmlns:m="http://schemas.openxmlformats.org/officeDocument/2006/math">
                    <m:r>
                      <a:rPr kumimoji="1" lang="en-US" altLang="ar-IQ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1" lang="en-US" altLang="ar-IQ" sz="2000" b="1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sketch the </a:t>
                </a:r>
                <a:r>
                  <a:rPr lang="en-US" sz="2000" b="1" i="1" dirty="0">
                    <a:latin typeface="Times New Roman" panose="02020603050405020304" pitchFamily="18" charset="0"/>
                  </a:rPr>
                  <a:t>equipotential </a:t>
                </a:r>
                <a:r>
                  <a:rPr lang="en-US" sz="2000" b="1" i="1" dirty="0" smtClean="0">
                    <a:latin typeface="Times New Roman" panose="02020603050405020304" pitchFamily="18" charset="0"/>
                  </a:rPr>
                  <a:t>lines of the </a:t>
                </a:r>
                <a:r>
                  <a:rPr lang="en-US" sz="2000" b="1" i="1" dirty="0" err="1" smtClean="0">
                    <a:latin typeface="Times New Roman" panose="02020603050405020304" pitchFamily="18" charset="0"/>
                  </a:rPr>
                  <a:t>fieldflow</a:t>
                </a:r>
                <a:r>
                  <a:rPr lang="en-US" sz="2000" b="1" i="1" dirty="0" smtClean="0">
                    <a:latin typeface="Times New Roman" panose="02020603050405020304" pitchFamily="18" charset="0"/>
                  </a:rPr>
                  <a:t> produced by a doublet and rectilinear flow.</a:t>
                </a:r>
              </a:p>
              <a:p>
                <a:pPr marL="0" indent="0">
                  <a:buNone/>
                </a:pPr>
                <a:r>
                  <a:rPr kumimoji="1" lang="en-US" altLang="ar-IQ" sz="2000" b="1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Solution</a:t>
                </a:r>
                <a:r>
                  <a:rPr kumimoji="1" lang="en-US" altLang="ar-IQ" sz="18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ar-IQ" sz="1800" b="1" i="1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1" i="1" dirty="0"/>
                      <m:t>U</m:t>
                    </m:r>
                    <m:r>
                      <m:rPr>
                        <m:nor/>
                      </m:rPr>
                      <a:rPr lang="en-US" sz="1800" b="1" i="1" dirty="0"/>
                      <m:t> (</m:t>
                    </m:r>
                    <m:r>
                      <m:rPr>
                        <m:nor/>
                      </m:rPr>
                      <a:rPr lang="en-US" sz="1800" b="1" i="1" dirty="0"/>
                      <m:t>r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− 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sin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1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ar-IQ" sz="1800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800" b="1" i="1" dirty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i="1" dirty="0"/>
                      <m:t>U</m:t>
                    </m:r>
                    <m:r>
                      <m:rPr>
                        <m:nor/>
                      </m:rPr>
                      <a:rPr lang="en-US" sz="1800" b="1" i="1" dirty="0"/>
                      <m:t> ( </m:t>
                    </m:r>
                    <m:r>
                      <m:rPr>
                        <m:nor/>
                      </m:rPr>
                      <a:rPr lang="en-US" sz="1800" b="1" i="1" dirty="0"/>
                      <m:t>1 </m:t>
                    </m:r>
                    <m:r>
                      <m:rPr>
                        <m:nor/>
                      </m:rPr>
                      <a:rPr lang="en-US" sz="1800" b="1" i="1" dirty="0"/>
                      <m:t>− 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cos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ar-IQ" sz="1800" b="1" i="1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ar-IQ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ar-IQ" sz="1800" b="1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𝝍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1800" b="1" dirty="0"/>
                  <a:t> = 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i="1" dirty="0"/>
                      <m:t>U</m:t>
                    </m:r>
                    <m:r>
                      <m:rPr>
                        <m:nor/>
                      </m:rPr>
                      <a:rPr lang="en-US" sz="1800" b="1" i="1" dirty="0"/>
                      <m:t> ( </m:t>
                    </m:r>
                    <m:r>
                      <m:rPr>
                        <m:nor/>
                      </m:rPr>
                      <a:rPr lang="en-US" sz="1800" b="1" i="1" dirty="0"/>
                      <m:t>1  </m:t>
                    </m:r>
                    <m:r>
                      <m:rPr>
                        <m:nor/>
                      </m:rPr>
                      <a:rPr lang="en-US" sz="1800" b="1" i="1" dirty="0"/>
                      <m:t>+ 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sin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/>
                  <a:t> </a:t>
                </a: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𝑨𝒍𝒔𝒐</m:t>
                      </m:r>
                      <m:r>
                        <a:rPr lang="en-US" sz="1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ar-IQ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ar-IQ" sz="1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IQ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kumimoji="1" lang="en-US" altLang="ar-IQ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ar-IQ" sz="18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ar-IQ" sz="1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IQ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kumimoji="1" lang="en-US" altLang="ar-IQ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sz="18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kumimoji="1" lang="en-US" altLang="ar-IQ" sz="1800" b="1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 xmlns:m="http://schemas.openxmlformats.org/officeDocument/2006/math">
                    <m:r>
                      <a:rPr kumimoji="1" lang="en-US" altLang="ar-IQ" sz="1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ar-IQ" sz="1800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  <m:r>
                              <a:rPr kumimoji="1" lang="en-US" altLang="ar-IQ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num>
                          <m:den>
                            <m:r>
                              <a:rPr lang="en-US" sz="1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den>
                        </m:f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𝐝𝐫</m:t>
                        </m:r>
                      </m:e>
                    </m:nary>
                    <m:r>
                      <a:rPr lang="ar-IQ" sz="1800" b="1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  <m:r>
                              <a:rPr kumimoji="1" lang="en-US" altLang="ar-IQ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num>
                          <m:den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US" sz="1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𝛛</m:t>
                            </m:r>
                            <m:r>
                              <a:rPr lang="en-US" sz="18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𝛉</m:t>
                            </m:r>
                          </m:den>
                        </m:f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𝐫𝐝</m:t>
                        </m:r>
                        <m:r>
                          <a: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nary>
                    <m:r>
                      <a:rPr lang="ar-IQ"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smtClean="0"/>
                  <a:t> </a:t>
                </a:r>
                <a:r>
                  <a:rPr lang="en-US" sz="1800" b="1" dirty="0"/>
                  <a:t>=</a:t>
                </a:r>
                <a14:m>
                  <m:oMath xmlns:m="http://schemas.openxmlformats.org/officeDocument/2006/math">
                    <m:r>
                      <a:rPr lang="ar-IQ" sz="18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ar-IQ" sz="1800" b="1" dirty="0"/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sz="1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18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1800" b="1" dirty="0"/>
                      <m:t> </m:t>
                    </m:r>
                    <m:r>
                      <m:rPr>
                        <m:nor/>
                      </m:rPr>
                      <a:rPr lang="en-US" sz="1800" b="1" dirty="0" err="1"/>
                      <m:t>dr</m:t>
                    </m:r>
                    <m:r>
                      <a:rPr lang="ar-IQ" sz="1800" b="1" i="1" dirty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sz="1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𝐫𝐝</m:t>
                    </m:r>
                    <m:r>
                      <a:rPr lang="en-US"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b="1" dirty="0" smtClean="0"/>
                  <a:t> C</a:t>
                </a: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IQ" sz="1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1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800" b="1" i="1" dirty="0">
                                  <a:solidFill>
                                    <a:srgbClr val="000099"/>
                                  </a:solidFill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1800" b="1" i="1" dirty="0">
                                  <a:solidFill>
                                    <a:srgbClr val="000099"/>
                                  </a:solidFill>
                                </a:rPr>
                                <m:t> ( </m:t>
                              </m:r>
                              <m:r>
                                <m:rPr>
                                  <m:nor/>
                                </m:rPr>
                                <a:rPr lang="en-US" sz="1800" b="1" i="1" dirty="0">
                                  <a:solidFill>
                                    <a:srgbClr val="000099"/>
                                  </a:solidFill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 sz="1800" b="1" i="1" dirty="0">
                                  <a:solidFill>
                                    <a:srgbClr val="000099"/>
                                  </a:solidFill>
                                </a:rPr>
                                <m:t>−  </m:t>
                              </m:r>
                              <m:f>
                                <m:fPr>
                                  <m:ctrlPr>
                                    <a:rPr lang="ar-IQ" sz="1800" b="1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baseline="30000" dirty="0">
                                      <a:solidFill>
                                        <a:srgbClr val="000099"/>
                                      </a:solidFill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baseline="30000" dirty="0">
                                      <a:solidFill>
                                        <a:srgbClr val="000099"/>
                                      </a:solidFill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1800" b="1" i="1" dirty="0">
                                  <a:solidFill>
                                    <a:srgbClr val="000099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1" i="1" dirty="0">
                                  <a:solidFill>
                                    <a:srgbClr val="000099"/>
                                  </a:solidFill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en-US" sz="1800" b="1" i="1" dirty="0">
                                  <a:solidFill>
                                    <a:srgbClr val="000099"/>
                                  </a:solidFill>
                                </a:rPr>
                                <m:t> </m:t>
                              </m:r>
                              <m:r>
                                <a:rPr lang="en-US" sz="1800" b="1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𝒅𝒓</m:t>
                          </m:r>
                          <m:r>
                            <a:rPr lang="en-US" sz="1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U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 (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1 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 smtClean="0">
                                      <a:solidFill>
                                        <a:srgbClr val="000099"/>
                                      </a:solidFill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  </m:t>
                                  </m:r>
                                  <m:f>
                                    <m:fPr>
                                      <m:ctrlPr>
                                        <a:rPr lang="ar-IQ" sz="1800" b="1" i="1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1800" b="1" i="1" dirty="0">
                                          <a:solidFill>
                                            <a:srgbClr val="000099"/>
                                          </a:solidFill>
                                        </a:rPr>
                                        <m:t>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800" b="1" i="1" dirty="0">
                                          <a:solidFill>
                                            <a:srgbClr val="000099"/>
                                          </a:solidFill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800" b="1" i="1" baseline="30000" dirty="0">
                                          <a:solidFill>
                                            <a:srgbClr val="000099"/>
                                          </a:solidFill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1800" b="1" i="1" dirty="0">
                                          <a:solidFill>
                                            <a:srgbClr val="000099"/>
                                          </a:solidFill>
                                        </a:rPr>
                                        <m:t>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800" b="1" i="1" dirty="0">
                                          <a:solidFill>
                                            <a:srgbClr val="000099"/>
                                          </a:solidFill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800" b="1" i="1" baseline="30000" dirty="0">
                                          <a:solidFill>
                                            <a:srgbClr val="000099"/>
                                          </a:solidFill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b="1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 smtClean="0">
                                      <a:solidFill>
                                        <a:srgbClr val="000099"/>
                                      </a:solidFill>
                                    </a:rPr>
                                    <m:t>sin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n-US" sz="1800" b="1" i="1" dirty="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1800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1800" b="1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1800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1800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b="1" dirty="0" smtClean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lang="en-US" sz="1800" b="1" dirty="0" smtClean="0"/>
                  <a:t>Expanding and rearranging</a:t>
                </a: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IQ" sz="1800" b="1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1800" b="1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1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1800" b="1" i="1" dirty="0">
                                  <a:solidFill>
                                    <a:srgbClr val="000099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1" i="1" dirty="0">
                                  <a:solidFill>
                                    <a:srgbClr val="000099"/>
                                  </a:solidFill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en-US" sz="1800" b="1" i="1" dirty="0">
                                  <a:solidFill>
                                    <a:srgbClr val="000099"/>
                                  </a:solidFill>
                                </a:rPr>
                                <m:t> </m:t>
                              </m:r>
                              <m:r>
                                <a:rPr lang="en-US" sz="1800" b="1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𝒅𝒓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800" b="1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 smtClean="0">
                                      <a:solidFill>
                                        <a:srgbClr val="000099"/>
                                      </a:solidFill>
                                    </a:rPr>
                                    <m:t>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 smtClean="0">
                                      <a:solidFill>
                                        <a:srgbClr val="000099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 smtClean="0">
                                      <a:solidFill>
                                        <a:srgbClr val="000099"/>
                                      </a:solidFill>
                                    </a:rPr>
                                    <m:t>sin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 smtClean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1800" b="1" i="1" dirty="0">
                                          <a:solidFill>
                                            <a:srgbClr val="000099"/>
                                          </a:solidFill>
                                        </a:rPr>
                                        <m:t>cos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800" b="1" i="1" dirty="0">
                                          <a:solidFill>
                                            <a:srgbClr val="000099"/>
                                          </a:solidFill>
                                        </a:rPr>
                                        <m:t> </m:t>
                                      </m:r>
                                      <m:r>
                                        <a:rPr lang="en-US" sz="1800" b="1" i="1" dirty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b="1" i="1">
                                              <a:solidFill>
                                                <a:srgbClr val="000099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 smtClean="0">
                                              <a:solidFill>
                                                <a:srgbClr val="000099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>
                                              <a:solidFill>
                                                <a:srgbClr val="000099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nary>
                          <m:r>
                            <a:rPr lang="en-US" sz="1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𝒅𝒓</m:t>
                          </m:r>
                          <m:r>
                            <a:rPr lang="en-US" sz="1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1800" b="1" i="1" dirty="0" smtClean="0">
                                          <a:solidFill>
                                            <a:srgbClr val="000099"/>
                                          </a:solidFill>
                                        </a:rPr>
                                        <m:t>sin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800" b="1" i="1" dirty="0">
                                          <a:solidFill>
                                            <a:srgbClr val="000099"/>
                                          </a:solidFill>
                                        </a:rPr>
                                        <m:t> </m:t>
                                      </m:r>
                                      <m:r>
                                        <a:rPr lang="en-US" sz="1800" b="1" i="1" dirty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num>
                                    <m:den>
                                      <m:r>
                                        <a:rPr lang="en-US" sz="1800" b="1" i="1" dirty="0" smtClean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r>
                            <a:rPr lang="en-US" sz="1800" b="1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IQ" sz="1800" b="1" i="1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ar-IQ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∅=−</m:t>
                      </m:r>
                      <m:r>
                        <a:rPr kumimoji="1" lang="en-US" altLang="ar-IQ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ar-IQ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ar-IQ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kumimoji="1" lang="en-US" altLang="ar-IQ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ar-IQ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𝒓𝒄𝒐𝒔</m:t>
                          </m:r>
                          <m:r>
                            <a:rPr kumimoji="1" lang="en-US" altLang="ar-IQ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cos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i="1" dirty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18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num>
                                <m:den>
                                  <m:r>
                                    <a:rPr lang="en-US" sz="18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kumimoji="1" lang="en-US" altLang="ar-IQ" sz="1800" b="1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 xmlns:m="http://schemas.openxmlformats.org/officeDocument/2006/math">
                    <m:r>
                      <a:rPr kumimoji="1" lang="en-US" altLang="ar-IQ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1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en-US" sz="1800" b="1" i="1" dirty="0"/>
                      <m:t>U</m:t>
                    </m:r>
                    <m:r>
                      <m:rPr>
                        <m:nor/>
                      </m:rPr>
                      <a:rPr lang="en-US" sz="1800" b="1" i="1" dirty="0"/>
                      <m:t> (</m:t>
                    </m:r>
                    <m:r>
                      <m:rPr>
                        <m:nor/>
                      </m:rPr>
                      <a:rPr lang="en-US" sz="1800" b="1" i="1" dirty="0"/>
                      <m:t>r</m:t>
                    </m:r>
                    <m:r>
                      <m:rPr>
                        <m:nor/>
                      </m:rPr>
                      <a:rPr lang="en-US" sz="1800" b="1" i="1" dirty="0"/>
                      <m:t> + 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1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kumimoji="1" lang="en-US" altLang="ar-IQ" sz="18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C</a:t>
                </a: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kumimoji="1" lang="en-US" altLang="ar-IQ" b="1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</a:t>
                </a:r>
                <a:r>
                  <a:rPr kumimoji="1" lang="en-US" altLang="ar-IQ" sz="2000" b="1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C = 0   </a:t>
                </a:r>
                <a:r>
                  <a:rPr kumimoji="1" lang="en-US" altLang="ar-IQ" b="1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ar-IQ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kumimoji="1" lang="en-US" altLang="ar-IQ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ar-IQ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 i="1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en-US" sz="2000" b="1" i="1" dirty="0"/>
                      <m:t>U</m:t>
                    </m:r>
                    <m:r>
                      <m:rPr>
                        <m:nor/>
                      </m:rPr>
                      <a:rPr lang="en-US" sz="2000" b="1" i="1" dirty="0"/>
                      <m:t> (</m:t>
                    </m:r>
                    <m:r>
                      <m:rPr>
                        <m:nor/>
                      </m:rPr>
                      <a:rPr lang="en-US" sz="2000" b="1" i="1" dirty="0"/>
                      <m:t>r</m:t>
                    </m:r>
                    <m:r>
                      <m:rPr>
                        <m:nor/>
                      </m:rPr>
                      <a:rPr lang="en-US" sz="2000" b="1" i="1" dirty="0"/>
                      <m:t> +  </m:t>
                    </m:r>
                    <m:f>
                      <m:fPr>
                        <m:ctrlPr>
                          <a:rPr lang="ar-IQ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20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2000" b="1" i="1" baseline="30000" dirty="0"/>
                          <m:t>2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kumimoji="1" lang="en-US" altLang="ar-IQ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kumimoji="1" lang="en-US" altLang="ar-IQ" b="1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en-US" sz="2800" i="1" dirty="0" smtClean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en-US" sz="2800" i="1" dirty="0" smtClean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ar-IQ" sz="2800" i="1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ar-IQ" sz="2800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endParaRPr lang="ar-IQ" sz="2800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kumimoji="1" lang="en-US" altLang="ar-IQ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  </a:t>
                </a:r>
                <a:endParaRPr kumimoji="1" lang="en-US" altLang="ar-IQ" sz="26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08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256" y="197476"/>
                <a:ext cx="8991600" cy="6660524"/>
              </a:xfrm>
              <a:prstGeom prst="rect">
                <a:avLst/>
              </a:prstGeom>
              <a:blipFill>
                <a:blip r:embed="rId3"/>
                <a:stretch>
                  <a:fillRect l="-746" t="-549" b="-6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7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13"/>
          <p:cNvSpPr>
            <a:spLocks noChangeArrowheads="1"/>
          </p:cNvSpPr>
          <p:nvPr/>
        </p:nvSpPr>
        <p:spPr bwMode="auto">
          <a:xfrm>
            <a:off x="194256" y="197476"/>
            <a:ext cx="8991600" cy="666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hlink"/>
              </a:buClr>
              <a:buSzPct val="50000"/>
              <a:buNone/>
            </a:pPr>
            <a:endParaRPr lang="en-US" sz="2800" i="1" dirty="0" smtClean="0"/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50000"/>
              <a:buNone/>
            </a:pPr>
            <a:endParaRPr lang="en-US" sz="2800" i="1" dirty="0" smtClean="0"/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50000"/>
              <a:buNone/>
            </a:pPr>
            <a:endParaRPr lang="ar-IQ" sz="2800" i="1" dirty="0"/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50000"/>
              <a:buNone/>
            </a:pPr>
            <a:endParaRPr lang="ar-IQ" sz="2800" dirty="0"/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50000"/>
              <a:buNone/>
            </a:pPr>
            <a:endParaRPr lang="ar-IQ" sz="2800" dirty="0"/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50000"/>
              <a:buNone/>
            </a:pPr>
            <a:r>
              <a:rPr kumimoji="1" lang="en-US" altLang="ar-IQ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endParaRPr kumimoji="1" lang="en-US" altLang="ar-IQ" sz="2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64698"/>
                  </p:ext>
                </p:extLst>
              </p:nvPr>
            </p:nvGraphicFramePr>
            <p:xfrm>
              <a:off x="346656" y="197477"/>
              <a:ext cx="5673144" cy="2143570"/>
            </p:xfrm>
            <a:graphic>
              <a:graphicData uri="http://schemas.openxmlformats.org/drawingml/2006/table">
                <a:tbl>
                  <a:tblPr rtl="1" firstRow="1" bandRow="1">
                    <a:tableStyleId>{9DCAF9ED-07DC-4A11-8D7F-57B35C25682E}</a:tableStyleId>
                  </a:tblPr>
                  <a:tblGrid>
                    <a:gridCol w="2862540">
                      <a:extLst>
                        <a:ext uri="{9D8B030D-6E8A-4147-A177-3AD203B41FA5}">
                          <a16:colId xmlns:a16="http://schemas.microsoft.com/office/drawing/2014/main" val="234978793"/>
                        </a:ext>
                      </a:extLst>
                    </a:gridCol>
                    <a:gridCol w="1362354">
                      <a:extLst>
                        <a:ext uri="{9D8B030D-6E8A-4147-A177-3AD203B41FA5}">
                          <a16:colId xmlns:a16="http://schemas.microsoft.com/office/drawing/2014/main" val="3662333105"/>
                        </a:ext>
                      </a:extLst>
                    </a:gridCol>
                    <a:gridCol w="1448250">
                      <a:extLst>
                        <a:ext uri="{9D8B030D-6E8A-4147-A177-3AD203B41FA5}">
                          <a16:colId xmlns:a16="http://schemas.microsoft.com/office/drawing/2014/main" val="36257240"/>
                        </a:ext>
                      </a:extLst>
                    </a:gridCol>
                  </a:tblGrid>
                  <a:tr h="511809">
                    <a:tc>
                      <a:txBody>
                        <a:bodyPr/>
                        <a:lstStyle/>
                        <a:p>
                          <a:pPr marL="0" indent="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5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ar-IQ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  <m:r>
                                  <a:rPr lang="en-US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1" dirty="0">
                                    <a:solidFill>
                                      <a:schemeClr val="tx1"/>
                                    </a:solidFill>
                                  </a:rPr>
                                  <m:t>U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1" dirty="0">
                                    <a:solidFill>
                                      <a:schemeClr val="tx1"/>
                                    </a:solidFill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1" dirty="0">
                                    <a:solidFill>
                                      <a:schemeClr val="tx1"/>
                                    </a:solidFill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1" dirty="0">
                                    <a:solidFill>
                                      <a:schemeClr val="tx1"/>
                                    </a:solidFill>
                                  </a:rPr>
                                  <m:t> +  </m:t>
                                </m:r>
                                <m:f>
                                  <m:fPr>
                                    <m:ctrlPr>
                                      <a:rPr lang="ar-IQ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800" b="1" i="1" dirty="0">
                                        <a:solidFill>
                                          <a:schemeClr val="tx1"/>
                                        </a:solidFill>
                                      </a:rPr>
                                      <m:t>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b="1" i="1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b="1" i="1" baseline="3000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den>
                                </m:f>
                                <m:r>
                                  <a:rPr lang="en-US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kumimoji="1" lang="en-US" altLang="ar-IQ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ar-IQ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ar-IQ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7742153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Zero</a:t>
                          </a:r>
                          <a:r>
                            <a:rPr lang="en-US" sz="1600" baseline="0" dirty="0" smtClean="0"/>
                            <a:t> </a:t>
                          </a:r>
                          <a:endParaRPr lang="ar-IQ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For any r</a:t>
                          </a:r>
                          <a:endParaRPr lang="ar-IQ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IQ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IQ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ar-IQ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ar-IQ" sz="1600" b="1" dirty="0" smtClean="0"/>
                            <a:t>  </a:t>
                          </a:r>
                          <a:r>
                            <a:rPr lang="en-US" sz="1600" b="1" dirty="0" smtClean="0"/>
                            <a:t> or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IQ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IQ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ar-IQ" sz="16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ar-IQ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ar-IQ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ar-IQ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5765790"/>
                      </a:ext>
                    </a:extLst>
                  </a:tr>
                  <a:tr h="278996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/>
                            <a:t>+</a:t>
                          </a:r>
                          <a:r>
                            <a:rPr lang="en-US" sz="1600" b="0" baseline="0" dirty="0" smtClean="0"/>
                            <a:t> </a:t>
                          </a:r>
                          <a:r>
                            <a:rPr lang="ar-IQ" sz="1600" b="1" dirty="0" smtClean="0"/>
                            <a:t>∞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IQ" sz="1600" b="1" dirty="0" smtClean="0"/>
                            <a:t>∞</a:t>
                          </a:r>
                          <a:endParaRPr lang="ar-IQ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IQ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ar-IQ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3278461"/>
                      </a:ext>
                    </a:extLst>
                  </a:tr>
                  <a:tr h="278996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/>
                            <a:t>-</a:t>
                          </a:r>
                          <a:r>
                            <a:rPr lang="en-US" sz="1600" b="0" baseline="0" dirty="0" smtClean="0"/>
                            <a:t> </a:t>
                          </a:r>
                          <a:r>
                            <a:rPr lang="ar-IQ" sz="1600" b="1" dirty="0" smtClean="0"/>
                            <a:t>∞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IQ" sz="1600" b="1" dirty="0" smtClean="0"/>
                            <a:t>∞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="1" dirty="0" smtClean="0"/>
                            <a:t>0</a:t>
                          </a:r>
                          <a:endParaRPr lang="ar-IQ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312148"/>
                      </a:ext>
                    </a:extLst>
                  </a:tr>
                  <a:tr h="345733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-</a:t>
                          </a:r>
                          <a:r>
                            <a:rPr lang="en-US" sz="1600" b="1" dirty="0" smtClean="0"/>
                            <a:t>UR</a:t>
                          </a:r>
                          <a:endParaRPr lang="ar-IQ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="1" dirty="0" smtClean="0"/>
                            <a:t>R</a:t>
                          </a:r>
                          <a:endParaRPr lang="ar-IQ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IQ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IQ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ar-IQ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ar-IQ" sz="1600" b="1" dirty="0" smtClean="0"/>
                            <a:t> </a:t>
                          </a:r>
                          <a:endParaRPr lang="ar-IQ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57505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64698"/>
                  </p:ext>
                </p:extLst>
              </p:nvPr>
            </p:nvGraphicFramePr>
            <p:xfrm>
              <a:off x="346656" y="197477"/>
              <a:ext cx="5673144" cy="2143570"/>
            </p:xfrm>
            <a:graphic>
              <a:graphicData uri="http://schemas.openxmlformats.org/drawingml/2006/table">
                <a:tbl>
                  <a:tblPr rtl="1" firstRow="1" bandRow="1">
                    <a:tableStyleId>{9DCAF9ED-07DC-4A11-8D7F-57B35C25682E}</a:tableStyleId>
                  </a:tblPr>
                  <a:tblGrid>
                    <a:gridCol w="2862540">
                      <a:extLst>
                        <a:ext uri="{9D8B030D-6E8A-4147-A177-3AD203B41FA5}">
                          <a16:colId xmlns:a16="http://schemas.microsoft.com/office/drawing/2014/main" val="234978793"/>
                        </a:ext>
                      </a:extLst>
                    </a:gridCol>
                    <a:gridCol w="1362354">
                      <a:extLst>
                        <a:ext uri="{9D8B030D-6E8A-4147-A177-3AD203B41FA5}">
                          <a16:colId xmlns:a16="http://schemas.microsoft.com/office/drawing/2014/main" val="3662333105"/>
                        </a:ext>
                      </a:extLst>
                    </a:gridCol>
                    <a:gridCol w="1448250">
                      <a:extLst>
                        <a:ext uri="{9D8B030D-6E8A-4147-A177-3AD203B41FA5}">
                          <a16:colId xmlns:a16="http://schemas.microsoft.com/office/drawing/2014/main" val="36257240"/>
                        </a:ext>
                      </a:extLst>
                    </a:gridCol>
                  </a:tblGrid>
                  <a:tr h="615061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3" t="-4950" r="-98723" b="-251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ar-IQ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2017" t="-4950" r="-840" b="-2514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7742153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Zero</a:t>
                          </a:r>
                          <a:r>
                            <a:rPr lang="en-US" sz="1600" baseline="0" dirty="0" smtClean="0"/>
                            <a:t> </a:t>
                          </a:r>
                          <a:endParaRPr lang="ar-IQ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For any r</a:t>
                          </a:r>
                          <a:endParaRPr lang="ar-IQ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2017" t="-145205" r="-840" b="-2479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76579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/>
                            <a:t>+</a:t>
                          </a:r>
                          <a:r>
                            <a:rPr lang="en-US" sz="1600" b="0" baseline="0" dirty="0" smtClean="0"/>
                            <a:t> </a:t>
                          </a:r>
                          <a:r>
                            <a:rPr lang="ar-IQ" sz="1600" b="1" dirty="0" smtClean="0"/>
                            <a:t>∞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IQ" sz="1600" b="1" dirty="0" smtClean="0"/>
                            <a:t>∞</a:t>
                          </a:r>
                          <a:endParaRPr lang="ar-IQ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2017" t="-325455" r="-840" b="-2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27846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/>
                            <a:t>-</a:t>
                          </a:r>
                          <a:r>
                            <a:rPr lang="en-US" sz="1600" b="0" baseline="0" dirty="0" smtClean="0"/>
                            <a:t> </a:t>
                          </a:r>
                          <a:r>
                            <a:rPr lang="ar-IQ" sz="1600" b="1" dirty="0" smtClean="0"/>
                            <a:t>∞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IQ" sz="1600" b="1" dirty="0" smtClean="0"/>
                            <a:t>∞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="1" dirty="0" smtClean="0"/>
                            <a:t>0</a:t>
                          </a:r>
                          <a:endParaRPr lang="ar-IQ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312148"/>
                      </a:ext>
                    </a:extLst>
                  </a:tr>
                  <a:tr h="41548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-</a:t>
                          </a:r>
                          <a:r>
                            <a:rPr lang="en-US" sz="1600" b="1" dirty="0" smtClean="0"/>
                            <a:t>UR</a:t>
                          </a:r>
                          <a:endParaRPr lang="ar-IQ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="1" dirty="0" smtClean="0"/>
                            <a:t>R</a:t>
                          </a:r>
                          <a:endParaRPr lang="ar-IQ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2017" t="-426471" r="-840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7505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8889" r="10000" b="11111"/>
          <a:stretch/>
        </p:blipFill>
        <p:spPr>
          <a:xfrm>
            <a:off x="194256" y="2514600"/>
            <a:ext cx="864494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6053</TotalTime>
  <Words>157</Words>
  <Application>Microsoft Office PowerPoint</Application>
  <PresentationFormat>On-screen Show (4:3)</PresentationFormat>
  <Paragraphs>82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Cambria Math</vt:lpstr>
      <vt:lpstr>Century Gothic</vt:lpstr>
      <vt:lpstr>Tahoma</vt:lpstr>
      <vt:lpstr>Times New Roman</vt:lpstr>
      <vt:lpstr>Wingdings 3</vt:lpstr>
      <vt:lpstr>Wisp</vt:lpstr>
      <vt:lpstr>The Velocity Potential - ∅- 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Function &amp; Velocity Potential</dc:title>
  <dc:creator>Ramanathan</dc:creator>
  <cp:lastModifiedBy>ah</cp:lastModifiedBy>
  <cp:revision>75</cp:revision>
  <dcterms:created xsi:type="dcterms:W3CDTF">2003-10-21T03:30:57Z</dcterms:created>
  <dcterms:modified xsi:type="dcterms:W3CDTF">2019-04-24T19:52:53Z</dcterms:modified>
</cp:coreProperties>
</file>