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87" r:id="rId1"/>
  </p:sldMasterIdLst>
  <p:notesMasterIdLst>
    <p:notesMasterId r:id="rId7"/>
  </p:notesMasterIdLst>
  <p:sldIdLst>
    <p:sldId id="276" r:id="rId2"/>
    <p:sldId id="279" r:id="rId3"/>
    <p:sldId id="280" r:id="rId4"/>
    <p:sldId id="282" r:id="rId5"/>
    <p:sldId id="283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3" autoAdjust="0"/>
    <p:restoredTop sz="94374" autoAdjust="0"/>
  </p:normalViewPr>
  <p:slideViewPr>
    <p:cSldViewPr>
      <p:cViewPr varScale="1">
        <p:scale>
          <a:sx n="74" d="100"/>
          <a:sy n="74" d="100"/>
        </p:scale>
        <p:origin x="1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9FD78A-E5FD-41EA-B269-2655F77E77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0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7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59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9FD78A-E5FD-41EA-B269-2655F77E77A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80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3"/>
          <p:cNvSpPr>
            <a:spLocks/>
          </p:cNvSpPr>
          <p:nvPr/>
        </p:nvSpPr>
        <p:spPr bwMode="auto">
          <a:xfrm>
            <a:off x="-31750" y="4321175"/>
            <a:ext cx="1395413" cy="781050"/>
          </a:xfrm>
          <a:custGeom>
            <a:avLst/>
            <a:gdLst>
              <a:gd name="T0" fmla="*/ 1006217 w 8042"/>
              <a:gd name="T1" fmla="*/ 781050 h 10000"/>
              <a:gd name="T2" fmla="*/ 1034327 w 8042"/>
              <a:gd name="T3" fmla="*/ 771677 h 10000"/>
              <a:gd name="T4" fmla="*/ 1039012 w 8042"/>
              <a:gd name="T5" fmla="*/ 766991 h 10000"/>
              <a:gd name="T6" fmla="*/ 1395413 w 8042"/>
              <a:gd name="T7" fmla="*/ 410832 h 10000"/>
              <a:gd name="T8" fmla="*/ 1395413 w 8042"/>
              <a:gd name="T9" fmla="*/ 368734 h 10000"/>
              <a:gd name="T10" fmla="*/ 1039012 w 8042"/>
              <a:gd name="T11" fmla="*/ 17261 h 10000"/>
              <a:gd name="T12" fmla="*/ 1034327 w 8042"/>
              <a:gd name="T13" fmla="*/ 12497 h 10000"/>
              <a:gd name="T14" fmla="*/ 1006217 w 8042"/>
              <a:gd name="T15" fmla="*/ 3202 h 10000"/>
              <a:gd name="T16" fmla="*/ 3123 w 8042"/>
              <a:gd name="T17" fmla="*/ 0 h 10000"/>
              <a:gd name="T18" fmla="*/ 0 w 8042"/>
              <a:gd name="T19" fmla="*/ 780347 h 10000"/>
              <a:gd name="T20" fmla="*/ 1006217 w 8042"/>
              <a:gd name="T21" fmla="*/ 781050 h 100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863" y="4529138"/>
            <a:ext cx="584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551D1-776B-4B62-B936-8A22CE7AD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8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CDE-F721-4E41-A011-FC653592FCF6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1F28D-6EAB-4629-8D78-D0BCE3378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4AFF-43C5-41DE-893C-3B1F49D52501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202D-453F-412E-9793-DE8BCA4CB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33E22-5256-4223-9636-811E4706AC83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4FD17-9FD9-4EAA-AB37-DE65C651F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08163" y="647700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7" name="TextBox 62"/>
          <p:cNvSpPr txBox="1">
            <a:spLocks noChangeArrowheads="1"/>
          </p:cNvSpPr>
          <p:nvPr/>
        </p:nvSpPr>
        <p:spPr bwMode="auto">
          <a:xfrm>
            <a:off x="8169275" y="290512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ar-IQ" sz="8000" smtClean="0">
                <a:solidFill>
                  <a:schemeClr val="accent1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92E13-87E4-4030-BD1D-4066C236C339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36D5F-46DD-4C1D-AE9A-6015F556E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EF506-11D5-4AC8-BEC4-9EAD602D1C9E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7EFD1-DAAA-46D4-A102-9A326B082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0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38894-3728-4959-BD4A-72D6366FCA9C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FBF74-7CC2-4CBD-BD70-DD85C3AF4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17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91FD3-ABE9-4308-A379-DF9CE797EC8F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849BB-1C7C-4B1F-8EFE-E85DC9731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73CE1-30FB-4104-811E-2CE1868B00AF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B7F8-E996-4697-82CE-297000F15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4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0" y="3167063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55214-6A02-4AB6-8A0B-16B72F93ED42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175" y="3244850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FEC0A-E24C-46AF-A56E-9FC3B4EE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9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7999C-B6C6-49E9-A8F0-44B4F4920DA9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57085-A3CC-4982-B799-D43B1F7B25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A832-C43B-4323-AFE0-70E872E0E1C4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B69B-0EAF-4000-8AD3-2D597D394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63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B94C-BD8E-416C-ACED-FC150F7572C0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18FC1-3A22-4805-8466-F1A492B1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5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5C00-9BCE-4266-87D7-184A657145AD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1AE06-B20C-4B16-84A7-8637A77E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27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711200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0967-B853-4D8B-A2DF-0D2943F06AEE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8326-0EBD-43E2-B21D-4EF193A4A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8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0" y="4910138"/>
            <a:ext cx="1358900" cy="508000"/>
          </a:xfrm>
          <a:custGeom>
            <a:avLst/>
            <a:gdLst>
              <a:gd name="T0" fmla="*/ 1358900 w 7908"/>
              <a:gd name="T1" fmla="*/ 238455 h 10000"/>
              <a:gd name="T2" fmla="*/ 1129839 w 7908"/>
              <a:gd name="T3" fmla="*/ 9550 h 10000"/>
              <a:gd name="T4" fmla="*/ 1124856 w 7908"/>
              <a:gd name="T5" fmla="*/ 4775 h 10000"/>
              <a:gd name="T6" fmla="*/ 1110593 w 7908"/>
              <a:gd name="T7" fmla="*/ 0 h 10000"/>
              <a:gd name="T8" fmla="*/ 1019862 w 7908"/>
              <a:gd name="T9" fmla="*/ 0 h 10000"/>
              <a:gd name="T10" fmla="*/ 0 w 7908"/>
              <a:gd name="T11" fmla="*/ 3150 h 10000"/>
              <a:gd name="T12" fmla="*/ 0 w 7908"/>
              <a:gd name="T13" fmla="*/ 508000 h 10000"/>
              <a:gd name="T14" fmla="*/ 1019862 w 7908"/>
              <a:gd name="T15" fmla="*/ 505562 h 10000"/>
              <a:gd name="T16" fmla="*/ 1110593 w 7908"/>
              <a:gd name="T17" fmla="*/ 505562 h 10000"/>
              <a:gd name="T18" fmla="*/ 1124856 w 7908"/>
              <a:gd name="T19" fmla="*/ 500837 h 10000"/>
              <a:gd name="T20" fmla="*/ 1129839 w 7908"/>
              <a:gd name="T21" fmla="*/ 496011 h 10000"/>
              <a:gd name="T22" fmla="*/ 1358900 w 7908"/>
              <a:gd name="T23" fmla="*/ 267106 h 10000"/>
              <a:gd name="T24" fmla="*/ 1358900 w 7908"/>
              <a:gd name="T25" fmla="*/ 238455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5794-7DD1-43B7-A4F3-57F7824A3571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175" y="4983163"/>
            <a:ext cx="5857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8C5A2-700B-46AE-B938-135F048D1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5"/>
          <p:cNvGrpSpPr>
            <a:grpSpLocks/>
          </p:cNvGrpSpPr>
          <p:nvPr/>
        </p:nvGrpSpPr>
        <p:grpSpPr bwMode="auto">
          <a:xfrm>
            <a:off x="0" y="228600"/>
            <a:ext cx="198120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85725 w 22"/>
                <a:gd name="T1" fmla="*/ 533400 h 136"/>
                <a:gd name="T2" fmla="*/ 66242 w 22"/>
                <a:gd name="T3" fmla="*/ 313765 h 136"/>
                <a:gd name="T4" fmla="*/ 0 w 22"/>
                <a:gd name="T5" fmla="*/ 0 h 136"/>
                <a:gd name="T6" fmla="*/ 0 w 22"/>
                <a:gd name="T7" fmla="*/ 137272 h 136"/>
                <a:gd name="T8" fmla="*/ 77932 w 22"/>
                <a:gd name="T9" fmla="*/ 486335 h 136"/>
                <a:gd name="T10" fmla="*/ 85725 w 22"/>
                <a:gd name="T11" fmla="*/ 53340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338387 w 140"/>
                <a:gd name="T1" fmla="*/ 1373628 h 504"/>
                <a:gd name="T2" fmla="*/ 546928 w 140"/>
                <a:gd name="T3" fmla="*/ 1978025 h 504"/>
                <a:gd name="T4" fmla="*/ 550863 w 140"/>
                <a:gd name="T5" fmla="*/ 1875984 h 504"/>
                <a:gd name="T6" fmla="*/ 373800 w 140"/>
                <a:gd name="T7" fmla="*/ 1361855 h 504"/>
                <a:gd name="T8" fmla="*/ 0 w 140"/>
                <a:gd name="T9" fmla="*/ 0 h 504"/>
                <a:gd name="T10" fmla="*/ 23608 w 140"/>
                <a:gd name="T11" fmla="*/ 239404 h 504"/>
                <a:gd name="T12" fmla="*/ 338387 w 140"/>
                <a:gd name="T13" fmla="*/ 1373628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31461 w 132"/>
                <a:gd name="T1" fmla="*/ 86405 h 308"/>
                <a:gd name="T2" fmla="*/ 0 w 132"/>
                <a:gd name="T3" fmla="*/ 0 h 308"/>
                <a:gd name="T4" fmla="*/ 0 w 132"/>
                <a:gd name="T5" fmla="*/ 113898 h 308"/>
                <a:gd name="T6" fmla="*/ 267422 w 132"/>
                <a:gd name="T7" fmla="*/ 761938 h 308"/>
                <a:gd name="T8" fmla="*/ 483719 w 132"/>
                <a:gd name="T9" fmla="*/ 1209675 h 308"/>
                <a:gd name="T10" fmla="*/ 519113 w 132"/>
                <a:gd name="T11" fmla="*/ 1209675 h 308"/>
                <a:gd name="T12" fmla="*/ 302816 w 132"/>
                <a:gd name="T13" fmla="*/ 746228 h 308"/>
                <a:gd name="T14" fmla="*/ 31461 w 132"/>
                <a:gd name="T15" fmla="*/ 86405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110524 w 37"/>
                <a:gd name="T1" fmla="*/ 309563 h 79"/>
                <a:gd name="T2" fmla="*/ 146050 w 37"/>
                <a:gd name="T3" fmla="*/ 309563 h 79"/>
                <a:gd name="T4" fmla="*/ 0 w 37"/>
                <a:gd name="T5" fmla="*/ 0 h 79"/>
                <a:gd name="T6" fmla="*/ 110524 w 37"/>
                <a:gd name="T7" fmla="*/ 309563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637159 w 178"/>
                <a:gd name="T1" fmla="*/ 2591803 h 722"/>
                <a:gd name="T2" fmla="*/ 456237 w 178"/>
                <a:gd name="T3" fmla="*/ 2097004 h 722"/>
                <a:gd name="T4" fmla="*/ 157323 w 178"/>
                <a:gd name="T5" fmla="*/ 926766 h 722"/>
                <a:gd name="T6" fmla="*/ 47197 w 178"/>
                <a:gd name="T7" fmla="*/ 200276 h 722"/>
                <a:gd name="T8" fmla="*/ 0 w 178"/>
                <a:gd name="T9" fmla="*/ 0 h 722"/>
                <a:gd name="T10" fmla="*/ 129792 w 178"/>
                <a:gd name="T11" fmla="*/ 930693 h 722"/>
                <a:gd name="T12" fmla="*/ 420839 w 178"/>
                <a:gd name="T13" fmla="*/ 2108785 h 722"/>
                <a:gd name="T14" fmla="*/ 629293 w 178"/>
                <a:gd name="T15" fmla="*/ 2674269 h 722"/>
                <a:gd name="T16" fmla="*/ 700088 w 178"/>
                <a:gd name="T17" fmla="*/ 2835275 h 722"/>
                <a:gd name="T18" fmla="*/ 684356 w 178"/>
                <a:gd name="T19" fmla="*/ 2780297 h 722"/>
                <a:gd name="T20" fmla="*/ 637159 w 178"/>
                <a:gd name="T21" fmla="*/ 2591803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43277 w 23"/>
                <a:gd name="T1" fmla="*/ 2266168 h 635"/>
                <a:gd name="T2" fmla="*/ 47211 w 23"/>
                <a:gd name="T3" fmla="*/ 2313298 h 635"/>
                <a:gd name="T4" fmla="*/ 86554 w 23"/>
                <a:gd name="T5" fmla="*/ 2482180 h 635"/>
                <a:gd name="T6" fmla="*/ 90488 w 23"/>
                <a:gd name="T7" fmla="*/ 2493963 h 635"/>
                <a:gd name="T8" fmla="*/ 66882 w 23"/>
                <a:gd name="T9" fmla="*/ 2262240 h 635"/>
                <a:gd name="T10" fmla="*/ 19671 w 23"/>
                <a:gd name="T11" fmla="*/ 1056498 h 635"/>
                <a:gd name="T12" fmla="*/ 59014 w 23"/>
                <a:gd name="T13" fmla="*/ 0 h 635"/>
                <a:gd name="T14" fmla="*/ 47211 w 23"/>
                <a:gd name="T15" fmla="*/ 0 h 635"/>
                <a:gd name="T16" fmla="*/ 3934 w 23"/>
                <a:gd name="T17" fmla="*/ 1056498 h 635"/>
                <a:gd name="T18" fmla="*/ 43277 w 23"/>
                <a:gd name="T19" fmla="*/ 2266168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19610 w 17"/>
                <a:gd name="T3" fmla="*/ 220173 h 107"/>
                <a:gd name="T4" fmla="*/ 66675 w 17"/>
                <a:gd name="T5" fmla="*/ 420688 h 107"/>
                <a:gd name="T6" fmla="*/ 43143 w 17"/>
                <a:gd name="T7" fmla="*/ 180857 h 107"/>
                <a:gd name="T8" fmla="*/ 39221 w 17"/>
                <a:gd name="T9" fmla="*/ 169062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19747 w 41"/>
                <a:gd name="T3" fmla="*/ 365769 h 222"/>
                <a:gd name="T4" fmla="*/ 67140 w 41"/>
                <a:gd name="T5" fmla="*/ 652877 h 222"/>
                <a:gd name="T6" fmla="*/ 94785 w 41"/>
                <a:gd name="T7" fmla="*/ 723671 h 222"/>
                <a:gd name="T8" fmla="*/ 161925 w 41"/>
                <a:gd name="T9" fmla="*/ 873125 h 222"/>
                <a:gd name="T10" fmla="*/ 150077 w 41"/>
                <a:gd name="T11" fmla="*/ 833795 h 222"/>
                <a:gd name="T12" fmla="*/ 51342 w 41"/>
                <a:gd name="T13" fmla="*/ 361836 h 222"/>
                <a:gd name="T14" fmla="*/ 31595 w 41"/>
                <a:gd name="T15" fmla="*/ 86526 h 222"/>
                <a:gd name="T16" fmla="*/ 27646 w 41"/>
                <a:gd name="T17" fmla="*/ 70794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7510 w 450"/>
                <a:gd name="T1" fmla="*/ 3353798 h 878"/>
                <a:gd name="T2" fmla="*/ 196497 w 450"/>
                <a:gd name="T3" fmla="*/ 2407352 h 878"/>
                <a:gd name="T4" fmla="*/ 585562 w 450"/>
                <a:gd name="T5" fmla="*/ 1523740 h 878"/>
                <a:gd name="T6" fmla="*/ 1120034 w 450"/>
                <a:gd name="T7" fmla="*/ 718671 h 878"/>
                <a:gd name="T8" fmla="*/ 1430500 w 450"/>
                <a:gd name="T9" fmla="*/ 349518 h 878"/>
                <a:gd name="T10" fmla="*/ 1595557 w 450"/>
                <a:gd name="T11" fmla="*/ 172795 h 878"/>
                <a:gd name="T12" fmla="*/ 1768475 w 450"/>
                <a:gd name="T13" fmla="*/ 3927 h 878"/>
                <a:gd name="T14" fmla="*/ 1768475 w 450"/>
                <a:gd name="T15" fmla="*/ 0 h 878"/>
                <a:gd name="T16" fmla="*/ 1591628 w 450"/>
                <a:gd name="T17" fmla="*/ 168868 h 878"/>
                <a:gd name="T18" fmla="*/ 1426570 w 450"/>
                <a:gd name="T19" fmla="*/ 345590 h 878"/>
                <a:gd name="T20" fmla="*/ 1112174 w 450"/>
                <a:gd name="T21" fmla="*/ 710817 h 878"/>
                <a:gd name="T22" fmla="*/ 569842 w 450"/>
                <a:gd name="T23" fmla="*/ 1515885 h 878"/>
                <a:gd name="T24" fmla="*/ 176848 w 450"/>
                <a:gd name="T25" fmla="*/ 2399497 h 878"/>
                <a:gd name="T26" fmla="*/ 0 w 450"/>
                <a:gd name="T27" fmla="*/ 3353798 h 878"/>
                <a:gd name="T28" fmla="*/ 0 w 450"/>
                <a:gd name="T29" fmla="*/ 3373434 h 878"/>
                <a:gd name="T30" fmla="*/ 27510 w 450"/>
                <a:gd name="T31" fmla="*/ 3448050 h 878"/>
                <a:gd name="T32" fmla="*/ 27510 w 450"/>
                <a:gd name="T33" fmla="*/ 3353798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102598 w 35"/>
                <a:gd name="T3" fmla="*/ 287338 h 73"/>
                <a:gd name="T4" fmla="*/ 138113 w 35"/>
                <a:gd name="T5" fmla="*/ 287338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7781 w 8"/>
                <a:gd name="T1" fmla="*/ 173170 h 48"/>
                <a:gd name="T2" fmla="*/ 31750 w 8"/>
                <a:gd name="T3" fmla="*/ 188913 h 48"/>
                <a:gd name="T4" fmla="*/ 31750 w 8"/>
                <a:gd name="T5" fmla="*/ 74778 h 48"/>
                <a:gd name="T6" fmla="*/ 3969 w 8"/>
                <a:gd name="T7" fmla="*/ 0 h 48"/>
                <a:gd name="T8" fmla="*/ 0 w 8"/>
                <a:gd name="T9" fmla="*/ 102328 h 48"/>
                <a:gd name="T10" fmla="*/ 27781 w 8"/>
                <a:gd name="T11" fmla="*/ 17317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7354 w 52"/>
                <a:gd name="T1" fmla="*/ 70697 h 135"/>
                <a:gd name="T2" fmla="*/ 0 w 52"/>
                <a:gd name="T3" fmla="*/ 0 h 135"/>
                <a:gd name="T4" fmla="*/ 46892 w 52"/>
                <a:gd name="T5" fmla="*/ 188524 h 135"/>
                <a:gd name="T6" fmla="*/ 62523 w 52"/>
                <a:gd name="T7" fmla="*/ 243511 h 135"/>
                <a:gd name="T8" fmla="*/ 199292 w 52"/>
                <a:gd name="T9" fmla="*/ 530225 h 135"/>
                <a:gd name="T10" fmla="*/ 203200 w 52"/>
                <a:gd name="T11" fmla="*/ 530225 h 135"/>
                <a:gd name="T12" fmla="*/ 93785 w 52"/>
                <a:gd name="T13" fmla="*/ 219945 h 135"/>
                <a:gd name="T14" fmla="*/ 27354 w 52"/>
                <a:gd name="T15" fmla="*/ 70697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grpSp>
        <p:nvGrpSpPr>
          <p:cNvPr id="1027" name="Group 48"/>
          <p:cNvGrpSpPr>
            <a:grpSpLocks/>
          </p:cNvGrpSpPr>
          <p:nvPr/>
        </p:nvGrpSpPr>
        <p:grpSpPr bwMode="auto">
          <a:xfrm>
            <a:off x="20638" y="0"/>
            <a:ext cx="1952625" cy="6853238"/>
            <a:chOff x="6627813" y="195717"/>
            <a:chExt cx="1952625" cy="5678034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>
                <a:gd name="T0" fmla="*/ 27835 w 103"/>
                <a:gd name="T1" fmla="*/ 832351 h 920"/>
                <a:gd name="T2" fmla="*/ 103388 w 103"/>
                <a:gd name="T3" fmla="*/ 1763790 h 920"/>
                <a:gd name="T4" fmla="*/ 226658 w 103"/>
                <a:gd name="T5" fmla="*/ 2691267 h 920"/>
                <a:gd name="T6" fmla="*/ 401622 w 103"/>
                <a:gd name="T7" fmla="*/ 3610816 h 920"/>
                <a:gd name="T8" fmla="*/ 409575 w 103"/>
                <a:gd name="T9" fmla="*/ 3646488 h 920"/>
                <a:gd name="T10" fmla="*/ 393669 w 103"/>
                <a:gd name="T11" fmla="*/ 3464164 h 920"/>
                <a:gd name="T12" fmla="*/ 393669 w 103"/>
                <a:gd name="T13" fmla="*/ 3432455 h 920"/>
                <a:gd name="T14" fmla="*/ 250517 w 103"/>
                <a:gd name="T15" fmla="*/ 2687303 h 920"/>
                <a:gd name="T16" fmla="*/ 119294 w 103"/>
                <a:gd name="T17" fmla="*/ 1759827 h 920"/>
                <a:gd name="T18" fmla="*/ 35788 w 103"/>
                <a:gd name="T19" fmla="*/ 828387 h 920"/>
                <a:gd name="T20" fmla="*/ 11929 w 103"/>
                <a:gd name="T21" fmla="*/ 364649 h 920"/>
                <a:gd name="T22" fmla="*/ 3976 w 103"/>
                <a:gd name="T23" fmla="*/ 0 h 920"/>
                <a:gd name="T24" fmla="*/ 0 w 103"/>
                <a:gd name="T25" fmla="*/ 0 h 920"/>
                <a:gd name="T26" fmla="*/ 3976 w 103"/>
                <a:gd name="T27" fmla="*/ 364649 h 920"/>
                <a:gd name="T28" fmla="*/ 27835 w 103"/>
                <a:gd name="T29" fmla="*/ 832351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1300 w 88"/>
                <a:gd name="T1" fmla="*/ 908844 h 330"/>
                <a:gd name="T2" fmla="*/ 350838 w 88"/>
                <a:gd name="T3" fmla="*/ 1309688 h 330"/>
                <a:gd name="T4" fmla="*/ 350838 w 88"/>
                <a:gd name="T5" fmla="*/ 1222375 h 330"/>
                <a:gd name="T6" fmla="*/ 350838 w 88"/>
                <a:gd name="T7" fmla="*/ 1206500 h 330"/>
                <a:gd name="T8" fmla="*/ 247181 w 88"/>
                <a:gd name="T9" fmla="*/ 896938 h 330"/>
                <a:gd name="T10" fmla="*/ 0 w 88"/>
                <a:gd name="T11" fmla="*/ 0 h 330"/>
                <a:gd name="T12" fmla="*/ 27908 w 88"/>
                <a:gd name="T13" fmla="*/ 250031 h 330"/>
                <a:gd name="T14" fmla="*/ 211300 w 88"/>
                <a:gd name="T15" fmla="*/ 908844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3813 w 90"/>
                <a:gd name="T1" fmla="*/ 59474 h 207"/>
                <a:gd name="T2" fmla="*/ 0 w 90"/>
                <a:gd name="T3" fmla="*/ 0 h 207"/>
                <a:gd name="T4" fmla="*/ 3969 w 90"/>
                <a:gd name="T5" fmla="*/ 114983 h 207"/>
                <a:gd name="T6" fmla="*/ 166688 w 90"/>
                <a:gd name="T7" fmla="*/ 503545 h 207"/>
                <a:gd name="T8" fmla="*/ 317500 w 90"/>
                <a:gd name="T9" fmla="*/ 820738 h 207"/>
                <a:gd name="T10" fmla="*/ 357188 w 90"/>
                <a:gd name="T11" fmla="*/ 820738 h 207"/>
                <a:gd name="T12" fmla="*/ 198438 w 90"/>
                <a:gd name="T13" fmla="*/ 487685 h 207"/>
                <a:gd name="T14" fmla="*/ 23813 w 90"/>
                <a:gd name="T15" fmla="*/ 59474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401541 w 115"/>
                <a:gd name="T1" fmla="*/ 1622524 h 467"/>
                <a:gd name="T2" fmla="*/ 310101 w 115"/>
                <a:gd name="T3" fmla="*/ 1364666 h 467"/>
                <a:gd name="T4" fmla="*/ 115294 w 115"/>
                <a:gd name="T5" fmla="*/ 599025 h 467"/>
                <a:gd name="T6" fmla="*/ 51683 w 115"/>
                <a:gd name="T7" fmla="*/ 210254 h 467"/>
                <a:gd name="T8" fmla="*/ 0 w 115"/>
                <a:gd name="T9" fmla="*/ 0 h 467"/>
                <a:gd name="T10" fmla="*/ 83489 w 115"/>
                <a:gd name="T11" fmla="*/ 602992 h 467"/>
                <a:gd name="T12" fmla="*/ 274320 w 115"/>
                <a:gd name="T13" fmla="*/ 1376567 h 467"/>
                <a:gd name="T14" fmla="*/ 409492 w 115"/>
                <a:gd name="T15" fmla="*/ 1749470 h 467"/>
                <a:gd name="T16" fmla="*/ 457200 w 115"/>
                <a:gd name="T17" fmla="*/ 1852613 h 467"/>
                <a:gd name="T18" fmla="*/ 445273 w 115"/>
                <a:gd name="T19" fmla="*/ 1816910 h 467"/>
                <a:gd name="T20" fmla="*/ 401541 w 115"/>
                <a:gd name="T21" fmla="*/ 1622524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68219 w 36"/>
                <a:gd name="T1" fmla="*/ 2508250 h 633"/>
                <a:gd name="T2" fmla="*/ 52167 w 36"/>
                <a:gd name="T3" fmla="*/ 2365601 h 633"/>
                <a:gd name="T4" fmla="*/ 20064 w 36"/>
                <a:gd name="T5" fmla="*/ 1577067 h 633"/>
                <a:gd name="T6" fmla="*/ 52167 w 36"/>
                <a:gd name="T7" fmla="*/ 784571 h 633"/>
                <a:gd name="T8" fmla="*/ 88283 w 36"/>
                <a:gd name="T9" fmla="*/ 392286 h 633"/>
                <a:gd name="T10" fmla="*/ 144463 w 36"/>
                <a:gd name="T11" fmla="*/ 0 h 633"/>
                <a:gd name="T12" fmla="*/ 140450 w 36"/>
                <a:gd name="T13" fmla="*/ 0 h 633"/>
                <a:gd name="T14" fmla="*/ 80257 w 36"/>
                <a:gd name="T15" fmla="*/ 392286 h 633"/>
                <a:gd name="T16" fmla="*/ 40129 w 36"/>
                <a:gd name="T17" fmla="*/ 784571 h 633"/>
                <a:gd name="T18" fmla="*/ 4013 w 36"/>
                <a:gd name="T19" fmla="*/ 1577067 h 633"/>
                <a:gd name="T20" fmla="*/ 28090 w 36"/>
                <a:gd name="T21" fmla="*/ 2333901 h 633"/>
                <a:gd name="T22" fmla="*/ 64206 w 36"/>
                <a:gd name="T23" fmla="*/ 2504288 h 633"/>
                <a:gd name="T24" fmla="*/ 68219 w 36"/>
                <a:gd name="T25" fmla="*/ 2508250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87313 w 28"/>
                <a:gd name="T1" fmla="*/ 233363 h 59"/>
                <a:gd name="T2" fmla="*/ 111125 w 28"/>
                <a:gd name="T3" fmla="*/ 233363 h 59"/>
                <a:gd name="T4" fmla="*/ 0 w 28"/>
                <a:gd name="T5" fmla="*/ 0 h 59"/>
                <a:gd name="T6" fmla="*/ 87313 w 28"/>
                <a:gd name="T7" fmla="*/ 233363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16062 w 17"/>
                <a:gd name="T1" fmla="*/ 213912 h 107"/>
                <a:gd name="T2" fmla="*/ 68263 w 17"/>
                <a:gd name="T3" fmla="*/ 423863 h 107"/>
                <a:gd name="T4" fmla="*/ 40155 w 17"/>
                <a:gd name="T5" fmla="*/ 174299 h 107"/>
                <a:gd name="T6" fmla="*/ 36139 w 17"/>
                <a:gd name="T7" fmla="*/ 170337 h 107"/>
                <a:gd name="T8" fmla="*/ 0 w 17"/>
                <a:gd name="T9" fmla="*/ 0 h 107"/>
                <a:gd name="T10" fmla="*/ 0 w 17"/>
                <a:gd name="T11" fmla="*/ 31691 h 107"/>
                <a:gd name="T12" fmla="*/ 16062 w 17"/>
                <a:gd name="T13" fmla="*/ 213912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31793 w 294"/>
                <a:gd name="T1" fmla="*/ 2191628 h 568"/>
                <a:gd name="T2" fmla="*/ 139095 w 294"/>
                <a:gd name="T3" fmla="*/ 1573375 h 568"/>
                <a:gd name="T4" fmla="*/ 393441 w 294"/>
                <a:gd name="T5" fmla="*/ 998716 h 568"/>
                <a:gd name="T6" fmla="*/ 743166 w 294"/>
                <a:gd name="T7" fmla="*/ 471616 h 568"/>
                <a:gd name="T8" fmla="*/ 945848 w 294"/>
                <a:gd name="T9" fmla="*/ 229863 h 568"/>
                <a:gd name="T10" fmla="*/ 1053150 w 294"/>
                <a:gd name="T11" fmla="*/ 110968 h 568"/>
                <a:gd name="T12" fmla="*/ 1168400 w 294"/>
                <a:gd name="T13" fmla="*/ 0 h 568"/>
                <a:gd name="T14" fmla="*/ 1164426 w 294"/>
                <a:gd name="T15" fmla="*/ 0 h 568"/>
                <a:gd name="T16" fmla="*/ 1049176 w 294"/>
                <a:gd name="T17" fmla="*/ 107005 h 568"/>
                <a:gd name="T18" fmla="*/ 941873 w 294"/>
                <a:gd name="T19" fmla="*/ 221937 h 568"/>
                <a:gd name="T20" fmla="*/ 735218 w 294"/>
                <a:gd name="T21" fmla="*/ 463690 h 568"/>
                <a:gd name="T22" fmla="*/ 377544 w 294"/>
                <a:gd name="T23" fmla="*/ 986827 h 568"/>
                <a:gd name="T24" fmla="*/ 119224 w 294"/>
                <a:gd name="T25" fmla="*/ 1569411 h 568"/>
                <a:gd name="T26" fmla="*/ 0 w 294"/>
                <a:gd name="T27" fmla="*/ 2175775 h 568"/>
                <a:gd name="T28" fmla="*/ 27819 w 294"/>
                <a:gd name="T29" fmla="*/ 2251075 h 568"/>
                <a:gd name="T30" fmla="*/ 31793 w 294"/>
                <a:gd name="T31" fmla="*/ 2191628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76010 w 25"/>
                <a:gd name="T3" fmla="*/ 209550 h 53"/>
                <a:gd name="T4" fmla="*/ 100013 w 25"/>
                <a:gd name="T5" fmla="*/ 209550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7590 w 29"/>
                <a:gd name="T3" fmla="*/ 352718 h 141"/>
                <a:gd name="T4" fmla="*/ 70945 w 29"/>
                <a:gd name="T5" fmla="*/ 463685 h 141"/>
                <a:gd name="T6" fmla="*/ 114300 w 29"/>
                <a:gd name="T7" fmla="*/ 558800 h 141"/>
                <a:gd name="T8" fmla="*/ 106417 w 29"/>
                <a:gd name="T9" fmla="*/ 535021 h 141"/>
                <a:gd name="T10" fmla="*/ 31531 w 29"/>
                <a:gd name="T11" fmla="*/ 87189 h 141"/>
                <a:gd name="T12" fmla="*/ 15766 w 29"/>
                <a:gd name="T13" fmla="*/ 43594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102328 h 48"/>
                <a:gd name="T2" fmla="*/ 15875 w 8"/>
                <a:gd name="T3" fmla="*/ 145620 h 48"/>
                <a:gd name="T4" fmla="*/ 31750 w 8"/>
                <a:gd name="T5" fmla="*/ 188913 h 48"/>
                <a:gd name="T6" fmla="*/ 27781 w 8"/>
                <a:gd name="T7" fmla="*/ 74778 h 48"/>
                <a:gd name="T8" fmla="*/ 0 w 8"/>
                <a:gd name="T9" fmla="*/ 0 h 48"/>
                <a:gd name="T10" fmla="*/ 0 w 8"/>
                <a:gd name="T11" fmla="*/ 15743 h 48"/>
                <a:gd name="T12" fmla="*/ 0 w 8"/>
                <a:gd name="T13" fmla="*/ 102328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43656 w 44"/>
                <a:gd name="T1" fmla="*/ 110925 h 111"/>
                <a:gd name="T2" fmla="*/ 0 w 44"/>
                <a:gd name="T3" fmla="*/ 0 h 111"/>
                <a:gd name="T4" fmla="*/ 43656 w 44"/>
                <a:gd name="T5" fmla="*/ 194119 h 111"/>
                <a:gd name="T6" fmla="*/ 55563 w 44"/>
                <a:gd name="T7" fmla="*/ 229773 h 111"/>
                <a:gd name="T8" fmla="*/ 154781 w 44"/>
                <a:gd name="T9" fmla="*/ 439738 h 111"/>
                <a:gd name="T10" fmla="*/ 174625 w 44"/>
                <a:gd name="T11" fmla="*/ 439738 h 111"/>
                <a:gd name="T12" fmla="*/ 87313 w 44"/>
                <a:gd name="T13" fmla="*/ 206003 h 111"/>
                <a:gd name="T14" fmla="*/ 43656 w 44"/>
                <a:gd name="T15" fmla="*/ 110925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ar-IQ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944688" y="623888"/>
            <a:ext cx="6589712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43100" y="2133600"/>
            <a:ext cx="65913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smtClean="0"/>
              <a:t>Click to edit Master text styles</a:t>
            </a:r>
          </a:p>
          <a:p>
            <a:pPr lvl="1"/>
            <a:r>
              <a:rPr lang="en-US" altLang="ar-IQ" smtClean="0"/>
              <a:t>Second level</a:t>
            </a:r>
          </a:p>
          <a:p>
            <a:pPr lvl="2"/>
            <a:r>
              <a:rPr lang="en-US" altLang="ar-IQ" smtClean="0"/>
              <a:t>Third level</a:t>
            </a:r>
          </a:p>
          <a:p>
            <a:pPr lvl="3"/>
            <a:r>
              <a:rPr lang="en-US" altLang="ar-IQ" smtClean="0"/>
              <a:t>Fourth level</a:t>
            </a:r>
          </a:p>
          <a:p>
            <a:pPr lvl="4"/>
            <a:r>
              <a:rPr lang="en-US" altLang="ar-IQ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688"/>
            <a:ext cx="766763" cy="369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51B18F-78CA-4331-A0B6-0EF89BF1279E}" type="datetimeFigureOut">
              <a:rPr lang="en-US"/>
              <a:pPr>
                <a:defRPr/>
              </a:pPr>
              <a:t>4/13/2019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3100" y="6135688"/>
            <a:ext cx="5716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175" y="787400"/>
            <a:ext cx="5857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43F9D21-1E2E-4968-840E-3A7CFDA0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2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147" y="380456"/>
            <a:ext cx="8305800" cy="986208"/>
          </a:xfrm>
        </p:spPr>
        <p:txBody>
          <a:bodyPr/>
          <a:lstStyle/>
          <a:p>
            <a:pPr algn="ctr"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Stream 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function in polar coordinate</a:t>
            </a:r>
            <a:endParaRPr kumimoji="1" lang="ar-IQ" sz="44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854918" y="2006987"/>
                <a:ext cx="5268494" cy="5808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dirty="0" smtClean="0"/>
                  <a:t>With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IQ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r-IQ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918" y="2006987"/>
                <a:ext cx="5268494" cy="580865"/>
              </a:xfrm>
              <a:prstGeom prst="rect">
                <a:avLst/>
              </a:prstGeom>
              <a:blipFill>
                <a:blip r:embed="rId3"/>
                <a:stretch>
                  <a:fillRect l="-3468" b="-104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23545" y="1473175"/>
                <a:ext cx="519488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𝑐𝑎𝑟𝑑𝑖𝑧𝑖𝑎𝑛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𝑐𝑜𝑜𝑟𝑑𝑖𝑛𝑎𝑡𝑒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IQ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ar-IQ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45" y="1473175"/>
                <a:ext cx="5194884" cy="369332"/>
              </a:xfrm>
              <a:prstGeom prst="rect">
                <a:avLst/>
              </a:prstGeom>
              <a:blipFill>
                <a:blip r:embed="rId4"/>
                <a:stretch>
                  <a:fillRect l="-352" r="-1291" b="-38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16112" y="2729492"/>
                <a:ext cx="4746107" cy="5808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d</m:t>
                    </m:r>
                    <m:r>
                      <a:rPr lang="ar-IQ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y = </a:t>
                </a:r>
                <a:r>
                  <a:rPr lang="en-US" i="1" dirty="0" smtClean="0"/>
                  <a:t>-v dx + u </a:t>
                </a:r>
                <a:r>
                  <a:rPr lang="en-US" i="1" dirty="0" err="1" smtClean="0"/>
                  <a:t>dy</a:t>
                </a:r>
                <a:r>
                  <a:rPr lang="en-US" i="1" dirty="0" smtClean="0"/>
                  <a:t>    </a:t>
                </a:r>
                <a:endParaRPr lang="ar-IQ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112" y="2729492"/>
                <a:ext cx="4746107" cy="580865"/>
              </a:xfrm>
              <a:prstGeom prst="rect">
                <a:avLst/>
              </a:prstGeom>
              <a:blipFill>
                <a:blip r:embed="rId5"/>
                <a:stretch>
                  <a:fillRect t="-1053" b="-105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90373" y="3386887"/>
                <a:ext cx="6338210" cy="580865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ar-IQ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nor/>
                          </m:rPr>
                          <a:rPr lang="en-US" dirty="0" smtClean="0"/>
                          <m:t>y</m:t>
                        </m:r>
                      </m:e>
                    </m:nary>
                  </m:oMath>
                </a14:m>
                <a:r>
                  <a:rPr lang="en-US" dirty="0" smtClean="0"/>
                  <a:t> + C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en-US" i="1" dirty="0" smtClean="0"/>
                  <a:t>+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nor/>
                          </m:rPr>
                          <a:rPr lang="en-US" i="1" dirty="0" smtClean="0"/>
                          <m:t>u</m:t>
                        </m:r>
                        <m:r>
                          <m:rPr>
                            <m:nor/>
                          </m:rPr>
                          <a:rPr lang="en-US" i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i="1" dirty="0" smtClean="0"/>
                          <m:t>dy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ar-IQ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0373" y="3386887"/>
                <a:ext cx="6338210" cy="580865"/>
              </a:xfrm>
              <a:prstGeom prst="rect">
                <a:avLst/>
              </a:prstGeom>
              <a:blipFill>
                <a:blip r:embed="rId6"/>
                <a:stretch>
                  <a:fillRect t="-1053" b="-1052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0200" y="4083234"/>
                <a:ext cx="4460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m:rPr>
                          <m:nor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1" dirty="0" smtClean="0"/>
                        <m:t>polar</m:t>
                      </m:r>
                      <m:r>
                        <m:rPr>
                          <m:nor/>
                        </m:rPr>
                        <a:rPr lang="en-US" i="1" dirty="0" smtClean="0"/>
                        <m:t> </m:t>
                      </m:r>
                      <m:r>
                        <m:rPr>
                          <m:nor/>
                        </m:rPr>
                        <a:rPr lang="en-US" i="1" dirty="0" smtClean="0"/>
                        <m:t>coordinate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ar-IQ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ar-IQ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r-IQ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083234"/>
                <a:ext cx="4460837" cy="369332"/>
              </a:xfrm>
              <a:prstGeom prst="rect">
                <a:avLst/>
              </a:prstGeom>
              <a:blipFill>
                <a:blip r:embed="rId7"/>
                <a:stretch>
                  <a:fillRect l="-684" r="-1505" b="-38333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3545" y="4587366"/>
                <a:ext cx="4204421" cy="54303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r>
                  <a:rPr lang="en-US" dirty="0" smtClean="0"/>
                  <a:t>With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ar-IQ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ar-IQ" b="0" i="1" dirty="0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ar-IQ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545" y="4587366"/>
                <a:ext cx="4204421" cy="543034"/>
              </a:xfrm>
              <a:prstGeom prst="rect">
                <a:avLst/>
              </a:prstGeom>
              <a:blipFill>
                <a:blip r:embed="rId8"/>
                <a:stretch>
                  <a:fillRect l="-4348" t="-1124" b="-1797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62742" y="5165292"/>
                <a:ext cx="4690515" cy="54303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ar-IQ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ar-IQ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IQ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𝑑𝑟</m:t>
                    </m:r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i="1" dirty="0" smtClean="0"/>
                  <a:t>dr</a:t>
                </a:r>
                <a:endParaRPr lang="ar-IQ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742" y="5165292"/>
                <a:ext cx="4690515" cy="543034"/>
              </a:xfrm>
              <a:prstGeom prst="rect">
                <a:avLst/>
              </a:prstGeom>
              <a:blipFill>
                <a:blip r:embed="rId9"/>
                <a:stretch>
                  <a:fillRect r="-2987" b="-1910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99981" y="5921349"/>
                <a:ext cx="6587509" cy="543034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nary>
                    <m:r>
                      <a:rPr lang="ar-IQ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</m:e>
                    </m:nary>
                  </m:oMath>
                </a14:m>
                <a:r>
                  <a:rPr lang="en-US" dirty="0" smtClean="0"/>
                  <a:t> + C=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 smtClean="0"/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 smtClean="0"/>
                  <a:t> </a:t>
                </a:r>
                <a:r>
                  <a:rPr lang="en-US" i="1" dirty="0" err="1" smtClean="0"/>
                  <a:t>dr</a:t>
                </a:r>
                <a:r>
                  <a:rPr lang="en-US" i="1" dirty="0" smtClean="0"/>
                  <a:t> + C</a:t>
                </a:r>
                <a:endParaRPr lang="ar-IQ" i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9981" y="5921349"/>
                <a:ext cx="6587509" cy="543034"/>
              </a:xfrm>
              <a:prstGeom prst="rect">
                <a:avLst/>
              </a:prstGeom>
              <a:blipFill>
                <a:blip r:embed="rId10"/>
                <a:stretch>
                  <a:fillRect r="-1850" b="-1910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1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22" y="76200"/>
            <a:ext cx="8305800" cy="1484891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44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  </a:t>
            </a:r>
            <a:r>
              <a:rPr kumimoji="1" lang="en-US" sz="32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Basic </a:t>
            </a:r>
            <a:r>
              <a:rPr kumimoji="1" lang="en-US" sz="3200" b="1" dirty="0" err="1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Flowfields</a:t>
            </a:r>
            <a: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44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8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800" b="1" dirty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2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2- Source and Sink</a:t>
            </a:r>
            <a:br>
              <a:rPr kumimoji="1" lang="en-US" sz="2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kumimoji="1" lang="en-US" sz="8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1" lang="en-US" sz="2800" b="1" dirty="0" smtClean="0">
                <a:solidFill>
                  <a:srgbClr val="00B0F0"/>
                </a:solidFill>
                <a:latin typeface="Arial Narrow" panose="020B0606020202030204" pitchFamily="34" charset="0"/>
                <a:ea typeface="+mn-ea"/>
                <a:cs typeface="+mn-cs"/>
              </a:rPr>
              <a:t>2-1 </a:t>
            </a:r>
            <a:r>
              <a:rPr kumimoji="1" lang="en-US" sz="2800" b="1" dirty="0">
                <a:solidFill>
                  <a:srgbClr val="00B0F0"/>
                </a:solidFill>
                <a:latin typeface="Arial Narrow" panose="020B0606020202030204" pitchFamily="34" charset="0"/>
              </a:rPr>
              <a:t>Source </a:t>
            </a:r>
            <a:endParaRPr kumimoji="1" lang="ar-IQ" sz="2800" b="1" dirty="0">
              <a:solidFill>
                <a:srgbClr val="00B0F0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493125"/>
                <a:ext cx="5638800" cy="76033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2000" dirty="0" smtClean="0"/>
                  <a:t>For the following </a:t>
                </a:r>
                <a:r>
                  <a:rPr lang="en-US" sz="2000" dirty="0" err="1" smtClean="0"/>
                  <a:t>flowfield</a:t>
                </a:r>
                <a:endParaRPr lang="ar-IQ" sz="2000" dirty="0"/>
              </a:p>
              <a:p>
                <a:r>
                  <a:rPr lang="ar-IQ" sz="2000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ar-IQ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sz="2000" i="1" smtClean="0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IQ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20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ar-IQ" sz="2000" b="0" i="1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ar-IQ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ar-IQ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IQ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ar-IQ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493125"/>
                <a:ext cx="5638800" cy="760336"/>
              </a:xfrm>
              <a:prstGeom prst="rect">
                <a:avLst/>
              </a:prstGeom>
              <a:blipFill>
                <a:blip r:embed="rId3"/>
                <a:stretch>
                  <a:fillRect l="-2919" t="-10400" b="-8800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" y="2438400"/>
                <a:ext cx="3962400" cy="2485296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18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r>
                      <a:rPr lang="ar-IQ" sz="180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ar-IQ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sz="180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𝑟𝑑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nary>
                    <m:r>
                      <a:rPr lang="ar-IQ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ar-IQ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ar-IQ" sz="180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𝑑𝑟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1800" dirty="0" smtClean="0"/>
                  <a:t>+ C </a:t>
                </a:r>
              </a:p>
              <a:p>
                <a:r>
                  <a:rPr lang="en-US" sz="1800" dirty="0"/>
                  <a:t> </a:t>
                </a:r>
                <a:r>
                  <a:rPr lang="en-US" sz="1800" dirty="0" smtClean="0"/>
                  <a:t>      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 smtClean="0"/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ar-IQ" sz="18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i="1" dirty="0" err="1" smtClean="0"/>
                  <a:t>dr</a:t>
                </a:r>
                <a:r>
                  <a:rPr lang="en-US" sz="1800" i="1" dirty="0" smtClean="0"/>
                  <a:t>  + C</a:t>
                </a:r>
              </a:p>
              <a:p>
                <a:r>
                  <a:rPr lang="en-US" sz="1800" dirty="0" smtClean="0"/>
                  <a:t>              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ar-IQ" sz="1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ar-IQ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</a:rPr>
                              <m:t>π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den>
                        </m:f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i="1" dirty="0" smtClean="0"/>
                  <a:t>-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800" i="1" dirty="0" smtClean="0"/>
                  <a:t> </a:t>
                </a:r>
                <a:r>
                  <a:rPr lang="en-US" sz="1800" i="1" dirty="0" err="1" smtClean="0"/>
                  <a:t>dr</a:t>
                </a:r>
                <a:r>
                  <a:rPr lang="en-US" sz="1800" i="1" dirty="0" smtClean="0"/>
                  <a:t>  + C</a:t>
                </a:r>
              </a:p>
              <a:p>
                <a:r>
                  <a:rPr lang="en-US" sz="1800" i="1" dirty="0"/>
                  <a:t> </a:t>
                </a:r>
                <a:r>
                  <a:rPr lang="en-US" sz="1800" i="1" dirty="0" smtClean="0"/>
                  <a:t>             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1800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i="1" dirty="0" smtClean="0"/>
                  <a:t> + C</a:t>
                </a:r>
                <a:endParaRPr lang="en-US" sz="1800" i="1" dirty="0"/>
              </a:p>
              <a:p>
                <a:r>
                  <a:rPr lang="en-US" sz="1800" i="1" dirty="0" smtClean="0"/>
                  <a:t>       Let </a:t>
                </a:r>
                <a14:m>
                  <m:oMath xmlns:m="http://schemas.openxmlformats.org/officeDocument/2006/math">
                    <m:r>
                      <a:rPr lang="ar-IQ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ar-IQ" sz="180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sz="1800" i="1" dirty="0" smtClean="0"/>
                  <a:t>=0  at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i="1" dirty="0" smtClean="0"/>
                  <a:t> = 0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1800" i="1" dirty="0" smtClean="0"/>
                  <a:t> 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l-GR" sz="1800" b="0" i="1" smtClean="0">
                            <a:latin typeface="Cambria Math" panose="020405030504060302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en-US" sz="1800" i="1" dirty="0" smtClean="0"/>
                  <a:t>0 + C  </a:t>
                </a:r>
              </a:p>
              <a:p>
                <a:r>
                  <a:rPr lang="en-US" sz="1800" i="1" dirty="0" smtClean="0"/>
                  <a:t>                                        C = 0      </a:t>
                </a:r>
              </a:p>
              <a:p>
                <a:r>
                  <a:rPr lang="en-US" sz="1800" i="1" dirty="0" smtClean="0"/>
                  <a:t>          which means that    </a:t>
                </a:r>
                <a14:m>
                  <m:oMath xmlns:m="http://schemas.openxmlformats.org/officeDocument/2006/math">
                    <m:r>
                      <a:rPr lang="ar-IQ" sz="18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1800" b="1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i="1" dirty="0" smtClean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438400"/>
                <a:ext cx="3962400" cy="2485296"/>
              </a:xfrm>
              <a:prstGeom prst="rect">
                <a:avLst/>
              </a:prstGeom>
              <a:blipFill>
                <a:blip r:embed="rId4"/>
                <a:stretch>
                  <a:fillRect l="-154" t="-21078" b="-2206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1515979" y="4343400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60422" y="5108635"/>
                <a:ext cx="4002504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b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2-2 Sink</a:t>
                </a:r>
                <a:endParaRPr kumimoji="1" lang="en-US" b="1" i="1" dirty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  <a:p>
                <a:r>
                  <a:rPr kumimoji="1" lang="en-US" sz="1800" b="1" i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In </a:t>
                </a:r>
                <a:r>
                  <a:rPr kumimoji="1" lang="en-US" sz="1800" b="1" i="1" dirty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t</a:t>
                </a:r>
                <a:r>
                  <a:rPr kumimoji="1" lang="en-US" sz="1800" b="1" i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his case the stream function will be the inverse of source function </a:t>
                </a:r>
                <a:endParaRPr kumimoji="1" lang="en-US" sz="1800" b="1" i="1" dirty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  <a:p>
                <a:endParaRPr kumimoji="1" lang="en-US" sz="1800" b="1" i="1" dirty="0" smtClean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kumimoji="1" lang="en-US" sz="1800" b="1" i="1" dirty="0" smtClean="0">
                    <a:solidFill>
                      <a:srgbClr val="00B0F0"/>
                    </a:solidFill>
                    <a:latin typeface="Arial Narrow" panose="020B0606020202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ar-IQ" sz="18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1800" b="1" i="1" dirty="0" smtClean="0"/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 smtClean="0"/>
                  <a:t>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kumimoji="1" lang="en-US" sz="1800" b="1" i="1" dirty="0" smtClean="0">
                  <a:solidFill>
                    <a:srgbClr val="00B0F0"/>
                  </a:solidFill>
                  <a:latin typeface="Arial Narrow" panose="020B060602020203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2" y="5108635"/>
                <a:ext cx="4002504" cy="1661993"/>
              </a:xfrm>
              <a:prstGeom prst="rect">
                <a:avLst/>
              </a:prstGeom>
              <a:blipFill>
                <a:blip r:embed="rId5"/>
                <a:stretch>
                  <a:fillRect l="-2283" t="-2930" r="-1522" b="-109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lowchart: Summing Junction 4"/>
          <p:cNvSpPr/>
          <p:nvPr/>
        </p:nvSpPr>
        <p:spPr>
          <a:xfrm>
            <a:off x="5181600" y="746002"/>
            <a:ext cx="2979822" cy="2514600"/>
          </a:xfrm>
          <a:prstGeom prst="flowChartSummingJunction">
            <a:avLst/>
          </a:prstGeom>
          <a:solidFill>
            <a:srgbClr val="00CCFF"/>
          </a:solidFill>
          <a:ln w="3810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659479" y="746002"/>
            <a:ext cx="0" cy="1250075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5" idx="2"/>
          </p:cNvCxnSpPr>
          <p:nvPr/>
        </p:nvCxnSpPr>
        <p:spPr>
          <a:xfrm flipH="1">
            <a:off x="5181600" y="1996077"/>
            <a:ext cx="1477879" cy="7225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6"/>
          </p:cNvCxnSpPr>
          <p:nvPr/>
        </p:nvCxnSpPr>
        <p:spPr>
          <a:xfrm>
            <a:off x="6671511" y="1996077"/>
            <a:ext cx="1489911" cy="7225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4"/>
          </p:cNvCxnSpPr>
          <p:nvPr/>
        </p:nvCxnSpPr>
        <p:spPr>
          <a:xfrm>
            <a:off x="6671511" y="2003302"/>
            <a:ext cx="0" cy="1257300"/>
          </a:xfrm>
          <a:prstGeom prst="straightConnector1">
            <a:avLst/>
          </a:prstGeom>
          <a:ln w="38100">
            <a:solidFill>
              <a:srgbClr val="FFFF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Summing Junction 18"/>
          <p:cNvSpPr/>
          <p:nvPr/>
        </p:nvSpPr>
        <p:spPr>
          <a:xfrm>
            <a:off x="5303921" y="4167350"/>
            <a:ext cx="2979822" cy="2514600"/>
          </a:xfrm>
          <a:prstGeom prst="flowChartSummingJunction">
            <a:avLst/>
          </a:prstGeom>
          <a:solidFill>
            <a:srgbClr val="00CCFF"/>
          </a:solidFill>
          <a:ln w="38100">
            <a:solidFill>
              <a:srgbClr val="FFFF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781800" y="4167350"/>
            <a:ext cx="0" cy="125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787816" y="5424650"/>
            <a:ext cx="0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91889" y="5424650"/>
            <a:ext cx="1367589" cy="10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849979" y="5409035"/>
            <a:ext cx="14778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802189" y="4022331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Sink</a:t>
            </a:r>
            <a:endParaRPr kumimoji="1" lang="en-US" b="1" i="1" dirty="0">
              <a:solidFill>
                <a:srgbClr val="00B0F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575914" y="524897"/>
            <a:ext cx="1040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b="1" dirty="0">
                <a:solidFill>
                  <a:srgbClr val="00B0F0"/>
                </a:solidFill>
                <a:latin typeface="Arial Narrow" panose="020B0606020202030204" pitchFamily="34" charset="0"/>
              </a:rPr>
              <a:t>Source</a:t>
            </a:r>
            <a:endParaRPr lang="ar-IQ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161422" y="1803247"/>
                <a:ext cx="747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422" y="1803247"/>
                <a:ext cx="747320" cy="400110"/>
              </a:xfrm>
              <a:prstGeom prst="rect">
                <a:avLst/>
              </a:prstGeom>
              <a:blipFill>
                <a:blip r:embed="rId6"/>
                <a:stretch>
                  <a:fillRect l="-4098" t="-9231" b="-2769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242537" y="167186"/>
                <a:ext cx="833883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537" y="167186"/>
                <a:ext cx="833883" cy="502830"/>
              </a:xfrm>
              <a:prstGeom prst="rect">
                <a:avLst/>
              </a:prstGeom>
              <a:blipFill>
                <a:blip r:embed="rId7"/>
                <a:stretch>
                  <a:fillRect l="-2920" b="-602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467601" y="5192063"/>
                <a:ext cx="79220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 smtClean="0"/>
                  <a:t>=-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601" y="5192063"/>
                <a:ext cx="792205" cy="501356"/>
              </a:xfrm>
              <a:prstGeom prst="rect">
                <a:avLst/>
              </a:prstGeom>
              <a:blipFill>
                <a:blip r:embed="rId8"/>
                <a:stretch>
                  <a:fillRect l="-3846" t="-1220" b="-73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734820" y="3158224"/>
                <a:ext cx="819455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4820" y="3158224"/>
                <a:ext cx="819455" cy="535468"/>
              </a:xfrm>
              <a:prstGeom prst="rect">
                <a:avLst/>
              </a:prstGeom>
              <a:blipFill>
                <a:blip r:embed="rId9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867400" y="3715509"/>
                <a:ext cx="918841" cy="5028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:r>
                  <a:rPr lang="en-US" sz="2000" b="1" i="1" dirty="0" smtClean="0"/>
                  <a:t>-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3715509"/>
                <a:ext cx="918841" cy="502830"/>
              </a:xfrm>
              <a:prstGeom prst="rect">
                <a:avLst/>
              </a:prstGeom>
              <a:blipFill>
                <a:blip r:embed="rId10"/>
                <a:stretch>
                  <a:fillRect l="-3333" b="-602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831932" y="6156265"/>
                <a:ext cx="955711" cy="5354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932" y="6156265"/>
                <a:ext cx="955711" cy="535468"/>
              </a:xfrm>
              <a:prstGeom prst="rect">
                <a:avLst/>
              </a:prstGeom>
              <a:blipFill>
                <a:blip r:embed="rId11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8271712" y="5192063"/>
                <a:ext cx="7473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/>
                  <a:t>=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712" y="5192063"/>
                <a:ext cx="747320" cy="400110"/>
              </a:xfrm>
              <a:prstGeom prst="rect">
                <a:avLst/>
              </a:prstGeom>
              <a:blipFill>
                <a:blip r:embed="rId12"/>
                <a:stretch>
                  <a:fillRect l="-4065" t="-9231" b="-2769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313322" y="1813983"/>
                <a:ext cx="707245" cy="501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IQ" sz="2000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2000" b="1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ar-IQ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000" i="1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322" y="1813983"/>
                <a:ext cx="707245" cy="501356"/>
              </a:xfrm>
              <a:prstGeom prst="rect">
                <a:avLst/>
              </a:prstGeom>
              <a:blipFill>
                <a:blip r:embed="rId13"/>
                <a:stretch>
                  <a:fillRect l="-4310" t="-1220" b="-731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6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899621"/>
            <a:ext cx="4800599" cy="47198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5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 The Doublet </a:t>
            </a:r>
            <a:endParaRPr kumimoji="1" lang="ar-IQ" sz="25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40595" y="3200400"/>
                <a:ext cx="5487744" cy="3523465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The flow field of a doublet is produced by reducing the distance  (a)  between the source and sink to zero:</a:t>
                </a:r>
              </a:p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The common side AB  of two triangular ABP  &amp;  ABC is seen to be:</a:t>
                </a:r>
              </a:p>
              <a:p>
                <a:r>
                  <a:rPr lang="en-US" sz="1600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  <m:r>
                          <a:rPr lang="ar-IQ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 ---------- 4 </a:t>
                </a:r>
                <a:endParaRPr lang="en-US" sz="1600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Now   as  a             0 </a:t>
                </a:r>
                <a:r>
                  <a:rPr lang="en-US" sz="1600" b="1" i="1" dirty="0">
                    <a:latin typeface="Cambria Math" panose="02040503050406030204" pitchFamily="18" charset="0"/>
                  </a:rPr>
                  <a:t>: </a:t>
                </a:r>
                <a:r>
                  <a:rPr lang="en-US" sz="1600" b="1" i="1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6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          0    ,   sin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</m:oMath>
                </a14:m>
                <a:r>
                  <a:rPr lang="en-US" sz="16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6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,  r</a:t>
                </a:r>
                <a:r>
                  <a:rPr lang="en-US" sz="1600" b="1" i="1" baseline="-25000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2</a:t>
                </a:r>
                <a:r>
                  <a:rPr lang="en-US" sz="16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         r</a:t>
                </a:r>
                <a:r>
                  <a:rPr lang="en-US" sz="1600" b="1" i="1" baseline="-25000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sz="16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        r </a:t>
                </a:r>
                <a:endParaRPr lang="en-US" sz="1600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             and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600" b="1" i="1" dirty="0" smtClean="0"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1600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n-US" sz="1600" b="1" i="1" dirty="0" smtClean="0">
                    <a:latin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endParaRPr lang="en-US" sz="1600" b="1" i="1" dirty="0" smtClean="0">
                  <a:latin typeface="Cambria Math" panose="02040503050406030204" pitchFamily="18" charset="0"/>
                </a:endParaRPr>
              </a:p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      So,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𝒇𝒓𝒐𝒎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𝒆𝒒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𝒔𝒊𝒏</m:t>
                    </m:r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600" b="1" i="1" dirty="0" smtClean="0">
                    <a:latin typeface="Cambria Math" panose="02040503050406030204" pitchFamily="18" charset="0"/>
                  </a:rPr>
                  <a:t>     ----------  5</a:t>
                </a:r>
              </a:p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Substitute  Eq.5  into   eq.3  </a:t>
                </a:r>
              </a:p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ar-IQ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ar-IQ" sz="16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600" b="1" i="1" dirty="0">
                    <a:solidFill>
                      <a:srgbClr val="002060"/>
                    </a:solidFill>
                  </a:rPr>
                  <a:t>- </a:t>
                </a:r>
                <a:r>
                  <a:rPr lang="en-US" sz="16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  <m:r>
                      <a:rPr lang="ar-IQ" sz="1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IQ" sz="1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ar-IQ" sz="1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𝒔𝒊𝒏</m:t>
                            </m:r>
                            <m:r>
                              <a:rPr lang="en-US" sz="1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1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16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1600" b="1" i="1" dirty="0" smtClean="0">
                    <a:latin typeface="Cambria Math" panose="02040503050406030204" pitchFamily="18" charset="0"/>
                  </a:rPr>
                  <a:t>              ----------6 </a:t>
                </a:r>
              </a:p>
              <a:p>
                <a:r>
                  <a:rPr lang="en-US" sz="1600" b="1" i="1" dirty="0" smtClean="0">
                    <a:latin typeface="Cambria Math" panose="02040503050406030204" pitchFamily="18" charset="0"/>
                  </a:rPr>
                  <a:t>Suppose that as a approaches zero, q is increased in such a manner that 2aq  remains a constant  m , known as the strength  of the doublet.           </a:t>
                </a:r>
                <a14:m>
                  <m:oMath xmlns:m="http://schemas.openxmlformats.org/officeDocument/2006/math">
                    <m:r>
                      <a:rPr 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000" b="1" i="1" dirty="0" smtClean="0">
                    <a:latin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ar-IQ" sz="2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i="1" dirty="0" smtClean="0">
                    <a:solidFill>
                      <a:srgbClr val="002060"/>
                    </a:solidFill>
                  </a:rPr>
                  <a:t>=</a:t>
                </a:r>
                <a:r>
                  <a:rPr lang="ar-IQ" sz="2000" b="1" i="1" dirty="0" smtClean="0">
                    <a:solidFill>
                      <a:srgbClr val="002060"/>
                    </a:solidFill>
                  </a:rPr>
                  <a:t> - </a:t>
                </a:r>
                <a:r>
                  <a:rPr lang="en-US" sz="20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2000" b="1" i="1" dirty="0" smtClean="0">
                    <a:latin typeface="Cambria Math" panose="02040503050406030204" pitchFamily="18" charset="0"/>
                  </a:rPr>
                  <a:t>      ----------7 </a:t>
                </a:r>
                <a:endParaRPr lang="en-US" sz="2000" b="1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5" y="3200400"/>
                <a:ext cx="5487744" cy="3523465"/>
              </a:xfrm>
              <a:prstGeom prst="rect">
                <a:avLst/>
              </a:prstGeom>
              <a:blipFill>
                <a:blip r:embed="rId3"/>
                <a:stretch>
                  <a:fillRect l="-2222" t="-1903" r="-2667" b="-1384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Arrow 11"/>
          <p:cNvSpPr/>
          <p:nvPr/>
        </p:nvSpPr>
        <p:spPr>
          <a:xfrm>
            <a:off x="10363200" y="5198103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219200" y="158682"/>
            <a:ext cx="7086600" cy="74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62626"/>
                </a:solidFill>
                <a:latin typeface="Century Gothic" panose="020B0502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F0"/>
                </a:solidFill>
              </a:rPr>
              <a:t>Some Useful Combined </a:t>
            </a:r>
            <a:r>
              <a:rPr lang="en-US" b="1" dirty="0" err="1" smtClean="0">
                <a:solidFill>
                  <a:srgbClr val="00B0F0"/>
                </a:solidFill>
              </a:rPr>
              <a:t>Flowfields</a:t>
            </a:r>
            <a:endParaRPr lang="en-US" b="1" dirty="0" smtClean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52401" y="1266117"/>
                <a:ext cx="4051558" cy="9133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 F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𝑠𝑜𝑢𝑟𝑐𝑒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 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20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2000" b="1" i="1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20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000" i="1" dirty="0" smtClean="0"/>
                  <a:t>     -------1</a:t>
                </a:r>
                <a:endParaRPr lang="en-US" sz="2000" i="1" dirty="0" smtClean="0"/>
              </a:p>
              <a:p>
                <a:r>
                  <a:rPr lang="en-US" i="1" dirty="0" smtClean="0"/>
                  <a:t>For sink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20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000" b="1" i="1" dirty="0"/>
                  <a:t>= </a:t>
                </a:r>
                <a:r>
                  <a:rPr lang="ar-IQ" sz="2000" b="1" i="1" dirty="0" smtClean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2000" b="1" i="1"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2000" b="1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000" i="1" dirty="0" smtClean="0"/>
                  <a:t>  ------2 </a:t>
                </a:r>
                <a:endParaRPr lang="en-US" sz="2000" i="1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1266117"/>
                <a:ext cx="4051558" cy="913327"/>
              </a:xfrm>
              <a:prstGeom prst="rect">
                <a:avLst/>
              </a:prstGeom>
              <a:blipFill>
                <a:blip r:embed="rId4"/>
                <a:stretch>
                  <a:fillRect l="-2256" t="-6667" r="-451" b="-8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C:\Users\ah\AppData\Local\Microsoft\Windows\Temporary Internet Files\Content.Word\٢٠١٩٠٣٢٤_١٠٤١٥٧.jpg"/>
          <p:cNvPicPr/>
          <p:nvPr/>
        </p:nvPicPr>
        <p:blipFill rotWithShape="1"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1" t="12430" r="31062" b="34746"/>
          <a:stretch/>
        </p:blipFill>
        <p:spPr bwMode="auto">
          <a:xfrm>
            <a:off x="5791200" y="899620"/>
            <a:ext cx="3200401" cy="31455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70334" y="2569004"/>
                <a:ext cx="25747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i="1" baseline="-25000" dirty="0" smtClean="0">
                    <a:solidFill>
                      <a:srgbClr val="0070C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US" sz="1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𝝍</m:t>
                    </m:r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=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-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𝒒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den>
                    </m:f>
                  </m:oMath>
                </a14:m>
                <a:r>
                  <a:rPr lang="en-US" sz="1800" b="1" i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1800" b="1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  -------- 3</a:t>
                </a:r>
                <a:endParaRPr lang="en-US" sz="1800" b="1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34" y="2569004"/>
                <a:ext cx="2574744" cy="461665"/>
              </a:xfrm>
              <a:prstGeom prst="rect">
                <a:avLst/>
              </a:prstGeom>
              <a:blipFill>
                <a:blip r:embed="rId6"/>
                <a:stretch>
                  <a:fillRect t="-1316" r="-1185" b="-6579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6261" y="2241560"/>
                <a:ext cx="36345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b="1" i="1" dirty="0" smtClean="0">
                    <a:latin typeface="Cambria Math" panose="02040503050406030204" pitchFamily="18" charset="0"/>
                  </a:rPr>
                  <a:t>For source </a:t>
                </a:r>
                <a:r>
                  <a:rPr lang="en-US" sz="1800" b="1" i="1" dirty="0">
                    <a:latin typeface="Cambria Math" panose="02040503050406030204" pitchFamily="18" charset="0"/>
                  </a:rPr>
                  <a:t>and </a:t>
                </a:r>
                <a:r>
                  <a:rPr lang="en-US" sz="1800" b="1" i="1" dirty="0" smtClean="0">
                    <a:latin typeface="Cambria Math" panose="02040503050406030204" pitchFamily="18" charset="0"/>
                  </a:rPr>
                  <a:t>sink,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ar-IQ" sz="1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1" y="2241560"/>
                <a:ext cx="3634585" cy="369332"/>
              </a:xfrm>
              <a:prstGeom prst="rect">
                <a:avLst/>
              </a:prstGeom>
              <a:blipFill>
                <a:blip r:embed="rId7"/>
                <a:stretch>
                  <a:fillRect l="-1342" t="-10000" b="-26667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2209800" y="4572000"/>
            <a:ext cx="353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81400" y="4572000"/>
            <a:ext cx="353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533414" y="4584879"/>
            <a:ext cx="353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05400" y="4572000"/>
            <a:ext cx="353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70334" y="4559121"/>
            <a:ext cx="353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600200" y="4800600"/>
            <a:ext cx="353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86381" y="4800600"/>
            <a:ext cx="3536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5556" r="21667" b="40000"/>
          <a:stretch/>
        </p:blipFill>
        <p:spPr>
          <a:xfrm>
            <a:off x="5711780" y="4284054"/>
            <a:ext cx="3359239" cy="228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Arrow 11"/>
          <p:cNvSpPr/>
          <p:nvPr/>
        </p:nvSpPr>
        <p:spPr>
          <a:xfrm>
            <a:off x="10363200" y="5198103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28600"/>
                <a:ext cx="4419600" cy="2590800"/>
              </a:xfrm>
            </p:spPr>
            <p:txBody>
              <a:bodyPr/>
              <a:lstStyle/>
              <a:p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For any streamline , </a:t>
                </a:r>
                <a14:m>
                  <m:oMath xmlns:m="http://schemas.openxmlformats.org/officeDocument/2006/math">
                    <m:r>
                      <a:rPr lang="ar-IQ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𝝍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is a constant</a:t>
                </a:r>
                <a:b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From eq. 7 </a:t>
                </a:r>
                <a:b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lang="ar-IQ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=</a:t>
                </a:r>
                <a:r>
                  <a:rPr lang="ar-IQ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- </a:t>
                </a: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𝒔𝒊𝒏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lang="en-US" sz="20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𝜽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𝝅</m:t>
                        </m:r>
                        <m:r>
                          <a:rPr lang="ar-IQ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𝝍</m:t>
                        </m:r>
                      </m:den>
                    </m:f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=  C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𝒔𝒊𝒏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 -------- 8</a:t>
                </a:r>
                <a:b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Assume   C= -</a:t>
                </a:r>
                <a:r>
                  <a:rPr lang="ar-IQ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𝒎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lang="el-GR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𝝅</m:t>
                        </m:r>
                        <m:r>
                          <a:rPr lang="ar-IQ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𝝍</m:t>
                        </m:r>
                      </m:den>
                    </m:f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b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</a:b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𝒓</m:t>
                    </m:r>
                    <m:r>
                      <a:rPr lang="ar-IQ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=</a:t>
                </a:r>
                <a:r>
                  <a:rPr lang="ar-IQ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𝒔𝒊𝒏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lang="en-US" sz="2000" b="1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𝜽</m:t>
                    </m:r>
                  </m:oMath>
                </a14:m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  -------- </a:t>
                </a: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9</a:t>
                </a:r>
                <a:b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>which is a circles tangents to the x-axis at the origin</a:t>
                </a: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/>
                </a:r>
                <a:b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  <a:t/>
                </a:r>
                <a:br>
                  <a:rPr 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+mn-ea"/>
                    <a:cs typeface="+mn-cs"/>
                  </a:rPr>
                </a:br>
                <a:r>
                  <a:rPr lang="en-US" sz="2000" dirty="0" smtClean="0"/>
                  <a:t/>
                </a:r>
                <a:br>
                  <a:rPr lang="en-US" sz="2000" dirty="0" smtClean="0"/>
                </a:br>
                <a:endParaRPr lang="ar-IQ" sz="2000" dirty="0"/>
              </a:p>
            </p:txBody>
          </p:sp>
        </mc:Choice>
        <mc:Fallback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28600"/>
                <a:ext cx="4419600" cy="2590800"/>
              </a:xfrm>
              <a:blipFill>
                <a:blip r:embed="rId3"/>
                <a:stretch>
                  <a:fillRect l="-1379" t="-1412" r="-138" b="-1882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24200"/>
            <a:ext cx="4267200" cy="344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2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28600"/>
            <a:ext cx="4800599" cy="47198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kumimoji="1" lang="en-US" sz="2500" b="1" dirty="0" smtClean="0">
                <a:solidFill>
                  <a:srgbClr val="000099"/>
                </a:solidFill>
                <a:latin typeface="Arial Narrow" panose="020B0606020202030204" pitchFamily="34" charset="0"/>
                <a:ea typeface="+mn-ea"/>
                <a:cs typeface="+mn-cs"/>
              </a:rPr>
              <a:t>Doublet in Rectilinear Flow</a:t>
            </a:r>
            <a:endParaRPr kumimoji="1" lang="ar-IQ" sz="2500" b="1" dirty="0">
              <a:solidFill>
                <a:srgbClr val="000099"/>
              </a:solidFill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0363200" y="5198103"/>
            <a:ext cx="609600" cy="2286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33083" y="550914"/>
                <a:ext cx="5675977" cy="7711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 </a:t>
                </a:r>
                <a:r>
                  <a:rPr lang="en-US" sz="1800" i="1" dirty="0" smtClean="0"/>
                  <a:t>F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𝐷𝑜𝑢𝑏𝑙𝑒𝑡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  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en-US" sz="1800" b="1" i="1" dirty="0" smtClean="0"/>
                  <a:t>= </a:t>
                </a:r>
                <a:r>
                  <a:rPr lang="ar-IQ" sz="1800" b="1" i="1" dirty="0">
                    <a:solidFill>
                      <a:srgbClr val="002060"/>
                    </a:solidFill>
                  </a:rPr>
                  <a:t>- </a:t>
                </a:r>
                <a:r>
                  <a:rPr lang="en-US" sz="1800" b="1" i="1" dirty="0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1800" i="1" dirty="0" smtClean="0"/>
                  <a:t>     -------1     (with m = 2aq )</a:t>
                </a:r>
                <a:endParaRPr lang="en-US" sz="1800" i="1" dirty="0" smtClean="0"/>
              </a:p>
              <a:p>
                <a:r>
                  <a:rPr lang="en-US" sz="1800" i="1" dirty="0" smtClean="0"/>
                  <a:t>For 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Rectilinear Flow</a:t>
                </a:r>
                <a:r>
                  <a:rPr lang="en-US" sz="1800" i="1" dirty="0">
                    <a:latin typeface="Cambria Math" panose="02040503050406030204" pitchFamily="18" charset="0"/>
                  </a:rPr>
                  <a:t>   </a:t>
                </a:r>
                <a:r>
                  <a:rPr lang="en-US" sz="1800" b="1" i="1" dirty="0" smtClean="0"/>
                  <a:t>= U r sin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b="1" i="1" dirty="0" smtClean="0"/>
                  <a:t> </a:t>
                </a:r>
                <a:r>
                  <a:rPr lang="en-US" sz="1800" i="1" dirty="0" smtClean="0"/>
                  <a:t>------2</a:t>
                </a: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3" y="550914"/>
                <a:ext cx="5675977" cy="771109"/>
              </a:xfrm>
              <a:prstGeom prst="rect">
                <a:avLst/>
              </a:prstGeom>
              <a:blipFill>
                <a:blip r:embed="rId3"/>
                <a:stretch>
                  <a:fillRect l="-967" b="-1181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1320" y="1322023"/>
                <a:ext cx="8759779" cy="3229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 b="1" i="1" dirty="0" smtClean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𝑫𝒐𝒖𝒃𝒍𝒆𝒕</m:t>
                    </m:r>
                  </m:oMath>
                </a14:m>
                <a:r>
                  <a:rPr lang="en-US" sz="1800" b="1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sz="1800" b="1" i="1" dirty="0">
                    <a:latin typeface="Cambria Math" panose="02040503050406030204" pitchFamily="18" charset="0"/>
                  </a:rPr>
                  <a:t>and Rectilinear Flow </a:t>
                </a:r>
                <a:r>
                  <a:rPr lang="en-US" sz="1800" b="1" i="1" dirty="0" smtClean="0">
                    <a:latin typeface="Cambria Math" panose="02040503050406030204" pitchFamily="18" charset="0"/>
                  </a:rPr>
                  <a:t>, </a:t>
                </a:r>
              </a:p>
              <a:p>
                <a:r>
                  <a:rPr lang="en-US" sz="1800" b="1" i="1" dirty="0" smtClean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𝝍</m:t>
                        </m:r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r>
                      <a:rPr lang="en-US" sz="1800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IQ" sz="1800" b="1" i="1">
                            <a:latin typeface="Cambria Math" panose="02040503050406030204" pitchFamily="18" charset="0"/>
                          </a:rPr>
                          <m:t>𝝍</m:t>
                        </m:r>
                      </m:e>
                      <m:sub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1800" dirty="0" smtClean="0"/>
                  <a:t>    , </a:t>
                </a:r>
                <a14:m>
                  <m:oMath xmlns:m="http://schemas.openxmlformats.org/officeDocument/2006/math">
                    <m:r>
                      <a:rPr lang="ar-IQ" sz="1800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ar-IQ" sz="1800" b="1" i="1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r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sin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m:rPr>
                        <m:nor/>
                      </m:rP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ar-IQ" sz="1800" b="1" i="1" dirty="0">
                        <a:solidFill>
                          <a:srgbClr val="002060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en-US" sz="18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1800" dirty="0"/>
                  <a:t>  </a:t>
                </a:r>
                <a:r>
                  <a:rPr lang="en-US" sz="1800" i="1" dirty="0"/>
                  <a:t>------</a:t>
                </a:r>
                <a:r>
                  <a:rPr lang="en-US" sz="1800" i="1" dirty="0" smtClean="0"/>
                  <a:t>3      </a:t>
                </a:r>
                <a:endParaRPr lang="en-US" sz="1800" i="1" dirty="0"/>
              </a:p>
              <a:p>
                <a:r>
                  <a:rPr lang="en-US" sz="1800" dirty="0" smtClean="0"/>
                  <a:t>For </a:t>
                </a:r>
                <a14:m>
                  <m:oMath xmlns:m="http://schemas.openxmlformats.org/officeDocument/2006/math">
                    <m:r>
                      <a:rPr lang="ar-IQ" sz="1800" b="1" i="1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sz="1800" dirty="0" smtClean="0"/>
                  <a:t> = 0  , </a:t>
                </a:r>
                <a14:m>
                  <m:oMath xmlns:m="http://schemas.openxmlformats.org/officeDocument/2006/math">
                    <m:r>
                      <a:rPr lang="ar-IQ" sz="18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r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sin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  <m:r>
                      <m:rPr>
                        <m:nor/>
                      </m:rP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ar-IQ" sz="1800" b="1" i="1" dirty="0">
                        <a:solidFill>
                          <a:srgbClr val="002060"/>
                        </a:solidFill>
                      </a:rPr>
                      <m:t>− </m:t>
                    </m:r>
                    <m:r>
                      <m:rPr>
                        <m:nor/>
                      </m:rPr>
                      <a:rPr lang="en-US" sz="18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𝒔𝒊𝒏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1800" dirty="0" smtClean="0"/>
                  <a:t>    </a:t>
                </a:r>
                <a:r>
                  <a:rPr lang="en-US" sz="1800" dirty="0"/>
                  <a:t>Or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r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= 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</m:oMath>
                </a14:m>
                <a:r>
                  <a:rPr lang="en-US" sz="1800" dirty="0"/>
                  <a:t>  </a:t>
                </a:r>
                <a:r>
                  <a:rPr lang="en-US" sz="1800" dirty="0" smtClean="0"/>
                  <a:t>,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i="1" dirty="0"/>
                      <m:t>r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baseline="30000" dirty="0" smtClean="0"/>
                      <m:t>2 </m:t>
                    </m:r>
                    <m:r>
                      <m:rPr>
                        <m:nor/>
                      </m:rPr>
                      <a:rPr lang="en-US" sz="1800" b="1" i="1" dirty="0"/>
                      <m:t>= 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</m:t>
                        </m:r>
                        <m:r>
                          <a:rPr lang="en-U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l-GR" sz="1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𝑼</m:t>
                        </m:r>
                      </m:den>
                    </m:f>
                  </m:oMath>
                </a14:m>
                <a:endParaRPr lang="en-US" sz="1800" dirty="0" smtClean="0"/>
              </a:p>
              <a:p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1800" b="1" i="1" dirty="0">
                    <a:latin typeface="Cambria Math" panose="02040503050406030204" pitchFamily="18" charset="0"/>
                  </a:rPr>
                  <a:t>  </a:t>
                </a:r>
                <a:r>
                  <a:rPr lang="en-US" sz="1600" b="1" i="1" dirty="0" smtClean="0">
                    <a:latin typeface="Cambria Math" panose="020405030504060302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ar-IQ" sz="2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l-GR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𝑼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800" dirty="0" smtClean="0"/>
                  <a:t>    </a:t>
                </a:r>
                <a:r>
                  <a:rPr lang="en-US" sz="1800" i="1" dirty="0" smtClean="0"/>
                  <a:t>------4</a:t>
                </a:r>
                <a:r>
                  <a:rPr lang="en-US" sz="1800" dirty="0" smtClean="0"/>
                  <a:t>  which means that the body contour is a circle</a:t>
                </a:r>
              </a:p>
              <a:p>
                <a:r>
                  <a:rPr lang="en-US" sz="1800" dirty="0" smtClean="0"/>
                  <a:t>From eq. 4 , 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l-GR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𝑼</m:t>
                    </m:r>
                    <m:r>
                      <m:rPr>
                        <m:nor/>
                      </m:rPr>
                      <a:rPr lang="en-US" sz="1800" b="1" i="1" dirty="0" smtClean="0"/>
                      <m:t>R</m:t>
                    </m:r>
                    <m:r>
                      <m:rPr>
                        <m:nor/>
                      </m:rPr>
                      <a:rPr lang="en-US" sz="1800" b="1" i="1" dirty="0" smtClean="0"/>
                      <m:t> </m:t>
                    </m:r>
                    <m:r>
                      <m:rPr>
                        <m:nor/>
                      </m:rPr>
                      <a:rPr lang="en-US" sz="1800" b="1" i="1" baseline="30000" dirty="0"/>
                      <m:t>2</m:t>
                    </m:r>
                  </m:oMath>
                </a14:m>
                <a:r>
                  <a:rPr lang="en-US" sz="1800" dirty="0" smtClean="0"/>
                  <a:t>  --------5</a:t>
                </a:r>
              </a:p>
              <a:p>
                <a:r>
                  <a:rPr lang="en-US" sz="1800" dirty="0" smtClean="0"/>
                  <a:t>Substitute eq.5 into Eq. 3   , </a:t>
                </a:r>
                <a:r>
                  <a:rPr lang="ar-IQ" sz="1800" dirty="0" smtClean="0"/>
                  <a:t>   </a:t>
                </a:r>
                <a14:m>
                  <m:oMath xmlns:m="http://schemas.openxmlformats.org/officeDocument/2006/math">
                    <m:r>
                      <a:rPr lang="ar-IQ" sz="1800" b="1" i="1">
                        <a:latin typeface="Cambria Math" panose="02040503050406030204" pitchFamily="18" charset="0"/>
                      </a:rPr>
                      <m:t>𝝍</m:t>
                    </m:r>
                    <m:r>
                      <a:rPr lang="en-US" sz="1800" b="1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(</m:t>
                    </m:r>
                    <m:r>
                      <m:rPr>
                        <m:nor/>
                      </m:rPr>
                      <a:rPr lang="en-US" sz="1800" b="1" i="1" dirty="0"/>
                      <m:t>r</m:t>
                    </m:r>
                    <m:r>
                      <m:rPr>
                        <m:nor/>
                      </m:rPr>
                      <a:rPr lang="en-US" sz="1800" b="1" i="1" dirty="0"/>
                      <m:t> − </m:t>
                    </m:r>
                    <m:r>
                      <m:rPr>
                        <m:nor/>
                      </m:rPr>
                      <a:rPr lang="en-US" sz="18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num>
                      <m:den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𝒓</m:t>
                        </m:r>
                      </m:den>
                    </m:f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b="1" i="1" dirty="0"/>
                      <m:t>sin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dirty="0" smtClean="0"/>
                  <a:t>   --------6</a:t>
                </a:r>
              </a:p>
              <a:p>
                <a:pPr/>
                <a14:m>
                  <m:oMath xmlns:m="http://schemas.openxmlformats.org/officeDocument/2006/math">
                    <m:r>
                      <a:rPr lang="ar-IQ" sz="1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18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IQ" sz="1800" b="1" i="1" dirty="0"/>
                        </m:ctrlPr>
                      </m:sSubPr>
                      <m:e>
                        <m:r>
                          <a:rPr lang="en-US" sz="1800" b="1" i="1" dirty="0"/>
                          <m:t>𝑉</m:t>
                        </m:r>
                      </m:e>
                      <m:sub>
                        <m:r>
                          <a:rPr lang="en-US" sz="1800" b="1" i="1" dirty="0"/>
                          <m:t>𝑟</m:t>
                        </m:r>
                      </m:sub>
                    </m:sSub>
                    <m:r>
                      <a:rPr lang="ar-IQ" sz="1800" b="1" i="1" dirty="0"/>
                      <m:t>=</m:t>
                    </m:r>
                    <m:f>
                      <m:fPr>
                        <m:ctrlPr>
                          <a:rPr lang="ar-IQ" sz="1800" b="1" i="1"/>
                        </m:ctrlPr>
                      </m:fPr>
                      <m:num>
                        <m:r>
                          <a:rPr lang="en-US" sz="1800" b="1" i="1"/>
                          <m:t>𝜕</m:t>
                        </m:r>
                        <m:r>
                          <a:rPr lang="ar-IQ" sz="1800" b="1" i="1"/>
                          <m:t>𝜓</m:t>
                        </m:r>
                      </m:num>
                      <m:den>
                        <m:r>
                          <a:rPr lang="en-US" sz="1800" b="1" i="1"/>
                          <m:t>𝑟</m:t>
                        </m:r>
                        <m:r>
                          <a:rPr lang="en-US" sz="1800" b="1" i="1"/>
                          <m:t>𝜕𝜃</m:t>
                        </m:r>
                      </m:den>
                    </m:f>
                    <m:r>
                      <a:rPr lang="en-US" sz="1800" b="1" i="1"/>
                      <m:t>  </m:t>
                    </m:r>
                  </m:oMath>
                </a14:m>
                <a:r>
                  <a:rPr lang="en-US" sz="1800" b="1" i="1" dirty="0"/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(</m:t>
                    </m:r>
                    <m:r>
                      <m:rPr>
                        <m:nor/>
                      </m:rPr>
                      <a:rPr lang="en-US" sz="1800" b="1" i="1" dirty="0" smtClean="0"/>
                      <m:t> </m:t>
                    </m:r>
                    <m:r>
                      <m:rPr>
                        <m:nor/>
                      </m:rPr>
                      <a:rPr lang="en-US" sz="1800" b="1" i="1" dirty="0" smtClean="0"/>
                      <m:t>1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− 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b="1" i="1" dirty="0" smtClean="0"/>
                      <m:t> </m:t>
                    </m:r>
                    <m:r>
                      <m:rPr>
                        <m:nor/>
                      </m:rPr>
                      <a:rPr lang="en-US" sz="1800" b="1" i="1" dirty="0" smtClean="0"/>
                      <m:t>cos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ar-IQ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r-IQ" sz="1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ar-IQ" sz="1800" i="1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ar-IQ" sz="1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ar-IQ" sz="1800" i="1" dirty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ar-IQ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ar-IQ" sz="1800" i="1">
                            <a:latin typeface="Cambria Math" panose="02040503050406030204" pitchFamily="18" charset="0"/>
                          </a:rPr>
                          <m:t>𝜓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1800" dirty="0" smtClean="0"/>
                  <a:t> = -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b="1" i="1" dirty="0"/>
                      <m:t>U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m:rPr>
                        <m:nor/>
                      </m:rPr>
                      <a:rPr lang="en-US" sz="1800" b="1" i="1" dirty="0"/>
                      <m:t>(</m:t>
                    </m:r>
                    <m:r>
                      <m:rPr>
                        <m:nor/>
                      </m:rPr>
                      <a:rPr lang="en-US" sz="1800" b="1" i="1" dirty="0" smtClean="0"/>
                      <m:t> </m:t>
                    </m:r>
                    <m:r>
                      <m:rPr>
                        <m:nor/>
                      </m:rPr>
                      <a:rPr lang="en-US" sz="1800" b="1" i="1" dirty="0" smtClean="0"/>
                      <m:t>1 </m:t>
                    </m:r>
                    <m:r>
                      <m:rPr>
                        <m:nor/>
                      </m:rPr>
                      <a:rPr lang="en-US" sz="1800" b="1" i="1" dirty="0" smtClean="0"/>
                      <m:t> </m:t>
                    </m:r>
                    <m:r>
                      <m:rPr>
                        <m:nor/>
                      </m:rPr>
                      <a:rPr lang="en-US" sz="1800" b="1" i="1" dirty="0" smtClean="0"/>
                      <m:t>+  </m:t>
                    </m:r>
                    <m:f>
                      <m:fPr>
                        <m:ctrlPr>
                          <a:rPr lang="ar-IQ" sz="1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1800" b="1" i="1" dirty="0"/>
                          <m:t>r</m:t>
                        </m:r>
                        <m:r>
                          <m:rPr>
                            <m:nor/>
                          </m:rPr>
                          <a:rPr lang="en-US" sz="1800" b="1" i="1" dirty="0"/>
                          <m:t> </m:t>
                        </m:r>
                        <m:r>
                          <m:rPr>
                            <m:nor/>
                          </m:rPr>
                          <a:rPr lang="en-US" sz="1800" b="1" i="1" baseline="30000" dirty="0"/>
                          <m:t>2</m:t>
                        </m:r>
                      </m:den>
                    </m:f>
                    <m:r>
                      <a:rPr lang="en-US" sz="1800" b="1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1800" b="1" i="1" dirty="0"/>
                      <m:t>sin</m:t>
                    </m:r>
                    <m:r>
                      <m:rPr>
                        <m:nor/>
                      </m:rPr>
                      <a:rPr lang="en-US" sz="1800" b="1" i="1" dirty="0"/>
                      <m:t> 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sz="1800" dirty="0"/>
                  <a:t> </a:t>
                </a:r>
                <a:endParaRPr lang="en-US" sz="1800" dirty="0" smtClean="0"/>
              </a:p>
              <a:p>
                <a:endParaRPr lang="en-US" sz="18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0" y="1322023"/>
                <a:ext cx="8759779" cy="3229346"/>
              </a:xfrm>
              <a:prstGeom prst="rect">
                <a:avLst/>
              </a:prstGeom>
              <a:blipFill>
                <a:blip r:embed="rId4"/>
                <a:stretch>
                  <a:fillRect l="-626" t="-1321"/>
                </a:stretch>
              </a:blipFill>
            </p:spPr>
            <p:txBody>
              <a:bodyPr/>
              <a:lstStyle/>
              <a:p>
                <a:r>
                  <a:rPr lang="ar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35"/>
          <a:stretch/>
        </p:blipFill>
        <p:spPr>
          <a:xfrm>
            <a:off x="1066800" y="4267200"/>
            <a:ext cx="6096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7847</TotalTime>
  <Words>188</Words>
  <Application>Microsoft Office PowerPoint</Application>
  <PresentationFormat>On-screen Show (4:3)</PresentationFormat>
  <Paragraphs>64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Narrow</vt:lpstr>
      <vt:lpstr>Cambria Math</vt:lpstr>
      <vt:lpstr>Century Gothic</vt:lpstr>
      <vt:lpstr>Tahoma</vt:lpstr>
      <vt:lpstr>Times New Roman</vt:lpstr>
      <vt:lpstr>Wingdings 3</vt:lpstr>
      <vt:lpstr>Wisp</vt:lpstr>
      <vt:lpstr>Stream function in polar coordinate</vt:lpstr>
      <vt:lpstr>                Basic Flowfields   2- Source and Sink  2-1 Source </vt:lpstr>
      <vt:lpstr> The Doublet </vt:lpstr>
      <vt:lpstr>For any streamline , ψ is a constant From eq. 7             r = -  (m sin θ)/2πψ =  C sin θ  -------- 8 Assume   C= -  (m )/2πψ                            r = C sin θ  -------- 9 which is a circles tangents to the x-axis at the origin   </vt:lpstr>
      <vt:lpstr>Doublet in Rectilinear Flow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 Function &amp; Velocity Potential</dc:title>
  <dc:creator>Ramanathan</dc:creator>
  <cp:lastModifiedBy>ah</cp:lastModifiedBy>
  <cp:revision>98</cp:revision>
  <dcterms:created xsi:type="dcterms:W3CDTF">2003-10-21T03:30:57Z</dcterms:created>
  <dcterms:modified xsi:type="dcterms:W3CDTF">2019-04-13T23:48:24Z</dcterms:modified>
</cp:coreProperties>
</file>