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360" r:id="rId3"/>
    <p:sldId id="361" r:id="rId4"/>
    <p:sldId id="359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3" r:id="rId16"/>
    <p:sldId id="374" r:id="rId17"/>
    <p:sldId id="375" r:id="rId18"/>
    <p:sldId id="376" r:id="rId19"/>
    <p:sldId id="372" r:id="rId20"/>
    <p:sldId id="384" r:id="rId21"/>
    <p:sldId id="386" r:id="rId22"/>
    <p:sldId id="387" r:id="rId23"/>
    <p:sldId id="377" r:id="rId24"/>
    <p:sldId id="379" r:id="rId25"/>
    <p:sldId id="380" r:id="rId26"/>
    <p:sldId id="385" r:id="rId27"/>
    <p:sldId id="424" r:id="rId28"/>
    <p:sldId id="425" r:id="rId29"/>
    <p:sldId id="426" r:id="rId30"/>
    <p:sldId id="427" r:id="rId31"/>
    <p:sldId id="428" r:id="rId32"/>
    <p:sldId id="429" r:id="rId33"/>
    <p:sldId id="378" r:id="rId34"/>
    <p:sldId id="381" r:id="rId35"/>
    <p:sldId id="382" r:id="rId36"/>
    <p:sldId id="383" r:id="rId37"/>
    <p:sldId id="430" r:id="rId38"/>
    <p:sldId id="431" r:id="rId39"/>
    <p:sldId id="432" r:id="rId40"/>
    <p:sldId id="433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34" r:id="rId69"/>
    <p:sldId id="435" r:id="rId70"/>
    <p:sldId id="436" r:id="rId71"/>
    <p:sldId id="437" r:id="rId72"/>
    <p:sldId id="438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39" r:id="rId83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2" tIns="45546" rIns="91092" bIns="45546" numCol="1" anchor="t" anchorCtr="0" compatLnSpc="1">
            <a:prstTxWarp prst="textNoShape">
              <a:avLst/>
            </a:prstTxWarp>
          </a:bodyPr>
          <a:lstStyle>
            <a:lvl1pPr defTabSz="911500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016" y="0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2" tIns="45546" rIns="91092" bIns="45546" numCol="1" anchor="t" anchorCtr="0" compatLnSpc="1">
            <a:prstTxWarp prst="textNoShape">
              <a:avLst/>
            </a:prstTxWarp>
          </a:bodyPr>
          <a:lstStyle>
            <a:lvl1pPr algn="r" defTabSz="911500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804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2" tIns="45546" rIns="91092" bIns="45546" numCol="1" anchor="b" anchorCtr="0" compatLnSpc="1">
            <a:prstTxWarp prst="textNoShape">
              <a:avLst/>
            </a:prstTxWarp>
          </a:bodyPr>
          <a:lstStyle>
            <a:lvl1pPr defTabSz="911500"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016" y="6658804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2" tIns="45546" rIns="91092" bIns="45546" numCol="1" anchor="b" anchorCtr="0" compatLnSpc="1">
            <a:prstTxWarp prst="textNoShape">
              <a:avLst/>
            </a:prstTxWarp>
          </a:bodyPr>
          <a:lstStyle>
            <a:lvl1pPr algn="r" defTabSz="911500">
              <a:defRPr sz="1200"/>
            </a:lvl1pPr>
          </a:lstStyle>
          <a:p>
            <a:fld id="{FF7555F7-8194-4389-9FCF-D94F7D901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>
            <a:lvl1pPr defTabSz="928876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016" y="0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>
            <a:lvl1pPr algn="r" defTabSz="928876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280" y="3330599"/>
            <a:ext cx="7385518" cy="31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804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b" anchorCtr="0" compatLnSpc="1">
            <a:prstTxWarp prst="textNoShape">
              <a:avLst/>
            </a:prstTxWarp>
          </a:bodyPr>
          <a:lstStyle>
            <a:lvl1pPr defTabSz="928876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016" y="6658804"/>
            <a:ext cx="4003971" cy="3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b" anchorCtr="0" compatLnSpc="1">
            <a:prstTxWarp prst="textNoShape">
              <a:avLst/>
            </a:prstTxWarp>
          </a:bodyPr>
          <a:lstStyle>
            <a:lvl1pPr algn="r" defTabSz="928876">
              <a:defRPr sz="1200"/>
            </a:lvl1pPr>
          </a:lstStyle>
          <a:p>
            <a:fld id="{726D1C52-046F-4F3A-B8D8-93539BC38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6C1FD-BADC-436F-8B5D-70F6023365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CFFA7-3C2C-4015-8393-9CFDC95904AE}" type="slidenum">
              <a:rPr lang="en-US"/>
              <a:pPr/>
              <a:t>81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F33AC-961C-4BC1-8F24-41FBF150E074}" type="slidenum">
              <a:rPr lang="en-US"/>
              <a:pPr/>
              <a:t>73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423CE-F84F-42C3-AACE-E8DB3A34BC1F}" type="slidenum">
              <a:rPr lang="en-US"/>
              <a:pPr/>
              <a:t>74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8C5CB-252D-4DEA-B84E-BBF8F81DD90D}" type="slidenum">
              <a:rPr lang="en-US"/>
              <a:pPr/>
              <a:t>75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CD4E1-C826-4176-A381-DF3B74B17212}" type="slidenum">
              <a:rPr lang="en-US"/>
              <a:pPr/>
              <a:t>76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A9E9-9AF7-4C2E-B606-6BBE62C9167D}" type="slidenum">
              <a:rPr lang="en-US"/>
              <a:pPr/>
              <a:t>77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DEA4D-9356-44E0-8502-76B340D3AB40}" type="slidenum">
              <a:rPr lang="en-US"/>
              <a:pPr/>
              <a:t>78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65AA2-8DC3-4FDA-910E-7B92092FA8F5}" type="slidenum">
              <a:rPr lang="en-US"/>
              <a:pPr/>
              <a:t>79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C99D8-641D-4B89-9636-4C165824AA3B}" type="slidenum">
              <a:rPr lang="en-US"/>
              <a:pPr/>
              <a:t>80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5FBB-5293-42E7-999F-ABB979FCB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DAB32-72CB-497A-8A4E-1C9A30200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F8CB-F34E-4ABB-A45A-3CD06CA40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EE350A-B12F-4698-81D3-A97E4FF0B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B3A8-5C68-4EEE-82C9-52FD72D95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EF45B-B29A-4278-AFAB-6E7AA7C43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9D9C-1F5D-4EBD-9790-1D57933CC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150A-1CA3-4D21-ADE4-B7FA4D62E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C244E-9CB1-425E-9AD4-CC0F63987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4E2D-5E86-4034-8468-2B2F7BD9E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108BB-BAD7-41FB-813E-FC9267BBA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B266-0C2A-4C43-9CC0-0CE5C3DFD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27CB55-F473-470F-9ABB-8F92685BF6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8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4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5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Fluvial Hydraulics</a:t>
            </a:r>
            <a:br>
              <a:rPr lang="en-US" dirty="0" smtClean="0"/>
            </a:br>
            <a:r>
              <a:rPr lang="en-US" dirty="0" smtClean="0"/>
              <a:t>CH-6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Bed-Load Transport</a:t>
            </a:r>
            <a:endParaRPr lang="en-US" dirty="0"/>
          </a:p>
        </p:txBody>
      </p:sp>
      <p:pic>
        <p:nvPicPr>
          <p:cNvPr id="2052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4113213" cy="2741613"/>
          </a:xfrm>
          <a:prstGeom prst="rect">
            <a:avLst/>
          </a:prstGeom>
          <a:noFill/>
        </p:spPr>
      </p:pic>
      <p:pic>
        <p:nvPicPr>
          <p:cNvPr id="2053" name="Picture 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4113213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Careful!!!</a:t>
            </a:r>
          </a:p>
          <a:p>
            <a:pPr lvl="1"/>
            <a:r>
              <a:rPr lang="en-US"/>
              <a:t>Formulas give “reasonably satisfying results” with the parameter domain for which they were derived</a:t>
            </a:r>
          </a:p>
          <a:p>
            <a:pPr lvl="1"/>
            <a:r>
              <a:rPr lang="en-US"/>
              <a:t>Application of formulas should be done with great care!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 dirty="0" err="1"/>
              <a:t>duBoys</a:t>
            </a:r>
            <a:r>
              <a:rPr lang="en-US" sz="2800" dirty="0"/>
              <a:t>-Type Equations:</a:t>
            </a:r>
          </a:p>
          <a:p>
            <a:pPr lvl="1"/>
            <a:r>
              <a:rPr lang="en-US" sz="2400" dirty="0" err="1"/>
              <a:t>DuBoys</a:t>
            </a:r>
            <a:r>
              <a:rPr lang="en-US" sz="2400" dirty="0"/>
              <a:t> (1879) proposed model for bed-load transport assuming that sediment moves in layers, each of which has a thickness </a:t>
            </a:r>
            <a:r>
              <a:rPr lang="en-US" sz="2400" dirty="0">
                <a:latin typeface="Symbol" pitchFamily="18" charset="2"/>
              </a:rPr>
              <a:t>e</a:t>
            </a:r>
          </a:p>
          <a:p>
            <a:pPr lvl="1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layer is where </a:t>
            </a:r>
            <a:r>
              <a:rPr lang="en-US" sz="2400" dirty="0" err="1"/>
              <a:t>tractive</a:t>
            </a:r>
            <a:r>
              <a:rPr lang="en-US" sz="2400" dirty="0"/>
              <a:t> force balances resistance force between layers:</a:t>
            </a:r>
          </a:p>
        </p:txBody>
      </p:sp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3962400" y="4267200"/>
          <a:ext cx="4724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0" name="Bitmap Image" r:id="rId3" imgW="13733333" imgH="6419048" progId="PBrush">
                  <p:embed/>
                </p:oleObj>
              </mc:Choice>
              <mc:Fallback>
                <p:oleObj name="Bitmap Image" r:id="rId3" imgW="13733333" imgH="64190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67200"/>
                        <a:ext cx="47244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4953000"/>
          <a:ext cx="3276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1" name="Equation" r:id="rId5" imgW="1549080" imgH="241200" progId="Equation.3">
                  <p:embed/>
                </p:oleObj>
              </mc:Choice>
              <mc:Fallback>
                <p:oleObj name="Equation" r:id="rId5" imgW="15490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3276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 dirty="0" err="1"/>
              <a:t>duBoys</a:t>
            </a:r>
            <a:r>
              <a:rPr lang="en-US" sz="2800" dirty="0"/>
              <a:t>-Type Equations:</a:t>
            </a:r>
          </a:p>
          <a:p>
            <a:pPr lvl="1"/>
            <a:r>
              <a:rPr lang="en-US" sz="2400" dirty="0"/>
              <a:t>If layer between 1</a:t>
            </a:r>
            <a:r>
              <a:rPr lang="en-US" sz="2400" baseline="30000" dirty="0"/>
              <a:t>st</a:t>
            </a:r>
            <a:r>
              <a:rPr lang="en-US" sz="2400" dirty="0"/>
              <a:t> and nth moves according to a linear distribution, then…</a:t>
            </a:r>
          </a:p>
          <a:p>
            <a:pPr lvl="2"/>
            <a:r>
              <a:rPr lang="en-US" sz="2000" i="1" dirty="0"/>
              <a:t>n</a:t>
            </a:r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dirty="0"/>
              <a:t> is the thickness of sediment material moving</a:t>
            </a:r>
          </a:p>
          <a:p>
            <a:pPr lvl="2"/>
            <a:r>
              <a:rPr lang="en-US" sz="2000" dirty="0"/>
              <a:t>Thickness moves with an average velocity of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s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-1)/2</a:t>
            </a:r>
          </a:p>
        </p:txBody>
      </p:sp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3962400" y="3962400"/>
          <a:ext cx="4724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0" name="Bitmap Image" r:id="rId3" imgW="13733333" imgH="6419048" progId="PBrush">
                  <p:embed/>
                </p:oleObj>
              </mc:Choice>
              <mc:Fallback>
                <p:oleObj name="Bitmap Image" r:id="rId3" imgW="13733333" imgH="641904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62400"/>
                        <a:ext cx="47244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4278313"/>
          <a:ext cx="28194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1" name="Equation" r:id="rId5" imgW="1511280" imgH="495000" progId="Equation.3">
                  <p:embed/>
                </p:oleObj>
              </mc:Choice>
              <mc:Fallback>
                <p:oleObj name="Equation" r:id="rId5" imgW="151128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78313"/>
                        <a:ext cx="28194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/>
              <a:t>duBoys-Type Equations:</a:t>
            </a:r>
          </a:p>
          <a:p>
            <a:pPr lvl="1"/>
            <a:r>
              <a:rPr lang="en-US" sz="2400"/>
              <a:t>Critical condition at which sediment motion is about to begin…(n = 1)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2133600" y="4419600"/>
          <a:ext cx="4724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2" name="Bitmap Image" r:id="rId3" imgW="13733333" imgH="6419048" progId="PBrush">
                  <p:embed/>
                </p:oleObj>
              </mc:Choice>
              <mc:Fallback>
                <p:oleObj name="Bitmap Image" r:id="rId3" imgW="13733333" imgH="641904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47244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67200" y="2819399"/>
          <a:ext cx="4353199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3" name="Equation" r:id="rId5" imgW="3009600" imgH="990360" progId="Equation.3">
                  <p:embed/>
                </p:oleObj>
              </mc:Choice>
              <mc:Fallback>
                <p:oleObj name="Equation" r:id="rId5" imgW="3009600" imgH="990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399"/>
                        <a:ext cx="4353199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6" name="Object 8"/>
          <p:cNvGraphicFramePr>
            <a:graphicFrameLocks noChangeAspect="1"/>
          </p:cNvGraphicFramePr>
          <p:nvPr/>
        </p:nvGraphicFramePr>
        <p:xfrm>
          <a:off x="1219200" y="2971800"/>
          <a:ext cx="24971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4" name="Equation" r:id="rId7" imgW="1180800" imgH="482400" progId="Equation.3">
                  <p:embed/>
                </p:oleObj>
              </mc:Choice>
              <mc:Fallback>
                <p:oleObj name="Equation" r:id="rId7" imgW="118080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49713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400"/>
              <a:t>duBoys-Type Equations:</a:t>
            </a:r>
          </a:p>
          <a:p>
            <a:pPr lvl="1"/>
            <a:r>
              <a:rPr lang="en-US" sz="2000"/>
              <a:t>Assumptions of this equation have been shown to disagree totally with observations of bed-load transport</a:t>
            </a:r>
          </a:p>
          <a:p>
            <a:pPr lvl="2"/>
            <a:r>
              <a:rPr lang="en-US" sz="1800"/>
              <a:t>Bed load does not move as sliding layers (Schoklitsch, 1914)</a:t>
            </a:r>
          </a:p>
          <a:p>
            <a:pPr lvl="2"/>
            <a:r>
              <a:rPr lang="en-US" sz="1800"/>
              <a:t>However, there is generally good agreement between this equation and field/laboratory data</a:t>
            </a:r>
          </a:p>
          <a:p>
            <a:pPr lvl="2"/>
            <a:r>
              <a:rPr lang="en-US" sz="1800"/>
              <a:t>Proper use of the equation depends on correct evaluation of the characteristic sediment coefficient, </a:t>
            </a:r>
            <a:r>
              <a:rPr lang="en-US" sz="1800">
                <a:latin typeface="Symbol" pitchFamily="18" charset="2"/>
              </a:rPr>
              <a:t>c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Sidenote: generally all bed load equations based on excess shear stress are classified as duBoys-type equations</a:t>
            </a:r>
          </a:p>
          <a:p>
            <a:pPr lvl="2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/>
              <a:t>duBoys-Type Equations:</a:t>
            </a:r>
          </a:p>
          <a:p>
            <a:pPr lvl="1"/>
            <a:r>
              <a:rPr lang="en-US" sz="2400"/>
              <a:t>Experiments of Schoklitsch (1914) proved duBoys’ model of sliding layers to be wrong, but did show that the equation fit the data well </a:t>
            </a:r>
          </a:p>
          <a:p>
            <a:pPr lvl="2"/>
            <a:r>
              <a:rPr lang="en-US" sz="2000"/>
              <a:t>Uniform grains of various kinds of sand (limited data) and experimental flume experiment (small dimensions):</a:t>
            </a:r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>
              <a:buFontTx/>
              <a:buNone/>
            </a:pPr>
            <a:endParaRPr lang="en-US" sz="2000"/>
          </a:p>
        </p:txBody>
      </p:sp>
      <p:graphicFrame>
        <p:nvGraphicFramePr>
          <p:cNvPr id="328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3886200"/>
          <a:ext cx="304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4" name="Equation" r:id="rId3" imgW="1498320" imgH="431640" progId="Equation.3">
                  <p:embed/>
                </p:oleObj>
              </mc:Choice>
              <mc:Fallback>
                <p:oleObj name="Equation" r:id="rId3" imgW="14983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30480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 dirty="0" err="1"/>
              <a:t>duBoys</a:t>
            </a:r>
            <a:r>
              <a:rPr lang="en-US" sz="2800" dirty="0"/>
              <a:t>-Type Equations:</a:t>
            </a:r>
          </a:p>
          <a:p>
            <a:pPr lvl="1"/>
            <a:r>
              <a:rPr lang="en-US" sz="2400" dirty="0"/>
              <a:t>Straub (1935) </a:t>
            </a:r>
            <a:r>
              <a:rPr lang="en-US" sz="2400" dirty="0" smtClean="0"/>
              <a:t>- based </a:t>
            </a:r>
            <a:r>
              <a:rPr lang="en-US" sz="2400" dirty="0"/>
              <a:t>on work of several researchers determined average values of several sand sizes</a:t>
            </a:r>
          </a:p>
          <a:p>
            <a:pPr lvl="2"/>
            <a:r>
              <a:rPr lang="en-US" sz="2000" dirty="0"/>
              <a:t>Criticized because all data obtained from small flumes over a small range of particle sizes</a:t>
            </a:r>
          </a:p>
        </p:txBody>
      </p:sp>
      <p:graphicFrame>
        <p:nvGraphicFramePr>
          <p:cNvPr id="3297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4953000"/>
          <a:ext cx="6477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9" name="Bitmap Image" r:id="rId3" imgW="13898915" imgH="2886478" progId="PBrush">
                  <p:embed/>
                </p:oleObj>
              </mc:Choice>
              <mc:Fallback>
                <p:oleObj name="Bitmap Image" r:id="rId3" imgW="13898915" imgH="288647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64770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8" name="Object 10"/>
          <p:cNvGraphicFramePr>
            <a:graphicFrameLocks noChangeAspect="1"/>
          </p:cNvGraphicFramePr>
          <p:nvPr/>
        </p:nvGraphicFramePr>
        <p:xfrm>
          <a:off x="2971800" y="4038600"/>
          <a:ext cx="26098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0" name="Equation" r:id="rId5" imgW="1282680" imgH="393480" progId="Equation.3">
                  <p:embed/>
                </p:oleObj>
              </mc:Choice>
              <mc:Fallback>
                <p:oleObj name="Equation" r:id="rId5" imgW="12826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260985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/>
              <a:t>duBoys-Type Equations:</a:t>
            </a:r>
          </a:p>
          <a:p>
            <a:pPr lvl="1"/>
            <a:r>
              <a:rPr lang="en-US" sz="2400"/>
              <a:t>Zeller (1963) gives graph for metric units:</a:t>
            </a:r>
          </a:p>
        </p:txBody>
      </p:sp>
      <p:graphicFrame>
        <p:nvGraphicFramePr>
          <p:cNvPr id="33178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3048000"/>
          <a:ext cx="40386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9" name="Bitmap Image" r:id="rId3" imgW="9971429" imgH="7238095" progId="PBrush">
                  <p:embed/>
                </p:oleObj>
              </mc:Choice>
              <mc:Fallback>
                <p:oleObj name="Bitmap Image" r:id="rId3" imgW="9971429" imgH="7238095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4038600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duBoys-Type Equations: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Shields (1936) proposed critical shear stress relation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Intent was to present an abbreviated form of the factors influencing bed load transport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Developed a semi-empirical tractive-force equation based on 1.06&lt;</a:t>
            </a:r>
            <a:r>
              <a:rPr lang="en-US" sz="1800" i="1"/>
              <a:t>s</a:t>
            </a:r>
            <a:r>
              <a:rPr lang="en-US" sz="1800" i="1" baseline="-25000"/>
              <a:t>s</a:t>
            </a:r>
            <a:r>
              <a:rPr lang="en-US" sz="1800"/>
              <a:t>&lt;4.25 and 1.56&lt;</a:t>
            </a:r>
            <a:r>
              <a:rPr lang="en-US" sz="1800" i="1"/>
              <a:t>d</a:t>
            </a:r>
            <a:r>
              <a:rPr lang="en-US" sz="1800"/>
              <a:t>&lt;2.47 mm</a:t>
            </a:r>
          </a:p>
        </p:txBody>
      </p:sp>
      <p:graphicFrame>
        <p:nvGraphicFramePr>
          <p:cNvPr id="33280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752600"/>
          <a:ext cx="40386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4" name="Bitmap Image" r:id="rId3" imgW="11069595" imgH="11800000" progId="PBrush">
                  <p:embed/>
                </p:oleObj>
              </mc:Choice>
              <mc:Fallback>
                <p:oleObj name="Bitmap Image" r:id="rId3" imgW="11069595" imgH="11800000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40386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908050" y="4876800"/>
          <a:ext cx="28670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5" name="Equation" r:id="rId5" imgW="1409400" imgH="482400" progId="Equation.3">
                  <p:embed/>
                </p:oleObj>
              </mc:Choice>
              <mc:Fallback>
                <p:oleObj name="Equation" r:id="rId5" imgW="1409400" imgH="482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876800"/>
                        <a:ext cx="28670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124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duBoys-Type Equations: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Kalinske (1947) emphasized turbulence mechanism in flow above the bed:</a:t>
            </a:r>
          </a:p>
        </p:txBody>
      </p:sp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609600" y="4267200"/>
          <a:ext cx="20923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0" name="Equation" r:id="rId3" imgW="1028520" imgH="482400" progId="Equation.3">
                  <p:embed/>
                </p:oleObj>
              </mc:Choice>
              <mc:Fallback>
                <p:oleObj name="Equation" r:id="rId3" imgW="10285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923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3276600" y="1676400"/>
          <a:ext cx="5715000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1" name="Bitmap Image" r:id="rId5" imgW="12533333" imgH="9409524" progId="PBrush">
                  <p:embed/>
                </p:oleObj>
              </mc:Choice>
              <mc:Fallback>
                <p:oleObj name="Bitmap Image" r:id="rId5" imgW="12533333" imgH="9409524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5715000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Sediment Transport Equations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Sediment transport equations used to determine CAPACITY for set of flow conditions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Capacity </a:t>
            </a:r>
            <a:r>
              <a:rPr lang="en-US" sz="1800" dirty="0" smtClean="0"/>
              <a:t>needed for </a:t>
            </a:r>
            <a:r>
              <a:rPr lang="en-US" sz="1800" dirty="0"/>
              <a:t>many different analyses such as </a:t>
            </a:r>
            <a:r>
              <a:rPr lang="en-US" sz="1800" dirty="0" err="1"/>
              <a:t>aggradation</a:t>
            </a:r>
            <a:r>
              <a:rPr lang="en-US" sz="1800" dirty="0"/>
              <a:t>/degradation, general scour/deposition, and lateral migration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step is to select appropriate equation: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Predicated on an understanding of the system being studied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Some formulas developed for sand-bed streams with high suspended load transport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Other equations pertain to conditions where bed-load transport dominates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Study objectives determine the portion of the sediment transport that needs to be estimated and the level of accuracy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Some formulas independently predict bed load and suspended load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Other formulas estimated bed-material load (i.e., bed load + suspended load) – usually these equations do not include wash load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Procedures exist that incorporate sediment sampling data, such as the modified Einstein procedure, that can estimate total sediment transport rate (including wash load)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An artificial channel has been constructed to divert a certain discharge from a river. This channel has an approximately rectangular cross-section with a width of B = 46.5 m and a bed slope of </a:t>
            </a:r>
            <a:r>
              <a:rPr lang="en-US" sz="2800" dirty="0" err="1"/>
              <a:t>S</a:t>
            </a:r>
            <a:r>
              <a:rPr lang="en-US" sz="2800" baseline="-25000" dirty="0" err="1"/>
              <a:t>f</a:t>
            </a:r>
            <a:r>
              <a:rPr lang="en-US" sz="2800" dirty="0"/>
              <a:t>=6.5 x 10</a:t>
            </a:r>
            <a:r>
              <a:rPr lang="en-US" sz="2800" baseline="30000" dirty="0"/>
              <a:t>-4</a:t>
            </a:r>
            <a:r>
              <a:rPr lang="en-US" sz="2800" dirty="0"/>
              <a:t>. Uniform flow is established when the flow depth is 5.6 m. Velocity-profile measurements suggest an average velocity of 1.8 m/s and </a:t>
            </a:r>
            <a:r>
              <a:rPr lang="en-US" sz="2800" dirty="0" smtClean="0"/>
              <a:t>n’ </a:t>
            </a:r>
            <a:r>
              <a:rPr lang="en-US" sz="2800" dirty="0"/>
              <a:t>= 0.0212 (due to bed roughness). Estimate the bed-load transport using the </a:t>
            </a:r>
            <a:r>
              <a:rPr lang="en-US" sz="2800" dirty="0" err="1"/>
              <a:t>Kalinske</a:t>
            </a:r>
            <a:r>
              <a:rPr lang="en-US" sz="2800" dirty="0"/>
              <a:t> equation. Express the solid discharge as a concentration.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Converting q</a:t>
            </a:r>
            <a:r>
              <a:rPr lang="en-US" baseline="-25000"/>
              <a:t>sb</a:t>
            </a:r>
            <a:r>
              <a:rPr lang="en-US"/>
              <a:t> to g</a:t>
            </a:r>
            <a:r>
              <a:rPr lang="en-US" baseline="-25000"/>
              <a:t>sb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Sediment concentration can be expressed in a number of different ways:</a:t>
            </a:r>
          </a:p>
          <a:p>
            <a:pPr lvl="1"/>
            <a:r>
              <a:rPr lang="en-US"/>
              <a:t>Concentration by volume:</a:t>
            </a:r>
          </a:p>
          <a:p>
            <a:pPr lvl="1"/>
            <a:r>
              <a:rPr lang="en-US"/>
              <a:t>Concentration by mass:</a:t>
            </a:r>
          </a:p>
          <a:p>
            <a:pPr lvl="1"/>
            <a:r>
              <a:rPr lang="en-US"/>
              <a:t>Concentration by unit mass: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1658938" y="2374900"/>
          <a:ext cx="46513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0" name="Equation" r:id="rId3" imgW="2286000" imgH="431640" progId="Equation.3">
                  <p:embed/>
                </p:oleObj>
              </mc:Choice>
              <mc:Fallback>
                <p:oleObj name="Equation" r:id="rId3" imgW="22860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2374900"/>
                        <a:ext cx="46513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3" name="Object 9"/>
          <p:cNvGraphicFramePr>
            <a:graphicFrameLocks noChangeAspect="1"/>
          </p:cNvGraphicFramePr>
          <p:nvPr/>
        </p:nvGraphicFramePr>
        <p:xfrm>
          <a:off x="6477000" y="4267200"/>
          <a:ext cx="1377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1" name="Equation" r:id="rId5" imgW="1054080" imgH="609480" progId="Equation.3">
                  <p:embed/>
                </p:oleObj>
              </mc:Choice>
              <mc:Fallback>
                <p:oleObj name="Equation" r:id="rId5" imgW="1054080" imgH="609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13779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6" name="Object 12"/>
          <p:cNvGraphicFramePr>
            <a:graphicFrameLocks noChangeAspect="1"/>
          </p:cNvGraphicFramePr>
          <p:nvPr/>
        </p:nvGraphicFramePr>
        <p:xfrm>
          <a:off x="6477000" y="5105400"/>
          <a:ext cx="1395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2" name="Equation" r:id="rId7" imgW="1066680" imgH="634680" progId="Equation.3">
                  <p:embed/>
                </p:oleObj>
              </mc:Choice>
              <mc:Fallback>
                <p:oleObj name="Equation" r:id="rId7" imgW="1066680" imgH="634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05400"/>
                        <a:ext cx="1395413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9" name="Object 15"/>
          <p:cNvGraphicFramePr>
            <a:graphicFrameLocks noChangeAspect="1"/>
          </p:cNvGraphicFramePr>
          <p:nvPr/>
        </p:nvGraphicFramePr>
        <p:xfrm>
          <a:off x="6604000" y="5875338"/>
          <a:ext cx="14462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3" name="Equation" r:id="rId9" imgW="1104840" imgH="622080" progId="Equation.3">
                  <p:embed/>
                </p:oleObj>
              </mc:Choice>
              <mc:Fallback>
                <p:oleObj name="Equation" r:id="rId9" imgW="110484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875338"/>
                        <a:ext cx="14462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/>
              <a:t>Relationship between these concentrations: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2286000" y="2286000"/>
          <a:ext cx="36957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4" name="Equation" r:id="rId3" imgW="1815840" imgH="965160" progId="Equation.3">
                  <p:embed/>
                </p:oleObj>
              </mc:Choice>
              <mc:Fallback>
                <p:oleObj name="Equation" r:id="rId3" imgW="1815840" imgH="965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36957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Schoklitsch-Type Equations: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Replaced excess shear stress criterion with critical water discharge (or depth):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Gilbert (1914) – expansive set of data for varying water discharge, energy grade line, and sediment properties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3 flumes of lengths 14, 31.5, and 150 ft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Flume width ranged from 0.23 to 1.96 ft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Discharge varied from 0.019 to 1.19 cfs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Eight different kinds of sand (0.305 &lt; d &lt; 7.01 mm)</a:t>
            </a:r>
          </a:p>
        </p:txBody>
      </p:sp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3124200" y="2971800"/>
          <a:ext cx="2133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4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71800"/>
                        <a:ext cx="21336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Schoklitsch-Type Equations: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Schoklitsch first proposed equations in 1935 but modified them in 1950: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Critical flow rate: </a:t>
            </a: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1981200" y="2895600"/>
          <a:ext cx="54451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4" name="Equation" r:id="rId3" imgW="2920680" imgH="1600200" progId="Equation.3">
                  <p:embed/>
                </p:oleObj>
              </mc:Choice>
              <mc:Fallback>
                <p:oleObj name="Equation" r:id="rId3" imgW="2920680" imgH="160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5445125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Schoklitsch-Type Equations:</a:t>
            </a:r>
          </a:p>
          <a:p>
            <a:pPr lvl="1"/>
            <a:r>
              <a:rPr lang="en-US"/>
              <a:t>Schoklitsch first proposed equations in 1935 but modified them in 1950:</a:t>
            </a:r>
          </a:p>
          <a:p>
            <a:pPr lvl="2"/>
            <a:r>
              <a:rPr lang="en-US"/>
              <a:t>Sediment discharge: </a:t>
            </a:r>
          </a:p>
        </p:txBody>
      </p:sp>
      <p:graphicFrame>
        <p:nvGraphicFramePr>
          <p:cNvPr id="339972" name="Object 4"/>
          <p:cNvGraphicFramePr>
            <a:graphicFrameLocks noChangeAspect="1"/>
          </p:cNvGraphicFramePr>
          <p:nvPr/>
        </p:nvGraphicFramePr>
        <p:xfrm>
          <a:off x="2286000" y="3810000"/>
          <a:ext cx="2911475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8" name="Equation" r:id="rId3" imgW="1562040" imgH="1371600" progId="Equation.3">
                  <p:embed/>
                </p:oleObj>
              </mc:Choice>
              <mc:Fallback>
                <p:oleObj name="Equation" r:id="rId3" imgW="1562040" imgH="1371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0000"/>
                        <a:ext cx="2911475" cy="256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An artificial channel has been constructed to divert a certain discharge from a river. This channel has an approximately rectangular cross-section with a width of B = 46.5 m and a bed slope of </a:t>
            </a:r>
            <a:r>
              <a:rPr lang="en-US" sz="2800" dirty="0" err="1"/>
              <a:t>S</a:t>
            </a:r>
            <a:r>
              <a:rPr lang="en-US" sz="2800" baseline="-25000" dirty="0" err="1"/>
              <a:t>f</a:t>
            </a:r>
            <a:r>
              <a:rPr lang="en-US" sz="2800" dirty="0"/>
              <a:t>=6.5 x 10</a:t>
            </a:r>
            <a:r>
              <a:rPr lang="en-US" sz="2800" baseline="30000" dirty="0"/>
              <a:t>-4</a:t>
            </a:r>
            <a:r>
              <a:rPr lang="en-US" sz="2800" dirty="0"/>
              <a:t>. Uniform flow is established when the flow depth is 5.6 m. Velocity-profile measurements suggest an average velocity of 1.8 m/s and </a:t>
            </a:r>
            <a:r>
              <a:rPr lang="en-US" sz="2800" dirty="0" smtClean="0"/>
              <a:t>n’ </a:t>
            </a:r>
            <a:r>
              <a:rPr lang="en-US" sz="2800" dirty="0"/>
              <a:t>= 0.0212 (due to bed roughness). Estimate the bed-load transport using the </a:t>
            </a:r>
            <a:r>
              <a:rPr lang="en-US" sz="2800" dirty="0" err="1"/>
              <a:t>Schoklitsch</a:t>
            </a:r>
            <a:r>
              <a:rPr lang="en-US" sz="2800" dirty="0"/>
              <a:t> equation. Express the solid discharge as a concentration.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6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48400" cy="62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7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1774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67051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 Transport Equations</a:t>
            </a:r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436688"/>
            <a:ext cx="8108950" cy="510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9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2757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0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756202" cy="63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1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93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7618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Meyer-Peter Muller (MPM):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Switzerland research laboratory (ETH) – Meyer-Peter et al. (1934):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Laboratory flume with cross-section of 2 x 2 m and total length of 50 m (max discharge of 5 m</a:t>
            </a:r>
            <a:r>
              <a:rPr lang="en-US" sz="1800" baseline="30000"/>
              <a:t>3</a:t>
            </a:r>
            <a:r>
              <a:rPr lang="en-US" sz="1800"/>
              <a:t>/s) and sediment discharge up to 4.3 kg/(s-m)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Two grain sizes: 5.05 mm and 28.6 mm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For sand, resulting bed-load equation</a:t>
            </a:r>
          </a:p>
        </p:txBody>
      </p:sp>
      <p:graphicFrame>
        <p:nvGraphicFramePr>
          <p:cNvPr id="337926" name="Object 6"/>
          <p:cNvGraphicFramePr>
            <a:graphicFrameLocks noChangeAspect="1"/>
          </p:cNvGraphicFramePr>
          <p:nvPr/>
        </p:nvGraphicFramePr>
        <p:xfrm>
          <a:off x="4572000" y="1295400"/>
          <a:ext cx="31178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8" name="Equation" r:id="rId3" imgW="1447560" imgH="876240" progId="Equation.3">
                  <p:embed/>
                </p:oleObj>
              </mc:Choice>
              <mc:Fallback>
                <p:oleObj name="Equation" r:id="rId3" imgW="1447560" imgH="876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3117850" cy="189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3276600"/>
          <a:ext cx="4038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9" name="Bitmap Image" r:id="rId5" imgW="13133333" imgH="11650701" progId="PBrush">
                  <p:embed/>
                </p:oleObj>
              </mc:Choice>
              <mc:Fallback>
                <p:oleObj name="Bitmap Image" r:id="rId5" imgW="13133333" imgH="11650701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0"/>
                        <a:ext cx="40386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543800" cy="4525963"/>
          </a:xfrm>
        </p:spPr>
        <p:txBody>
          <a:bodyPr/>
          <a:lstStyle/>
          <a:p>
            <a:r>
              <a:rPr lang="en-US" sz="2800"/>
              <a:t>Meyer-Peter Muller (MPM):</a:t>
            </a:r>
          </a:p>
          <a:p>
            <a:pPr lvl="1"/>
            <a:r>
              <a:rPr lang="en-US" sz="2400"/>
              <a:t>ETH experiments were extended to include data with particle mixtures</a:t>
            </a:r>
          </a:p>
          <a:p>
            <a:pPr lvl="2"/>
            <a:r>
              <a:rPr lang="en-US" sz="2000"/>
              <a:t>First attempt to include representative grain diameter with previous formulas failed</a:t>
            </a:r>
          </a:p>
          <a:p>
            <a:pPr lvl="2"/>
            <a:r>
              <a:rPr lang="en-US" sz="2000"/>
              <a:t>Meyer-Peter et al. (1948) proposed following equation which fit all the data:</a:t>
            </a:r>
          </a:p>
        </p:txBody>
      </p:sp>
      <p:graphicFrame>
        <p:nvGraphicFramePr>
          <p:cNvPr id="343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42196"/>
              </p:ext>
            </p:extLst>
          </p:nvPr>
        </p:nvGraphicFramePr>
        <p:xfrm>
          <a:off x="2698750" y="4130675"/>
          <a:ext cx="3443288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Equation" r:id="rId3" imgW="2031840" imgH="1358640" progId="Equation.DSMT4">
                  <p:embed/>
                </p:oleObj>
              </mc:Choice>
              <mc:Fallback>
                <p:oleObj name="Equation" r:id="rId3" imgW="2031840" imgH="1358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130675"/>
                        <a:ext cx="3443288" cy="230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Bed-Load Transport Equations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543800" cy="5181600"/>
          </a:xfrm>
        </p:spPr>
        <p:txBody>
          <a:bodyPr/>
          <a:lstStyle/>
          <a:p>
            <a:r>
              <a:rPr lang="en-US" sz="2800"/>
              <a:t>Meyer-Peter Muller (MPM):</a:t>
            </a:r>
          </a:p>
          <a:p>
            <a:pPr lvl="2"/>
            <a:r>
              <a:rPr lang="en-US" sz="2000"/>
              <a:t>Meyer-Peter et al. (1948) :</a:t>
            </a:r>
          </a:p>
          <a:p>
            <a:pPr lvl="3"/>
            <a:r>
              <a:rPr lang="en-US" sz="1800"/>
              <a:t>R</a:t>
            </a:r>
            <a:r>
              <a:rPr lang="en-US" sz="1800" baseline="-25000"/>
              <a:t>hb</a:t>
            </a:r>
            <a:r>
              <a:rPr lang="en-US" sz="1800"/>
              <a:t> = hydraulic radius of bed</a:t>
            </a:r>
          </a:p>
          <a:p>
            <a:pPr lvl="3"/>
            <a:r>
              <a:rPr lang="en-US" sz="1800"/>
              <a:t>Equivalent diameter = d</a:t>
            </a:r>
            <a:r>
              <a:rPr lang="en-US" sz="1800" baseline="-25000"/>
              <a:t>50</a:t>
            </a:r>
          </a:p>
          <a:p>
            <a:pPr lvl="3"/>
            <a:r>
              <a:rPr lang="en-US" sz="1800">
                <a:latin typeface="Symbol" pitchFamily="18" charset="2"/>
              </a:rPr>
              <a:t>x</a:t>
            </a:r>
            <a:r>
              <a:rPr lang="en-US" sz="1800" baseline="-25000"/>
              <a:t>M</a:t>
            </a:r>
            <a:r>
              <a:rPr lang="en-US" sz="1800"/>
              <a:t> is a roughness parameter:</a:t>
            </a:r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endParaRPr lang="en-US" sz="1800"/>
          </a:p>
          <a:p>
            <a:pPr lvl="3"/>
            <a:r>
              <a:rPr lang="en-US" sz="1800"/>
              <a:t>Derived with d = 3.1-28.6 mm (applicable to d &gt; 2.0 mm)</a:t>
            </a:r>
          </a:p>
          <a:p>
            <a:pPr lvl="3"/>
            <a:r>
              <a:rPr lang="en-US" sz="1800"/>
              <a:t>Derived with S</a:t>
            </a:r>
            <a:r>
              <a:rPr lang="en-US" sz="1800" baseline="-25000"/>
              <a:t>f </a:t>
            </a:r>
            <a:r>
              <a:rPr lang="en-US" sz="1800"/>
              <a:t>= 0.0004-0.020</a:t>
            </a:r>
          </a:p>
          <a:p>
            <a:pPr lvl="3"/>
            <a:endParaRPr lang="en-US" sz="1800"/>
          </a:p>
        </p:txBody>
      </p:sp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2614613" y="3276600"/>
          <a:ext cx="343535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7" name="Equation" r:id="rId3" imgW="2400120" imgH="1752480" progId="Equation.3">
                  <p:embed/>
                </p:oleObj>
              </mc:Choice>
              <mc:Fallback>
                <p:oleObj name="Equation" r:id="rId3" imgW="2400120" imgH="1752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3276600"/>
                        <a:ext cx="3435350" cy="251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An artificial channel has been constructed to divert a certain discharge from a river. This channel has an approximately rectangular cross-section with a width of B = 46.5 m and a bed slope of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f</a:t>
            </a:r>
            <a:r>
              <a:rPr lang="en-US" sz="2800" dirty="0"/>
              <a:t>=6.5 x 10</a:t>
            </a:r>
            <a:r>
              <a:rPr lang="en-US" sz="2800" baseline="30000" dirty="0"/>
              <a:t>-4</a:t>
            </a:r>
            <a:r>
              <a:rPr lang="en-US" sz="2800" dirty="0"/>
              <a:t>. Uniform flow is established when the flow depth is 5.6 m. Velocity-profile measurements suggest an average velocity of 1.8 m/s and </a:t>
            </a:r>
            <a:r>
              <a:rPr lang="en-US" sz="2800" dirty="0" smtClean="0"/>
              <a:t>n’ </a:t>
            </a:r>
            <a:r>
              <a:rPr lang="en-US" sz="2800" dirty="0"/>
              <a:t>= 0.0212 (due to bed roughness). Estimate the bed-load transport using the Meyer-Peter et al. formulas. Express the solid discharge as a concentration.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2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7" y="457200"/>
            <a:ext cx="81827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4" y="1371600"/>
            <a:ext cx="8166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3124200"/>
            <a:ext cx="8120931" cy="34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9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2757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0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756202" cy="63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Bed Load Transport Redefined…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Transport of sediments where the solid particles glide, roll or briefly jump but stay close to the bed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Erosion of the bed (bed load transport) commences upon </a:t>
            </a:r>
            <a:r>
              <a:rPr lang="en-US" sz="1800" dirty="0" smtClean="0"/>
              <a:t>exceedance of </a:t>
            </a:r>
            <a:r>
              <a:rPr lang="en-US" sz="1800" dirty="0"/>
              <a:t>the critical shear stress, </a:t>
            </a:r>
            <a:r>
              <a:rPr lang="en-US" sz="1800" dirty="0" err="1">
                <a:latin typeface="Symbol" pitchFamily="18" charset="2"/>
              </a:rPr>
              <a:t>t</a:t>
            </a:r>
            <a:r>
              <a:rPr lang="en-US" sz="1800" baseline="-25000" dirty="0" err="1"/>
              <a:t>o,cr</a:t>
            </a:r>
            <a:endParaRPr lang="en-US" sz="1800" baseline="-25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Exists a number of formulas for predicting bed-load transport: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Many are empirical but have incorporated dimensionless parameters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More common equations for bed-load transport include:</a:t>
            </a:r>
          </a:p>
          <a:p>
            <a:pPr lvl="3">
              <a:lnSpc>
                <a:spcPct val="80000"/>
              </a:lnSpc>
            </a:pPr>
            <a:r>
              <a:rPr lang="en-US" sz="1400" dirty="0" err="1"/>
              <a:t>Duboys</a:t>
            </a:r>
            <a:r>
              <a:rPr lang="en-US" sz="1400" dirty="0"/>
              <a:t>-Type Equations (</a:t>
            </a:r>
            <a:r>
              <a:rPr lang="en-US" sz="1400" dirty="0" err="1"/>
              <a:t>Kalinske</a:t>
            </a:r>
            <a:r>
              <a:rPr lang="en-US" sz="1400" dirty="0"/>
              <a:t>)</a:t>
            </a:r>
          </a:p>
          <a:p>
            <a:pPr lvl="3">
              <a:lnSpc>
                <a:spcPct val="80000"/>
              </a:lnSpc>
            </a:pPr>
            <a:r>
              <a:rPr lang="en-US" sz="1400" dirty="0" err="1"/>
              <a:t>Schoklitsch</a:t>
            </a:r>
            <a:r>
              <a:rPr lang="en-US" sz="1400" dirty="0"/>
              <a:t>-Type Equations 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Meyer-Peter et al. (1948) – sometimes called Meyer-Peter Muller (MPM)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Einstein’s Bed Load Equation</a:t>
            </a:r>
          </a:p>
        </p:txBody>
      </p:sp>
      <p:pic>
        <p:nvPicPr>
          <p:cNvPr id="277511" name="Picture 7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4114800" cy="2292350"/>
          </a:xfrm>
          <a:prstGeom prst="rect">
            <a:avLst/>
          </a:prstGeom>
          <a:noFill/>
        </p:spPr>
      </p:pic>
      <p:pic>
        <p:nvPicPr>
          <p:cNvPr id="277512" name="Picture 8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51308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1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93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7618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 Transport Equations</a:t>
            </a:r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436688"/>
            <a:ext cx="8108950" cy="510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Developed in 1942 (empirical) and 1950 (analytical)</a:t>
            </a:r>
          </a:p>
          <a:p>
            <a:pPr>
              <a:lnSpc>
                <a:spcPct val="90000"/>
              </a:lnSpc>
            </a:pPr>
            <a:r>
              <a:rPr lang="en-US" sz="2400"/>
              <a:t>Probabilistic model for transport of sediment as bed load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Bed load transport is related to the fluctuations in velocity rather than the average velocity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Beginning and end of motion are expressed in probabilistic terms with considerations for the lift and particle’s weight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Built on observations/experimental evidence:	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Bed load moves slowly downstream – motion of an individual particle is quick step with long intermediate stops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Average step made by any bed load particle is independent of flow condition, transport rate, and bed composition (always the same)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Different transport rates due to changes in the average time between steps and the thickness of the moving layer</a:t>
            </a:r>
          </a:p>
          <a:p>
            <a:pPr lvl="2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Physical Model: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Equilibrium condition of exchange of bed particles between the bed layer and the bed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# particles deposited per time per unit bed area = # particles eroded per unit time per unit bed area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Deposition: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Each particle (d) has steps of length A</a:t>
            </a:r>
            <a:r>
              <a:rPr lang="en-US" sz="2000" baseline="-25000"/>
              <a:t>L</a:t>
            </a:r>
            <a:r>
              <a:rPr lang="en-US" sz="2000"/>
              <a:t>d and will be deposited over an area A</a:t>
            </a:r>
            <a:r>
              <a:rPr lang="en-US" sz="2000" baseline="-25000"/>
              <a:t>L</a:t>
            </a:r>
            <a:r>
              <a:rPr lang="en-US" sz="2000"/>
              <a:t>d long with unit width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Let </a:t>
            </a:r>
            <a:r>
              <a:rPr lang="en-US" sz="2000" i="1"/>
              <a:t>g</a:t>
            </a:r>
            <a:r>
              <a:rPr lang="en-US" sz="2000" i="1" baseline="-25000"/>
              <a:t>s</a:t>
            </a:r>
            <a:r>
              <a:rPr lang="en-US" sz="2000"/>
              <a:t> = bed load rate in weight per time per width, N/(m-s)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Let </a:t>
            </a:r>
            <a:r>
              <a:rPr lang="en-US" sz="2000" i="1"/>
              <a:t>i</a:t>
            </a:r>
            <a:r>
              <a:rPr lang="en-US" sz="2000" i="1" baseline="-25000"/>
              <a:t>s</a:t>
            </a:r>
            <a:r>
              <a:rPr lang="en-US" sz="2000"/>
              <a:t> = fraction of bed load in given grain size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Then </a:t>
            </a:r>
            <a:r>
              <a:rPr lang="en-US" sz="2000" i="1"/>
              <a:t>g</a:t>
            </a:r>
            <a:r>
              <a:rPr lang="en-US" sz="2000" i="1" baseline="-25000"/>
              <a:t>s </a:t>
            </a:r>
            <a:r>
              <a:rPr lang="en-US" sz="2000" i="1"/>
              <a:t>i</a:t>
            </a:r>
            <a:r>
              <a:rPr lang="en-US" sz="2000" i="1" baseline="-25000"/>
              <a:t>s </a:t>
            </a:r>
            <a:r>
              <a:rPr lang="en-US" sz="2000" i="1"/>
              <a:t>= </a:t>
            </a:r>
            <a:r>
              <a:rPr lang="en-US" sz="2000"/>
              <a:t>rate at which given size moves through the unit width per unit time</a:t>
            </a:r>
          </a:p>
          <a:p>
            <a:pPr lvl="2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Physical Model:</a:t>
            </a:r>
          </a:p>
          <a:p>
            <a:pPr lvl="2"/>
            <a:r>
              <a:rPr lang="en-US" sz="2000"/>
              <a:t>Weight of a single particle = </a:t>
            </a:r>
            <a:r>
              <a:rPr lang="en-US" sz="2000">
                <a:latin typeface="Symbol" pitchFamily="18" charset="2"/>
              </a:rPr>
              <a:t>g</a:t>
            </a:r>
            <a:r>
              <a:rPr lang="en-US" sz="2000" baseline="-25000"/>
              <a:t>s</a:t>
            </a:r>
            <a:r>
              <a:rPr lang="en-US" sz="2000"/>
              <a:t>k</a:t>
            </a:r>
            <a:r>
              <a:rPr lang="en-US" sz="2000" baseline="-25000"/>
              <a:t>2</a:t>
            </a:r>
            <a:r>
              <a:rPr lang="en-US" sz="2000"/>
              <a:t>d</a:t>
            </a:r>
            <a:r>
              <a:rPr lang="en-US" sz="2000" baseline="30000"/>
              <a:t>3</a:t>
            </a:r>
            <a:r>
              <a:rPr lang="en-US" sz="2000"/>
              <a:t> (k</a:t>
            </a:r>
            <a:r>
              <a:rPr lang="en-US" sz="2000" baseline="-25000"/>
              <a:t>2</a:t>
            </a:r>
            <a:r>
              <a:rPr lang="en-US" sz="2000"/>
              <a:t> = constant of grain volume)</a:t>
            </a:r>
          </a:p>
          <a:p>
            <a:pPr lvl="2"/>
            <a:r>
              <a:rPr lang="en-US" sz="2000"/>
              <a:t>Number of particles of a certain fraction deposited per unit time and bed area:</a:t>
            </a:r>
          </a:p>
        </p:txBody>
      </p:sp>
      <p:graphicFrame>
        <p:nvGraphicFramePr>
          <p:cNvPr id="3584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3581400"/>
          <a:ext cx="40386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0"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40386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Physical Model:</a:t>
            </a:r>
          </a:p>
          <a:p>
            <a:pPr lvl="1"/>
            <a:r>
              <a:rPr lang="en-US" sz="2400"/>
              <a:t>Erosion:</a:t>
            </a:r>
          </a:p>
          <a:p>
            <a:pPr lvl="2"/>
            <a:r>
              <a:rPr lang="en-US" sz="2000"/>
              <a:t>Whether a particle will be eroded depends on the availability of the particle and on flow conditions (turbulence level)</a:t>
            </a:r>
          </a:p>
          <a:p>
            <a:pPr lvl="2"/>
            <a:r>
              <a:rPr lang="en-US" sz="2000"/>
              <a:t>Let </a:t>
            </a:r>
            <a:r>
              <a:rPr lang="en-US" sz="2000" i="1"/>
              <a:t>i</a:t>
            </a:r>
            <a:r>
              <a:rPr lang="en-US" sz="2000" i="1" baseline="-25000"/>
              <a:t>b</a:t>
            </a:r>
            <a:r>
              <a:rPr lang="en-US" sz="2000"/>
              <a:t> = fraction of bed material in a given grain size</a:t>
            </a:r>
          </a:p>
          <a:p>
            <a:pPr lvl="2"/>
            <a:r>
              <a:rPr lang="en-US" sz="2000"/>
              <a:t># particles of size d in a unit area of bed surface = </a:t>
            </a:r>
            <a:r>
              <a:rPr lang="en-US" sz="2000" i="1"/>
              <a:t>i</a:t>
            </a:r>
            <a:r>
              <a:rPr lang="en-US" sz="2000" i="1" baseline="-25000"/>
              <a:t>b</a:t>
            </a:r>
            <a:r>
              <a:rPr lang="en-US" sz="2000"/>
              <a:t> /k</a:t>
            </a:r>
            <a:r>
              <a:rPr lang="en-US" sz="2000" baseline="-25000"/>
              <a:t>1</a:t>
            </a:r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, where k</a:t>
            </a:r>
            <a:r>
              <a:rPr lang="en-US" sz="2000" baseline="-25000"/>
              <a:t>1</a:t>
            </a:r>
            <a:r>
              <a:rPr lang="en-US" sz="2000"/>
              <a:t> = constant of grain area</a:t>
            </a:r>
          </a:p>
          <a:p>
            <a:pPr lvl="2"/>
            <a:r>
              <a:rPr lang="en-US" sz="2000"/>
              <a:t>Let p</a:t>
            </a:r>
            <a:r>
              <a:rPr lang="en-US" sz="2000" baseline="-25000"/>
              <a:t>e</a:t>
            </a:r>
            <a:r>
              <a:rPr lang="en-US" sz="2000"/>
              <a:t>/t</a:t>
            </a:r>
            <a:r>
              <a:rPr lang="en-US" sz="2000" baseline="-25000"/>
              <a:t>e</a:t>
            </a:r>
            <a:r>
              <a:rPr lang="en-US" sz="2000"/>
              <a:t> = probablility of removal, where t</a:t>
            </a:r>
            <a:r>
              <a:rPr lang="en-US" sz="2000" baseline="-25000"/>
              <a:t>e</a:t>
            </a:r>
            <a:r>
              <a:rPr lang="en-US" sz="2000"/>
              <a:t> = time consumed by each exchange</a:t>
            </a:r>
          </a:p>
          <a:p>
            <a:pPr lvl="2"/>
            <a:r>
              <a:rPr lang="en-US" sz="2000"/>
              <a:t># particles eroded per unit time and unit area:</a:t>
            </a:r>
            <a:endParaRPr lang="en-US" sz="2000" baseline="30000"/>
          </a:p>
          <a:p>
            <a:pPr lvl="2"/>
            <a:endParaRPr lang="en-US" sz="2000"/>
          </a:p>
        </p:txBody>
      </p:sp>
      <p:graphicFrame>
        <p:nvGraphicFramePr>
          <p:cNvPr id="3604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962400" y="5257800"/>
          <a:ext cx="10652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4" name="Equation" r:id="rId3" imgW="431640" imgH="431640" progId="Equation.3">
                  <p:embed/>
                </p:oleObj>
              </mc:Choice>
              <mc:Fallback>
                <p:oleObj name="Equation" r:id="rId3" imgW="4316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106521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Physical Model:</a:t>
            </a:r>
          </a:p>
          <a:p>
            <a:pPr lvl="1"/>
            <a:r>
              <a:rPr lang="en-US" sz="2400"/>
              <a:t>Erosion:</a:t>
            </a:r>
          </a:p>
          <a:p>
            <a:pPr lvl="2"/>
            <a:r>
              <a:rPr lang="en-US" sz="2000"/>
              <a:t>No direct method is available for the determination of t</a:t>
            </a:r>
            <a:r>
              <a:rPr lang="en-US" sz="2000" baseline="-25000"/>
              <a:t>e</a:t>
            </a:r>
            <a:r>
              <a:rPr lang="en-US" sz="2000"/>
              <a:t> – Einstein (1942) suggests a function of </a:t>
            </a:r>
            <a:r>
              <a:rPr lang="en-US" sz="2000" i="1"/>
              <a:t>v</a:t>
            </a:r>
            <a:r>
              <a:rPr lang="en-US" sz="2000" i="1" baseline="-25000"/>
              <a:t>ss</a:t>
            </a:r>
            <a:r>
              <a:rPr lang="en-US" sz="2000"/>
              <a:t>:</a:t>
            </a:r>
            <a:endParaRPr lang="en-US" sz="2000" baseline="30000"/>
          </a:p>
          <a:p>
            <a:pPr lvl="2"/>
            <a:endParaRPr lang="en-US" sz="2000"/>
          </a:p>
        </p:txBody>
      </p:sp>
      <p:graphicFrame>
        <p:nvGraphicFramePr>
          <p:cNvPr id="3614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4975" y="3230563"/>
          <a:ext cx="3044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8" name="Equation" r:id="rId3" imgW="1498320" imgH="482400" progId="Equation.3">
                  <p:embed/>
                </p:oleObj>
              </mc:Choice>
              <mc:Fallback>
                <p:oleObj name="Equation" r:id="rId3" imgW="14983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3230563"/>
                        <a:ext cx="30448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Physical Model: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Bed Load Equation (Equilibrium):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Rate of deposition balances rate of erosion:</a:t>
            </a:r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Exchange probability: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/>
              <a:t> = fraction of time during which the lift exceeds the weight of the particle at any one location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Non-intensive sediment transport </a:t>
            </a:r>
            <a:r>
              <a:rPr lang="en-US" sz="2000">
                <a:sym typeface="Wingdings" pitchFamily="2" charset="2"/>
              </a:rPr>
              <a:t> p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>
                <a:sym typeface="Wingdings" pitchFamily="2" charset="2"/>
              </a:rPr>
              <a:t> is small and deposition is everywhere possible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ym typeface="Wingdings" pitchFamily="2" charset="2"/>
              </a:rPr>
              <a:t>Strong sediment transport  p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>
                <a:sym typeface="Wingdings" pitchFamily="2" charset="2"/>
              </a:rPr>
              <a:t> becomes larger and deposition is not everywhere possible</a:t>
            </a: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</p:txBody>
      </p:sp>
      <p:graphicFrame>
        <p:nvGraphicFramePr>
          <p:cNvPr id="3625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2819400"/>
          <a:ext cx="30448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2" name="Equation" r:id="rId3" imgW="1942920" imgH="469800" progId="Equation.3">
                  <p:embed/>
                </p:oleObj>
              </mc:Choice>
              <mc:Fallback>
                <p:oleObj name="Equation" r:id="rId3" imgW="19429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30448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sz="2800"/>
              <a:t>Physical Model:</a:t>
            </a:r>
          </a:p>
          <a:p>
            <a:pPr lvl="1"/>
            <a:r>
              <a:rPr lang="en-US" sz="2400"/>
              <a:t>Exchange probability:</a:t>
            </a:r>
          </a:p>
          <a:p>
            <a:pPr lvl="2"/>
            <a:r>
              <a:rPr lang="en-US" sz="2000"/>
              <a:t>Einstein (1950) suggests that p</a:t>
            </a:r>
            <a:r>
              <a:rPr lang="en-US" sz="2000" baseline="-25000"/>
              <a:t>e</a:t>
            </a:r>
            <a:r>
              <a:rPr lang="en-US" sz="2000"/>
              <a:t> can be used to evaluate A</a:t>
            </a:r>
            <a:r>
              <a:rPr lang="en-US" sz="2000" baseline="-25000"/>
              <a:t>L</a:t>
            </a:r>
            <a:r>
              <a:rPr lang="en-US" sz="2000"/>
              <a:t>d :</a:t>
            </a:r>
          </a:p>
          <a:p>
            <a:pPr lvl="3"/>
            <a:r>
              <a:rPr lang="en-US" sz="1800"/>
              <a:t>If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 is small, distance traveled is constant: A</a:t>
            </a:r>
            <a:r>
              <a:rPr lang="en-US" sz="1800" baseline="-25000"/>
              <a:t>L</a:t>
            </a:r>
            <a:r>
              <a:rPr lang="en-US" sz="1800"/>
              <a:t>d =</a:t>
            </a:r>
            <a:r>
              <a:rPr lang="en-US" sz="1800">
                <a:latin typeface="Symbol" pitchFamily="18" charset="2"/>
              </a:rPr>
              <a:t> l</a:t>
            </a:r>
            <a:r>
              <a:rPr lang="en-US" sz="1800" baseline="-25000"/>
              <a:t>b</a:t>
            </a:r>
            <a:r>
              <a:rPr lang="en-US" sz="1800"/>
              <a:t>d where </a:t>
            </a:r>
            <a:r>
              <a:rPr lang="en-US" sz="1800">
                <a:latin typeface="Symbol" pitchFamily="18" charset="2"/>
              </a:rPr>
              <a:t>l</a:t>
            </a:r>
            <a:r>
              <a:rPr lang="en-US" sz="1800" baseline="-25000"/>
              <a:t>b</a:t>
            </a:r>
            <a:r>
              <a:rPr lang="en-US" sz="1800"/>
              <a:t> is approximately 100</a:t>
            </a:r>
          </a:p>
          <a:p>
            <a:pPr lvl="3"/>
            <a:r>
              <a:rPr lang="en-US" sz="1800"/>
              <a:t>For larger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:</a:t>
            </a:r>
          </a:p>
          <a:p>
            <a:pPr lvl="4"/>
            <a:r>
              <a:rPr lang="en-US" sz="1800"/>
              <a:t>Only (1-p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) particles can deposit after traveling </a:t>
            </a:r>
            <a:r>
              <a:rPr lang="en-US" sz="1800">
                <a:latin typeface="Symbol" pitchFamily="18" charset="2"/>
              </a:rPr>
              <a:t>l</a:t>
            </a:r>
            <a:r>
              <a:rPr lang="en-US" sz="1800" baseline="-25000"/>
              <a:t>b</a:t>
            </a:r>
            <a:r>
              <a:rPr lang="en-US" sz="1800"/>
              <a:t>d</a:t>
            </a:r>
          </a:p>
          <a:p>
            <a:pPr lvl="4"/>
            <a:r>
              <a:rPr lang="en-US" sz="1800"/>
              <a:t>And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 particles stay in motion – would like to deposit but can’t because after </a:t>
            </a:r>
            <a:r>
              <a:rPr lang="en-US" sz="1800">
                <a:latin typeface="Symbol" pitchFamily="18" charset="2"/>
              </a:rPr>
              <a:t>l</a:t>
            </a:r>
            <a:r>
              <a:rPr lang="en-US" sz="1800" baseline="-25000"/>
              <a:t>b</a:t>
            </a:r>
            <a:r>
              <a:rPr lang="en-US" sz="1800"/>
              <a:t>d lift forces exceed weight</a:t>
            </a:r>
          </a:p>
          <a:p>
            <a:pPr lvl="4"/>
            <a:r>
              <a:rPr lang="en-US" sz="1800"/>
              <a:t>Of these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 particles,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 (1-p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/>
              <a:t>) are deposited after traveling 2</a:t>
            </a:r>
            <a:r>
              <a:rPr lang="en-US" sz="1800">
                <a:latin typeface="Symbol" pitchFamily="18" charset="2"/>
              </a:rPr>
              <a:t>l</a:t>
            </a:r>
            <a:r>
              <a:rPr lang="en-US" sz="1800" baseline="-25000"/>
              <a:t>b</a:t>
            </a:r>
            <a:r>
              <a:rPr lang="en-US" sz="1800"/>
              <a:t>d while p</a:t>
            </a:r>
            <a:r>
              <a:rPr lang="en-US" sz="1800" baseline="-25000">
                <a:sym typeface="Wingdings" pitchFamily="2" charset="2"/>
              </a:rPr>
              <a:t>e</a:t>
            </a:r>
            <a:r>
              <a:rPr lang="en-US" sz="1800" baseline="30000"/>
              <a:t>2</a:t>
            </a:r>
            <a:r>
              <a:rPr lang="en-US" sz="1800"/>
              <a:t> particles are still not deposited</a:t>
            </a:r>
          </a:p>
          <a:p>
            <a:pPr lvl="4"/>
            <a:r>
              <a:rPr lang="en-US" sz="1800"/>
              <a:t>We can express the total travel distance as a series:</a:t>
            </a:r>
          </a:p>
          <a:p>
            <a:pPr lvl="4"/>
            <a:endParaRPr lang="en-US" sz="1800"/>
          </a:p>
          <a:p>
            <a:pPr lvl="2"/>
            <a:endParaRPr lang="en-US" sz="2000"/>
          </a:p>
        </p:txBody>
      </p:sp>
      <p:graphicFrame>
        <p:nvGraphicFramePr>
          <p:cNvPr id="3635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5907088"/>
          <a:ext cx="30448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6" name="Equation" r:id="rId3" imgW="2209680" imgH="431640" progId="Equation.3">
                  <p:embed/>
                </p:oleObj>
              </mc:Choice>
              <mc:Fallback>
                <p:oleObj name="Equation" r:id="rId3" imgW="22096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907088"/>
                        <a:ext cx="30448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Physical Model:</a:t>
            </a:r>
          </a:p>
          <a:p>
            <a:pPr lvl="1"/>
            <a:r>
              <a:rPr lang="en-US" sz="2400"/>
              <a:t>Substituting the series into the bed load equation:</a:t>
            </a:r>
          </a:p>
          <a:p>
            <a:pPr lvl="4"/>
            <a:endParaRPr lang="en-US" sz="1800"/>
          </a:p>
          <a:p>
            <a:pPr lvl="2"/>
            <a:endParaRPr lang="en-US" sz="2000"/>
          </a:p>
        </p:txBody>
      </p:sp>
      <p:graphicFrame>
        <p:nvGraphicFramePr>
          <p:cNvPr id="364551" name="Object 7"/>
          <p:cNvGraphicFramePr>
            <a:graphicFrameLocks noChangeAspect="1"/>
          </p:cNvGraphicFramePr>
          <p:nvPr/>
        </p:nvGraphicFramePr>
        <p:xfrm>
          <a:off x="1371600" y="2819400"/>
          <a:ext cx="6227763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0" name="Equation" r:id="rId3" imgW="3974760" imgH="1726920" progId="Equation.3">
                  <p:embed/>
                </p:oleObj>
              </mc:Choice>
              <mc:Fallback>
                <p:oleObj name="Equation" r:id="rId3" imgW="3974760" imgH="1726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6227763" cy="270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Considerations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Consider mobile bed of uniform and noncohesive particles</a:t>
            </a:r>
          </a:p>
          <a:p>
            <a:pPr>
              <a:lnSpc>
                <a:spcPct val="80000"/>
              </a:lnSpc>
            </a:pPr>
            <a:r>
              <a:rPr lang="en-US" sz="2800"/>
              <a:t>Forces which lead to uniform and steady motion of a particle…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Hydrodynamic Force: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Submerged Weight of Particle: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7 Parameters: Fluid (density, viscosity), Solid (density, diameter), Flow (Depth or Hydraulic Radius, Slope and Gravity – Friction Velocity)</a:t>
            </a:r>
          </a:p>
        </p:txBody>
      </p:sp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4495800" y="2743200"/>
          <a:ext cx="32702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8" name="Equation" r:id="rId3" imgW="1295280" imgH="431640" progId="Equation.3">
                  <p:embed/>
                </p:oleObj>
              </mc:Choice>
              <mc:Fallback>
                <p:oleObj name="Equation" r:id="rId3" imgW="1295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3200"/>
                        <a:ext cx="32702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9"/>
          <p:cNvGraphicFramePr>
            <a:graphicFrameLocks noChangeAspect="1"/>
          </p:cNvGraphicFramePr>
          <p:nvPr/>
        </p:nvGraphicFramePr>
        <p:xfrm>
          <a:off x="5562600" y="3886200"/>
          <a:ext cx="28209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9" name="Equation" r:id="rId5" imgW="1117440" imgH="253800" progId="Equation.3">
                  <p:embed/>
                </p:oleObj>
              </mc:Choice>
              <mc:Fallback>
                <p:oleObj name="Equation" r:id="rId5" imgW="11174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28209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Empirical Relation (Einstein, 1942):</a:t>
            </a:r>
          </a:p>
          <a:p>
            <a:pPr lvl="1"/>
            <a:endParaRPr lang="en-US"/>
          </a:p>
        </p:txBody>
      </p:sp>
      <p:graphicFrame>
        <p:nvGraphicFramePr>
          <p:cNvPr id="366601" name="Object 9"/>
          <p:cNvGraphicFramePr>
            <a:graphicFrameLocks noChangeAspect="1"/>
          </p:cNvGraphicFramePr>
          <p:nvPr/>
        </p:nvGraphicFramePr>
        <p:xfrm>
          <a:off x="1371600" y="2271713"/>
          <a:ext cx="6330950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4" name="Equation" r:id="rId3" imgW="2768400" imgH="1206360" progId="Equation.3">
                  <p:embed/>
                </p:oleObj>
              </mc:Choice>
              <mc:Fallback>
                <p:oleObj name="Equation" r:id="rId3" imgW="2768400" imgH="1206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71713"/>
                        <a:ext cx="6330950" cy="276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Empirical Relation (Einstein, 1942):</a:t>
            </a:r>
          </a:p>
          <a:p>
            <a:pPr lvl="1"/>
            <a:r>
              <a:rPr lang="en-US"/>
              <a:t>Probability determination: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endParaRPr lang="en-US"/>
          </a:p>
        </p:txBody>
      </p:sp>
      <p:graphicFrame>
        <p:nvGraphicFramePr>
          <p:cNvPr id="369671" name="Object 7"/>
          <p:cNvGraphicFramePr>
            <a:graphicFrameLocks noChangeAspect="1"/>
          </p:cNvGraphicFramePr>
          <p:nvPr/>
        </p:nvGraphicFramePr>
        <p:xfrm>
          <a:off x="1447800" y="2667000"/>
          <a:ext cx="616585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8" name="Equation" r:id="rId3" imgW="3835080" imgH="2387520" progId="Equation.3">
                  <p:embed/>
                </p:oleObj>
              </mc:Choice>
              <mc:Fallback>
                <p:oleObj name="Equation" r:id="rId3" imgW="3835080" imgH="2387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6165850" cy="383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Empirical Relation (Einstein, 1942):</a:t>
            </a:r>
          </a:p>
          <a:p>
            <a:pPr lvl="1"/>
            <a:r>
              <a:rPr lang="en-US"/>
              <a:t>Probability determination: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endParaRPr lang="en-US"/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/>
        </p:nvGraphicFramePr>
        <p:xfrm>
          <a:off x="1524000" y="2819400"/>
          <a:ext cx="5961063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2" name="Equation" r:id="rId3" imgW="3708360" imgH="1777680" progId="Equation.3">
                  <p:embed/>
                </p:oleObj>
              </mc:Choice>
              <mc:Fallback>
                <p:oleObj name="Equation" r:id="rId3" imgW="3708360" imgH="177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5961063" cy="285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Empirical Relation (Einstein, 1942):</a:t>
            </a:r>
          </a:p>
          <a:p>
            <a:pPr lvl="1">
              <a:lnSpc>
                <a:spcPct val="90000"/>
              </a:lnSpc>
            </a:pPr>
            <a:r>
              <a:rPr lang="en-US"/>
              <a:t>Weak Sediment Transport: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Einstein determined these constants using the data of Gilbert (1914) and Meyer-Peter et al. (1934) – </a:t>
            </a:r>
            <a:r>
              <a:rPr lang="en-US" i="1"/>
              <a:t>See Figure on Next Slide</a:t>
            </a:r>
          </a:p>
          <a:p>
            <a:pPr lvl="2">
              <a:lnSpc>
                <a:spcPct val="90000"/>
              </a:lnSpc>
            </a:pPr>
            <a:r>
              <a:rPr lang="en-US"/>
              <a:t>All data with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&lt;0.4 plots on a single curve (Curve 1) with: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1981200" y="2747963"/>
          <a:ext cx="48006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2" name="Equation" r:id="rId3" imgW="2869920" imgH="761760" progId="Equation.3">
                  <p:embed/>
                </p:oleObj>
              </mc:Choice>
              <mc:Fallback>
                <p:oleObj name="Equation" r:id="rId3" imgW="286992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7963"/>
                        <a:ext cx="4800600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3105150" y="5688013"/>
          <a:ext cx="2533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3" name="Equation" r:id="rId5" imgW="1168200" imgH="203040" progId="Equation.3">
                  <p:embed/>
                </p:oleObj>
              </mc:Choice>
              <mc:Fallback>
                <p:oleObj name="Equation" r:id="rId5" imgW="1168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688013"/>
                        <a:ext cx="25336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0897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Empirical Relation (Einstein, 1942):</a:t>
            </a:r>
          </a:p>
          <a:p>
            <a:pPr lvl="1"/>
            <a:r>
              <a:rPr lang="en-US"/>
              <a:t>Strong Sediment Transport:</a:t>
            </a:r>
          </a:p>
          <a:p>
            <a:pPr lvl="2"/>
            <a:r>
              <a:rPr lang="en-US"/>
              <a:t>For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&gt;0.4: Curve 2</a:t>
            </a:r>
          </a:p>
          <a:p>
            <a:pPr lvl="1"/>
            <a:endParaRPr lang="en-US"/>
          </a:p>
          <a:p>
            <a:pPr lvl="1"/>
            <a:r>
              <a:rPr lang="en-US"/>
              <a:t>For sand mixtures, Einstein suggested an effective diameter of 35-45% finer (d</a:t>
            </a:r>
            <a:r>
              <a:rPr lang="en-US" baseline="-25000"/>
              <a:t>35</a:t>
            </a:r>
            <a:r>
              <a:rPr lang="en-US"/>
              <a:t> commonly used)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Einstein (1950) replaced empirical solution with an analytical solution: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Based on same concepts of probability of motion: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1606550" y="2422525"/>
          <a:ext cx="6394450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0" name="Equation" r:id="rId3" imgW="4647960" imgH="3022560" progId="Equation.3">
                  <p:embed/>
                </p:oleObj>
              </mc:Choice>
              <mc:Fallback>
                <p:oleObj name="Equation" r:id="rId3" imgW="4647960" imgH="3022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422525"/>
                        <a:ext cx="6394450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Einstein (1950) replaced empirical solution with an analytical solution: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Based on same concepts of probability of motion: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1295400" y="2578100"/>
          <a:ext cx="67056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4" name="Equation" r:id="rId3" imgW="5067000" imgH="2831760" progId="Equation.3">
                  <p:embed/>
                </p:oleObj>
              </mc:Choice>
              <mc:Fallback>
                <p:oleObj name="Equation" r:id="rId3" imgW="5067000" imgH="283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78100"/>
                        <a:ext cx="6705600" cy="374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pic>
        <p:nvPicPr>
          <p:cNvPr id="388100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0038"/>
            <a:ext cx="64008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Einstein (1950) replaced empirical solution with an analytical solution: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earlier proposed functional relationship is valid for uniform grains: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Einstein extended this function for non-uniform sediment: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graphicFrame>
        <p:nvGraphicFramePr>
          <p:cNvPr id="389124" name="Object 4"/>
          <p:cNvGraphicFramePr>
            <a:graphicFrameLocks noChangeAspect="1"/>
          </p:cNvGraphicFramePr>
          <p:nvPr/>
        </p:nvGraphicFramePr>
        <p:xfrm>
          <a:off x="2286000" y="2667000"/>
          <a:ext cx="34226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4" name="Equation" r:id="rId3" imgW="1676160" imgH="457200" progId="Equation.3">
                  <p:embed/>
                </p:oleObj>
              </mc:Choice>
              <mc:Fallback>
                <p:oleObj name="Equation" r:id="rId3" imgW="16761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42265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1778000" y="4267200"/>
          <a:ext cx="46418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5" name="Equation" r:id="rId5" imgW="2273040" imgH="927000" progId="Equation.3">
                  <p:embed/>
                </p:oleObj>
              </mc:Choice>
              <mc:Fallback>
                <p:oleObj name="Equation" r:id="rId5" imgW="2273040" imgH="9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267200"/>
                        <a:ext cx="464185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Considerations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7 parameters can be combined into 4 dimensionless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groups:</a:t>
            </a:r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47800" y="2362200"/>
          <a:ext cx="61055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2" name="Equation" r:id="rId3" imgW="3632040" imgH="2501640" progId="Equation.3">
                  <p:embed/>
                </p:oleObj>
              </mc:Choice>
              <mc:Fallback>
                <p:oleObj name="Equation" r:id="rId3" imgW="3632040" imgH="250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6105525" cy="420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pic>
        <p:nvPicPr>
          <p:cNvPr id="391172" name="Picture 4" descr="Fig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2339975"/>
            <a:ext cx="4575175" cy="2768600"/>
          </a:xfrm>
          <a:prstGeom prst="rect">
            <a:avLst/>
          </a:prstGeom>
          <a:noFill/>
        </p:spPr>
      </p:pic>
      <p:pic>
        <p:nvPicPr>
          <p:cNvPr id="391173" name="Picture 5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005138" cy="3992563"/>
          </a:xfrm>
          <a:prstGeom prst="rect">
            <a:avLst/>
          </a:prstGeom>
          <a:noFill/>
        </p:spPr>
      </p:pic>
      <p:pic>
        <p:nvPicPr>
          <p:cNvPr id="391174" name="Picture 6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1524000"/>
            <a:ext cx="381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819400"/>
          </a:xfrm>
        </p:spPr>
        <p:txBody>
          <a:bodyPr/>
          <a:lstStyle/>
          <a:p>
            <a:r>
              <a:rPr lang="en-US"/>
              <a:t>Einstein (1950) replaced empirical solution with an analytical solution:</a:t>
            </a:r>
          </a:p>
          <a:p>
            <a:pPr lvl="1"/>
            <a:r>
              <a:rPr lang="en-US"/>
              <a:t>We can even rewrite the function in simpler format:</a:t>
            </a:r>
          </a:p>
          <a:p>
            <a:pPr lvl="1"/>
            <a:endParaRPr lang="en-US"/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/>
        </p:nvGraphicFramePr>
        <p:xfrm>
          <a:off x="1447800" y="3581400"/>
          <a:ext cx="5756275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2" name="Equation" r:id="rId3" imgW="2819160" imgH="1130040" progId="Equation.3">
                  <p:embed/>
                </p:oleObj>
              </mc:Choice>
              <mc:Fallback>
                <p:oleObj name="Equation" r:id="rId3" imgW="2819160" imgH="1130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756275" cy="230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819400"/>
          </a:xfrm>
        </p:spPr>
        <p:txBody>
          <a:bodyPr/>
          <a:lstStyle/>
          <a:p>
            <a:pPr lvl="1"/>
            <a:r>
              <a:rPr lang="en-US"/>
              <a:t>Proposed the following solution for p</a:t>
            </a:r>
            <a:r>
              <a:rPr lang="en-US" baseline="-25000"/>
              <a:t>e</a:t>
            </a:r>
            <a:r>
              <a:rPr lang="en-US"/>
              <a:t> that resembled normal distribution:</a:t>
            </a:r>
          </a:p>
          <a:p>
            <a:pPr lvl="1"/>
            <a:endParaRPr lang="en-US"/>
          </a:p>
        </p:txBody>
      </p:sp>
      <p:graphicFrame>
        <p:nvGraphicFramePr>
          <p:cNvPr id="393220" name="Object 4"/>
          <p:cNvGraphicFramePr>
            <a:graphicFrameLocks noChangeAspect="1"/>
          </p:cNvGraphicFramePr>
          <p:nvPr/>
        </p:nvGraphicFramePr>
        <p:xfrm>
          <a:off x="2209800" y="2971800"/>
          <a:ext cx="4314825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6" name="Equation" r:id="rId3" imgW="2323800" imgH="863280" progId="Equation.3">
                  <p:embed/>
                </p:oleObj>
              </mc:Choice>
              <mc:Fallback>
                <p:oleObj name="Equation" r:id="rId3" imgW="232380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4314825" cy="159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819400"/>
          </a:xfrm>
        </p:spPr>
        <p:txBody>
          <a:bodyPr/>
          <a:lstStyle/>
          <a:p>
            <a:pPr lvl="1"/>
            <a:r>
              <a:rPr lang="en-US"/>
              <a:t>But we don’t want to have to evaluate this function:</a:t>
            </a:r>
          </a:p>
          <a:p>
            <a:pPr lvl="1"/>
            <a:endParaRPr lang="en-US"/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/>
        </p:nvGraphicFramePr>
        <p:xfrm>
          <a:off x="2895600" y="1981200"/>
          <a:ext cx="353695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0" name="Equation" r:id="rId3" imgW="2514600" imgH="2895480" progId="Equation.3">
                  <p:embed/>
                </p:oleObj>
              </mc:Choice>
              <mc:Fallback>
                <p:oleObj name="Equation" r:id="rId3" imgW="2514600" imgH="2895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3536950" cy="405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pic>
        <p:nvPicPr>
          <p:cNvPr id="394244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0988"/>
            <a:ext cx="7299325" cy="530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pic>
        <p:nvPicPr>
          <p:cNvPr id="395268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727950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Einstein’s Bed-Load Transport Equation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Note that Einstein never uses a “critical value for erosion”: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However, the critical shear stress from Shields matches with good agreement the value of </a:t>
            </a:r>
            <a:r>
              <a:rPr lang="en-US" sz="2400">
                <a:latin typeface="Symbol" pitchFamily="18" charset="2"/>
              </a:rPr>
              <a:t>Y</a:t>
            </a:r>
            <a:r>
              <a:rPr lang="en-US" sz="2400"/>
              <a:t> with small </a:t>
            </a:r>
            <a:r>
              <a:rPr lang="en-US" sz="2400">
                <a:latin typeface="Symbol" pitchFamily="18" charset="2"/>
              </a:rPr>
              <a:t>F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Einstein equation valid for d &gt; 0.7 mm (0.8-28.6 mm) across large range of bed slopes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Applied world-wide with “great success”</a:t>
            </a:r>
          </a:p>
          <a:p>
            <a:pPr lvl="1"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6.D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An artificial channel has been constructed to divert a certain discharge from a river. This channel has an approximately rectangular cross-section with a width of B = 46.5 m and a bed slope of </a:t>
            </a:r>
            <a:r>
              <a:rPr lang="en-US" sz="2800" i="1"/>
              <a:t>S</a:t>
            </a:r>
            <a:r>
              <a:rPr lang="en-US" sz="2800" i="1" baseline="-25000"/>
              <a:t>f</a:t>
            </a:r>
            <a:r>
              <a:rPr lang="en-US" sz="2800"/>
              <a:t>=6.5 x 10</a:t>
            </a:r>
            <a:r>
              <a:rPr lang="en-US" sz="2800" baseline="30000"/>
              <a:t>-4</a:t>
            </a:r>
            <a:r>
              <a:rPr lang="en-US" sz="2800"/>
              <a:t>. Uniform flow is established when the flow depth is 5.6 m. Velocity-profile measurements suggest an average velocity of 1.8 m/s and </a:t>
            </a:r>
            <a:r>
              <a:rPr lang="en-US" sz="2800" i="1"/>
              <a:t>n</a:t>
            </a:r>
            <a:r>
              <a:rPr lang="en-US" sz="2800"/>
              <a:t>’ = 0.0212 (due to bed roughness). Estimate the bed-load transport using Einstein’s formula. Express the solid discharge as a concentration.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4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63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5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152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Considerations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/>
              <a:t>Transport of sediment can be expressed as a function of these 4 dimensionless variables:</a:t>
            </a:r>
          </a:p>
        </p:txBody>
      </p:sp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1981200" y="2971800"/>
          <a:ext cx="4487863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0" name="Equation" r:id="rId3" imgW="1777680" imgH="1346040" progId="Equation.3">
                  <p:embed/>
                </p:oleObj>
              </mc:Choice>
              <mc:Fallback>
                <p:oleObj name="Equation" r:id="rId3" imgW="1777680" imgH="1346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4487863" cy="339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9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2757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0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756202" cy="63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1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93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7618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Non-cohesive beds consist of a number of different particle sizes </a:t>
            </a:r>
            <a:r>
              <a:rPr lang="en-US" sz="2400">
                <a:sym typeface="Wingdings" pitchFamily="2" charset="2"/>
              </a:rPr>
              <a:t> PSD: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Curve can be divided into fractions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Usually 4 or 5 unequal fractions after elimination of smallest 5% of finest particles (wash load) and 5% of coarsest particles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ym typeface="Wingdings" pitchFamily="2" charset="2"/>
            </a:endParaRPr>
          </a:p>
        </p:txBody>
      </p:sp>
      <p:pic>
        <p:nvPicPr>
          <p:cNvPr id="427012" name="Picture 4" descr="Fig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524000"/>
            <a:ext cx="4038600" cy="3549650"/>
          </a:xfrm>
          <a:noFill/>
          <a:ln/>
        </p:spPr>
      </p:pic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152400" y="44196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ym typeface="Wingdings" pitchFamily="2" charset="2"/>
              </a:rPr>
              <a:t>For each fraction, you can then determine: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ym typeface="Wingdings" pitchFamily="2" charset="2"/>
              </a:rPr>
              <a:t>d</a:t>
            </a:r>
            <a:r>
              <a:rPr lang="en-US" sz="2000" baseline="-25000">
                <a:sym typeface="Wingdings" pitchFamily="2" charset="2"/>
              </a:rPr>
              <a:t>i</a:t>
            </a:r>
            <a:r>
              <a:rPr lang="en-US" sz="2000">
                <a:sym typeface="Wingdings" pitchFamily="2" charset="2"/>
              </a:rPr>
              <a:t> = average diameter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ym typeface="Wingdings" pitchFamily="2" charset="2"/>
              </a:rPr>
              <a:t>i</a:t>
            </a:r>
            <a:r>
              <a:rPr lang="en-US" sz="2000" baseline="-25000">
                <a:sym typeface="Wingdings" pitchFamily="2" charset="2"/>
              </a:rPr>
              <a:t>sb</a:t>
            </a:r>
            <a:r>
              <a:rPr lang="en-US" sz="2000" baseline="-36000">
                <a:sym typeface="Wingdings" pitchFamily="2" charset="2"/>
              </a:rPr>
              <a:t>i</a:t>
            </a:r>
            <a:r>
              <a:rPr lang="en-US" sz="2000">
                <a:sym typeface="Wingdings" pitchFamily="2" charset="2"/>
              </a:rPr>
              <a:t>q</a:t>
            </a:r>
            <a:r>
              <a:rPr lang="en-US" sz="2000" baseline="-25000">
                <a:sym typeface="Wingdings" pitchFamily="2" charset="2"/>
              </a:rPr>
              <a:t>sb</a:t>
            </a:r>
            <a:r>
              <a:rPr lang="en-US" sz="2000" baseline="-36000">
                <a:sym typeface="Wingdings" pitchFamily="2" charset="2"/>
              </a:rPr>
              <a:t>i</a:t>
            </a:r>
            <a:r>
              <a:rPr lang="en-US" sz="2000">
                <a:sym typeface="Wingdings" pitchFamily="2" charset="2"/>
              </a:rPr>
              <a:t> = bed-load transport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ym typeface="Wingdings" pitchFamily="2" charset="2"/>
            </a:endParaRPr>
          </a:p>
        </p:txBody>
      </p:sp>
      <p:graphicFrame>
        <p:nvGraphicFramePr>
          <p:cNvPr id="427017" name="Object 9"/>
          <p:cNvGraphicFramePr>
            <a:graphicFrameLocks noChangeAspect="1"/>
          </p:cNvGraphicFramePr>
          <p:nvPr/>
        </p:nvGraphicFramePr>
        <p:xfrm>
          <a:off x="2438400" y="5943600"/>
          <a:ext cx="1905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4" name="Equation" r:id="rId5" imgW="914400" imgH="368280" progId="Equation.3">
                  <p:embed/>
                </p:oleObj>
              </mc:Choice>
              <mc:Fallback>
                <p:oleObj name="Equation" r:id="rId5" imgW="91440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943600"/>
                        <a:ext cx="19050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 lvl="1"/>
            <a:r>
              <a:rPr lang="en-US" sz="2400">
                <a:sym typeface="Wingdings" pitchFamily="2" charset="2"/>
              </a:rPr>
              <a:t>PSD for bed material is different than that moving as bed load or suspended load:</a:t>
            </a:r>
          </a:p>
          <a:p>
            <a:pPr lvl="2"/>
            <a:r>
              <a:rPr lang="en-US" sz="2000">
                <a:sym typeface="Wingdings" pitchFamily="2" charset="2"/>
              </a:rPr>
              <a:t>Given fraction of the PSD of bed material (i</a:t>
            </a:r>
            <a:r>
              <a:rPr lang="en-US" sz="2000" baseline="-25000">
                <a:sym typeface="Wingdings" pitchFamily="2" charset="2"/>
              </a:rPr>
              <a:t>b</a:t>
            </a:r>
            <a:r>
              <a:rPr lang="en-US" sz="2000" baseline="-38000">
                <a:sym typeface="Wingdings" pitchFamily="2" charset="2"/>
              </a:rPr>
              <a:t>i</a:t>
            </a:r>
            <a:r>
              <a:rPr lang="en-US" sz="2000">
                <a:sym typeface="Wingdings" pitchFamily="2" charset="2"/>
              </a:rPr>
              <a:t>) different from corresponding fraction of solid discharge curve (i</a:t>
            </a:r>
            <a:r>
              <a:rPr lang="en-US" sz="2000" baseline="-25000">
                <a:sym typeface="Wingdings" pitchFamily="2" charset="2"/>
              </a:rPr>
              <a:t>sb</a:t>
            </a:r>
            <a:r>
              <a:rPr lang="en-US" sz="2000" baseline="-36000">
                <a:sym typeface="Wingdings" pitchFamily="2" charset="2"/>
              </a:rPr>
              <a:t>i</a:t>
            </a:r>
            <a:r>
              <a:rPr lang="en-US" sz="2000">
                <a:sym typeface="Wingdings" pitchFamily="2" charset="2"/>
              </a:rPr>
              <a:t>)</a:t>
            </a:r>
          </a:p>
          <a:p>
            <a:pPr>
              <a:buFontTx/>
              <a:buNone/>
            </a:pPr>
            <a:endParaRPr lang="en-US" sz="2800">
              <a:sym typeface="Wingdings" pitchFamily="2" charset="2"/>
            </a:endParaRPr>
          </a:p>
        </p:txBody>
      </p:sp>
      <p:pic>
        <p:nvPicPr>
          <p:cNvPr id="432134" name="Picture 6" descr="Figu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532188"/>
            <a:ext cx="7696200" cy="3152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620000" cy="4525963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800">
                <a:sym typeface="Wingdings" pitchFamily="2" charset="2"/>
              </a:rPr>
              <a:t>Smaller particles are more easily eroded than larger ones: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ym typeface="Wingdings" pitchFamily="2" charset="2"/>
              </a:rPr>
              <a:t>Grain-size sorting process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Wingdings" pitchFamily="2" charset="2"/>
              </a:rPr>
              <a:t>Accumulation of the remaining larger particles called </a:t>
            </a:r>
            <a:r>
              <a:rPr lang="en-US" sz="1800" b="1" i="1">
                <a:sym typeface="Wingdings" pitchFamily="2" charset="2"/>
              </a:rPr>
              <a:t>armoring </a:t>
            </a:r>
            <a:r>
              <a:rPr lang="en-US" sz="1800">
                <a:sym typeface="Wingdings" pitchFamily="2" charset="2"/>
              </a:rPr>
              <a:t>(</a:t>
            </a:r>
            <a:r>
              <a:rPr lang="en-US" sz="1800" b="1" i="1">
                <a:sym typeface="Wingdings" pitchFamily="2" charset="2"/>
              </a:rPr>
              <a:t>armouring</a:t>
            </a:r>
            <a:r>
              <a:rPr lang="en-US" sz="1800">
                <a:sym typeface="Wingdings" pitchFamily="2" charset="2"/>
              </a:rPr>
              <a:t>) – protects the underlying sediment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ym typeface="Wingdings" pitchFamily="2" charset="2"/>
              </a:rPr>
              <a:t>Prevents erosion during subsequent flood events due to larger particles at bed surface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ym typeface="Wingdings" pitchFamily="2" charset="2"/>
              </a:rPr>
              <a:t>Capacity for sediment transport not satisfied until armor layer is destroyed (original sediment reappears and begins to form a new armor layer)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ym typeface="Wingdings" pitchFamily="2" charset="2"/>
              </a:rPr>
              <a:t>Samples taken when armoring has occurred must be interpreted with caution!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Less than a single complete covering layer suffices for total armoring effect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Field observations suggest that a relatively stable armor layer requires a minimum of two layers of armoring particles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Question: At what location in the channel cross-section would armoring begin?</a:t>
            </a:r>
          </a:p>
          <a:p>
            <a:pPr lvl="2">
              <a:lnSpc>
                <a:spcPct val="80000"/>
              </a:lnSpc>
            </a:pPr>
            <a:endParaRPr lang="en-US" sz="16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400">
                <a:sym typeface="Wingdings" pitchFamily="2" charset="2"/>
              </a:rPr>
              <a:t>Graf describes armoring as an asymptotic process:</a:t>
            </a:r>
          </a:p>
          <a:p>
            <a:pPr lvl="1"/>
            <a:r>
              <a:rPr lang="en-US" sz="2000">
                <a:sym typeface="Wingdings" pitchFamily="2" charset="2"/>
              </a:rPr>
              <a:t>As u</a:t>
            </a:r>
            <a:r>
              <a:rPr lang="en-US" sz="2000" baseline="-25000">
                <a:sym typeface="Wingdings" pitchFamily="2" charset="2"/>
              </a:rPr>
              <a:t>*</a:t>
            </a:r>
            <a:r>
              <a:rPr lang="en-US" sz="2000">
                <a:sym typeface="Wingdings" pitchFamily="2" charset="2"/>
              </a:rPr>
              <a:t> increases, smaller particles are eroded and larges ones stay in place</a:t>
            </a:r>
          </a:p>
          <a:p>
            <a:pPr lvl="1"/>
            <a:r>
              <a:rPr lang="en-US" sz="2000">
                <a:sym typeface="Wingdings" pitchFamily="2" charset="2"/>
              </a:rPr>
              <a:t>Corresponding friction velocity once larger ones stay in place = critical friction velocity for armoring (u</a:t>
            </a:r>
            <a:r>
              <a:rPr lang="en-US" sz="2000" baseline="-25000">
                <a:sym typeface="Wingdings" pitchFamily="2" charset="2"/>
              </a:rPr>
              <a:t>*a,cr</a:t>
            </a:r>
            <a:r>
              <a:rPr lang="en-US" sz="2000">
                <a:sym typeface="Wingdings" pitchFamily="2" charset="2"/>
              </a:rPr>
              <a:t>)</a:t>
            </a:r>
          </a:p>
          <a:p>
            <a:pPr lvl="1"/>
            <a:r>
              <a:rPr lang="en-US" sz="2000">
                <a:sym typeface="Wingdings" pitchFamily="2" charset="2"/>
              </a:rPr>
              <a:t>Maximum possible armored bed formed by largest particles: d</a:t>
            </a:r>
            <a:r>
              <a:rPr lang="en-US" sz="2000" baseline="-25000">
                <a:sym typeface="Wingdings" pitchFamily="2" charset="2"/>
              </a:rPr>
              <a:t>90</a:t>
            </a:r>
            <a:r>
              <a:rPr lang="en-US" sz="2000">
                <a:sym typeface="Wingdings" pitchFamily="2" charset="2"/>
              </a:rPr>
              <a:t> or larger</a:t>
            </a:r>
          </a:p>
          <a:p>
            <a:pPr lvl="1"/>
            <a:r>
              <a:rPr lang="en-US" sz="2000">
                <a:sym typeface="Wingdings" pitchFamily="2" charset="2"/>
              </a:rPr>
              <a:t>For discharges when u&gt;u</a:t>
            </a:r>
            <a:r>
              <a:rPr lang="en-US" sz="2000" baseline="-25000">
                <a:sym typeface="Wingdings" pitchFamily="2" charset="2"/>
              </a:rPr>
              <a:t>*a,cr</a:t>
            </a:r>
            <a:r>
              <a:rPr lang="en-US" sz="2000">
                <a:sym typeface="Wingdings" pitchFamily="2" charset="2"/>
              </a:rPr>
              <a:t>, armored bed becomes unstable and will be destroyed</a:t>
            </a:r>
          </a:p>
          <a:p>
            <a:pPr lvl="1"/>
            <a:r>
              <a:rPr lang="en-US" sz="2000">
                <a:sym typeface="Wingdings" pitchFamily="2" charset="2"/>
              </a:rPr>
              <a:t>Original sediment sizes will be exposed at surface and active erosion begins again</a:t>
            </a:r>
          </a:p>
          <a:p>
            <a:pPr lvl="1"/>
            <a:r>
              <a:rPr lang="en-US" sz="2000">
                <a:sym typeface="Wingdings" pitchFamily="2" charset="2"/>
              </a:rPr>
              <a:t>Armor can then be restored under moderate flows</a:t>
            </a:r>
          </a:p>
          <a:p>
            <a:pPr>
              <a:buFontTx/>
              <a:buNone/>
            </a:pPr>
            <a:endParaRPr lang="en-US" sz="24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SCS (1977) suggests d</a:t>
            </a:r>
            <a:r>
              <a:rPr lang="en-US" sz="2800" baseline="-25000">
                <a:sym typeface="Wingdings" pitchFamily="2" charset="2"/>
              </a:rPr>
              <a:t>95</a:t>
            </a:r>
            <a:r>
              <a:rPr lang="en-US" sz="2800">
                <a:sym typeface="Wingdings" pitchFamily="2" charset="2"/>
              </a:rPr>
              <a:t> as representative size “paving the channels”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From Shields criterion (verify this using Shields-Yalin diagram):</a:t>
            </a:r>
          </a:p>
          <a:p>
            <a:pPr>
              <a:lnSpc>
                <a:spcPct val="90000"/>
              </a:lnSpc>
            </a:pPr>
            <a:endParaRPr lang="en-US" sz="280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ym typeface="Wingdings" pitchFamily="2" charset="2"/>
              </a:rPr>
              <a:t>SCS (1977) says that armoring is probable when d</a:t>
            </a:r>
            <a:r>
              <a:rPr lang="en-US" sz="2400" baseline="-25000">
                <a:sym typeface="Wingdings" pitchFamily="2" charset="2"/>
              </a:rPr>
              <a:t>c</a:t>
            </a:r>
            <a:r>
              <a:rPr lang="en-US" sz="2400">
                <a:sym typeface="Wingdings" pitchFamily="2" charset="2"/>
              </a:rPr>
              <a:t> is equal to or smaller than the d</a:t>
            </a:r>
            <a:r>
              <a:rPr lang="en-US" sz="2400" baseline="-25000">
                <a:sym typeface="Wingdings" pitchFamily="2" charset="2"/>
              </a:rPr>
              <a:t>95 </a:t>
            </a:r>
            <a:r>
              <a:rPr lang="en-US" sz="2400">
                <a:sym typeface="Wingdings" pitchFamily="2" charset="2"/>
              </a:rPr>
              <a:t>size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Percentage of bed material equal to or larger than the armor particle size (d</a:t>
            </a:r>
            <a:r>
              <a:rPr lang="en-US" sz="2800" baseline="-25000">
                <a:sym typeface="Wingdings" pitchFamily="2" charset="2"/>
              </a:rPr>
              <a:t>a</a:t>
            </a:r>
            <a:r>
              <a:rPr lang="en-US" sz="280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ym typeface="Wingdings" pitchFamily="2" charset="2"/>
            </a:endParaRPr>
          </a:p>
        </p:txBody>
      </p:sp>
      <p:graphicFrame>
        <p:nvGraphicFramePr>
          <p:cNvPr id="438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2600" y="3352800"/>
          <a:ext cx="5381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8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3816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800">
                <a:sym typeface="Wingdings" pitchFamily="2" charset="2"/>
              </a:rPr>
              <a:t>USBR (1984) provides equation for depth of scour necessary to establish an armor layer (</a:t>
            </a:r>
            <a:r>
              <a:rPr lang="en-US" sz="2800">
                <a:latin typeface="Symbol" pitchFamily="18" charset="2"/>
                <a:sym typeface="Wingdings" pitchFamily="2" charset="2"/>
              </a:rPr>
              <a:t>D</a:t>
            </a:r>
            <a:r>
              <a:rPr lang="en-US" sz="2800">
                <a:sym typeface="Wingdings" pitchFamily="2" charset="2"/>
              </a:rPr>
              <a:t>Z</a:t>
            </a:r>
            <a:r>
              <a:rPr lang="en-US" sz="2800" baseline="-25000">
                <a:sym typeface="Wingdings" pitchFamily="2" charset="2"/>
              </a:rPr>
              <a:t>a</a:t>
            </a:r>
            <a:r>
              <a:rPr lang="en-US" sz="2800">
                <a:sym typeface="Wingdings" pitchFamily="2" charset="2"/>
              </a:rPr>
              <a:t>):</a:t>
            </a:r>
          </a:p>
          <a:p>
            <a:pPr>
              <a:buFontTx/>
              <a:buNone/>
            </a:pPr>
            <a:endParaRPr lang="en-US" sz="2800">
              <a:sym typeface="Wingdings" pitchFamily="2" charset="2"/>
            </a:endParaRPr>
          </a:p>
        </p:txBody>
      </p:sp>
      <p:graphicFrame>
        <p:nvGraphicFramePr>
          <p:cNvPr id="448517" name="Object 5"/>
          <p:cNvGraphicFramePr>
            <a:graphicFrameLocks noChangeAspect="1"/>
          </p:cNvGraphicFramePr>
          <p:nvPr/>
        </p:nvGraphicFramePr>
        <p:xfrm>
          <a:off x="1828800" y="2895600"/>
          <a:ext cx="528637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2" name="Equation" r:id="rId4" imgW="2933640" imgH="1168200" progId="Equation.3">
                  <p:embed/>
                </p:oleObj>
              </mc:Choice>
              <mc:Fallback>
                <p:oleObj name="Equation" r:id="rId4" imgW="2933640" imgH="116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5286375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Consider a case where the critical particle size is 1.5 in and a representative bed-material gradation curve shows that this is the d</a:t>
            </a:r>
            <a:r>
              <a:rPr lang="en-US" baseline="-25000"/>
              <a:t>90</a:t>
            </a:r>
            <a:r>
              <a:rPr lang="en-US"/>
              <a:t> size. What is the depth to formation of an armor layer?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Considerations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Since the terms R</a:t>
            </a:r>
            <a:r>
              <a:rPr lang="en-US" sz="2800" baseline="-25000"/>
              <a:t>h</a:t>
            </a:r>
            <a:r>
              <a:rPr lang="en-US" sz="2800"/>
              <a:t>/d and </a:t>
            </a:r>
            <a:r>
              <a:rPr lang="en-US" sz="2800">
                <a:latin typeface="Symbol" pitchFamily="18" charset="2"/>
              </a:rPr>
              <a:t>r</a:t>
            </a:r>
            <a:r>
              <a:rPr lang="en-US" sz="2800" baseline="-25000"/>
              <a:t>s</a:t>
            </a:r>
            <a:r>
              <a:rPr lang="en-US" sz="2800"/>
              <a:t>/</a:t>
            </a:r>
            <a:r>
              <a:rPr lang="en-US" sz="2800">
                <a:latin typeface="Symbol" pitchFamily="18" charset="2"/>
              </a:rPr>
              <a:t>r</a:t>
            </a:r>
            <a:r>
              <a:rPr lang="en-US" sz="2800"/>
              <a:t> are included in </a:t>
            </a:r>
            <a:r>
              <a:rPr lang="en-US" sz="2800">
                <a:latin typeface="Symbol" pitchFamily="18" charset="2"/>
              </a:rPr>
              <a:t>t</a:t>
            </a:r>
            <a:r>
              <a:rPr lang="en-US" sz="2800" baseline="-25000"/>
              <a:t>*</a:t>
            </a:r>
            <a:r>
              <a:rPr lang="en-US" sz="2800"/>
              <a:t> and with </a:t>
            </a:r>
            <a:r>
              <a:rPr lang="en-US" sz="2800">
                <a:latin typeface="Symbol" pitchFamily="18" charset="2"/>
              </a:rPr>
              <a:t>t</a:t>
            </a:r>
            <a:r>
              <a:rPr lang="en-US" sz="2800" baseline="-25000"/>
              <a:t>*</a:t>
            </a:r>
            <a:r>
              <a:rPr lang="en-US" sz="2800"/>
              <a:t> = </a:t>
            </a:r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/>
              <a:t>(Re</a:t>
            </a:r>
            <a:r>
              <a:rPr lang="en-US" sz="2800" baseline="-25000"/>
              <a:t>*</a:t>
            </a:r>
            <a:r>
              <a:rPr lang="en-US" sz="2800"/>
              <a:t>):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Expression links solid transport, </a:t>
            </a:r>
            <a:r>
              <a:rPr lang="en-US" sz="2400" i="1"/>
              <a:t>q</a:t>
            </a:r>
            <a:r>
              <a:rPr lang="en-US" sz="2400" i="1" baseline="-25000"/>
              <a:t>sb</a:t>
            </a:r>
            <a:r>
              <a:rPr lang="en-US" sz="2400"/>
              <a:t>, to shear stress</a:t>
            </a:r>
          </a:p>
          <a:p>
            <a:pPr lvl="1"/>
            <a:r>
              <a:rPr lang="en-US" sz="2400"/>
              <a:t>Increase in shear stress past critical is responsible for an increase in </a:t>
            </a:r>
            <a:r>
              <a:rPr lang="en-US" sz="2400" i="1"/>
              <a:t>q</a:t>
            </a:r>
            <a:r>
              <a:rPr lang="en-US" sz="2400" i="1" baseline="-25000"/>
              <a:t>sb</a:t>
            </a:r>
          </a:p>
        </p:txBody>
      </p:sp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2438400" y="2743200"/>
          <a:ext cx="38957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8" name="Equation" r:id="rId3" imgW="1777680" imgH="736560" progId="Equation.3">
                  <p:embed/>
                </p:oleObj>
              </mc:Choice>
              <mc:Fallback>
                <p:oleObj name="Equation" r:id="rId3" imgW="177768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957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Armoring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800">
                <a:sym typeface="Wingdings" pitchFamily="2" charset="2"/>
              </a:rPr>
              <a:t>Correia and Graf (1988) proposed relationship between original PSD and armor layer PSD:</a:t>
            </a:r>
          </a:p>
          <a:p>
            <a:endParaRPr lang="en-US" sz="2800">
              <a:sym typeface="Wingdings" pitchFamily="2" charset="2"/>
            </a:endParaRPr>
          </a:p>
          <a:p>
            <a:r>
              <a:rPr lang="en-US" sz="2800">
                <a:sym typeface="Wingdings" pitchFamily="2" charset="2"/>
              </a:rPr>
              <a:t>Empirical relationship for prediction of the stability of the armor layer (Raudkivi, 1990):</a:t>
            </a:r>
          </a:p>
          <a:p>
            <a:pPr>
              <a:buFontTx/>
              <a:buNone/>
            </a:pPr>
            <a:endParaRPr lang="en-US" sz="2800">
              <a:sym typeface="Wingdings" pitchFamily="2" charset="2"/>
            </a:endParaRPr>
          </a:p>
        </p:txBody>
      </p:sp>
      <p:graphicFrame>
        <p:nvGraphicFramePr>
          <p:cNvPr id="4454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2514600"/>
          <a:ext cx="17827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2" name="Equation" r:id="rId4" imgW="901440" imgH="482400" progId="Equation.3">
                  <p:embed/>
                </p:oleObj>
              </mc:Choice>
              <mc:Fallback>
                <p:oleObj name="Equation" r:id="rId4" imgW="90144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178276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1676400" y="4419600"/>
          <a:ext cx="51784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3" name="Equation" r:id="rId6" imgW="3085920" imgH="914400" progId="Equation.3">
                  <p:embed/>
                </p:oleObj>
              </mc:Choice>
              <mc:Fallback>
                <p:oleObj name="Equation" r:id="rId6" imgW="308592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517842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Graf 6.E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	A mountain river with a bottom slope of 0.0062 has an approximately rectangular cross-section, being B = 23.5 m wide. Analysis of the sediment samples taken from well below the armor layer show that d</a:t>
            </a:r>
            <a:r>
              <a:rPr lang="en-US" baseline="-25000"/>
              <a:t>50</a:t>
            </a:r>
            <a:r>
              <a:rPr lang="en-US"/>
              <a:t> = 60 mm and d</a:t>
            </a:r>
            <a:r>
              <a:rPr lang="en-US" baseline="-25000"/>
              <a:t>90</a:t>
            </a:r>
            <a:r>
              <a:rPr lang="en-US"/>
              <a:t> = 200 mm and the density of sediment is 2.65. Determine the diameter of maximum possible armor. At what flow depth does the armor layer become unstable?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6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398"/>
            <a:ext cx="6248400" cy="651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Considerations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often assume the relation below can be expressed in terms of a power law: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2667000" y="2819400"/>
          <a:ext cx="35067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4" name="Equation" r:id="rId3" imgW="1600200" imgH="1269720" progId="Equation.3">
                  <p:embed/>
                </p:oleObj>
              </mc:Choice>
              <mc:Fallback>
                <p:oleObj name="Equation" r:id="rId3" imgW="1600200" imgH="1269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506788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2442</Words>
  <Application>Microsoft Office PowerPoint</Application>
  <PresentationFormat>On-screen Show (4:3)</PresentationFormat>
  <Paragraphs>328</Paragraphs>
  <Slides>82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Default Design</vt:lpstr>
      <vt:lpstr>Equation</vt:lpstr>
      <vt:lpstr>Bitmap Image</vt:lpstr>
      <vt:lpstr>Fluvial Hydraulics CH-6</vt:lpstr>
      <vt:lpstr>Sediment Transport Equations</vt:lpstr>
      <vt:lpstr>Sediment Transport Equations</vt:lpstr>
      <vt:lpstr>Bed Load Transport Redefined…</vt:lpstr>
      <vt:lpstr>Theoretical Considerations</vt:lpstr>
      <vt:lpstr>Theoretical Considerations</vt:lpstr>
      <vt:lpstr>Theoretical Considerations</vt:lpstr>
      <vt:lpstr>Theoretical Considerations</vt:lpstr>
      <vt:lpstr>Theoretical Considerations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Bed-Load Transport Equations</vt:lpstr>
      <vt:lpstr>Example – Graf 6.D</vt:lpstr>
      <vt:lpstr>Example – Graf 6.D</vt:lpstr>
      <vt:lpstr>Example – Graf 6.D</vt:lpstr>
      <vt:lpstr>Bed-Load Transport Equations</vt:lpstr>
      <vt:lpstr>Bed-Load Transport Equations</vt:lpstr>
      <vt:lpstr>Bed-Load Transport Equations</vt:lpstr>
      <vt:lpstr>Example – Graf 6.D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Bed-Load Transport Equations</vt:lpstr>
      <vt:lpstr>Bed-Load Transport Equations</vt:lpstr>
      <vt:lpstr>Bed-Load Transport Equations</vt:lpstr>
      <vt:lpstr>Example – Graf 6.D</vt:lpstr>
      <vt:lpstr>PowerPoint Presentation</vt:lpstr>
      <vt:lpstr>PowerPoint Presentation</vt:lpstr>
      <vt:lpstr>PowerPoint Presentation</vt:lpstr>
      <vt:lpstr>PowerPoint Presentation</vt:lpstr>
      <vt:lpstr>Sediment Transport Equations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Einstein’s Bed-Load Transport Equation</vt:lpstr>
      <vt:lpstr>Example – Graf 6.D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Armoring</vt:lpstr>
      <vt:lpstr>Armoring</vt:lpstr>
      <vt:lpstr>Armoring</vt:lpstr>
      <vt:lpstr>Armoring</vt:lpstr>
      <vt:lpstr>Armoring</vt:lpstr>
      <vt:lpstr>Armoring</vt:lpstr>
      <vt:lpstr>Example</vt:lpstr>
      <vt:lpstr>Armoring</vt:lpstr>
      <vt:lpstr>Example – Graf 6.E</vt:lpstr>
      <vt:lpstr>PowerPoint Presentation</vt:lpstr>
    </vt:vector>
  </TitlesOfParts>
  <Company>Oklahoma State University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BAE 6333 – Fluvial Hydraulics</dc:title>
  <dc:creator>Garey Fox</dc:creator>
  <cp:lastModifiedBy>Abdul-Sahib Al-Madhhachi</cp:lastModifiedBy>
  <cp:revision>368</cp:revision>
  <dcterms:created xsi:type="dcterms:W3CDTF">2008-01-06T02:19:33Z</dcterms:created>
  <dcterms:modified xsi:type="dcterms:W3CDTF">2019-04-10T15:35:54Z</dcterms:modified>
</cp:coreProperties>
</file>