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8"/>
  </p:notesMasterIdLst>
  <p:sldIdLst>
    <p:sldId id="276" r:id="rId2"/>
    <p:sldId id="279" r:id="rId3"/>
    <p:sldId id="280" r:id="rId4"/>
    <p:sldId id="278" r:id="rId5"/>
    <p:sldId id="281" r:id="rId6"/>
    <p:sldId id="28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94374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9FD78A-E5FD-41EA-B269-2655F77E7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9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6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2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7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51D1-776B-4B62-B936-8A22CE7A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FCDE-F721-4E41-A011-FC653592FCF6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F28D-6EAB-4629-8D78-D0BCE3378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4AFF-43C5-41DE-893C-3B1F49D52501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202D-453F-412E-9793-DE8BCA4CB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3E22-5256-4223-9636-811E4706AC83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FD17-9FD9-4EAA-AB37-DE65C651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2E13-87E4-4030-BD1D-4066C236C339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D5F-46DD-4C1D-AE9A-6015F556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F506-11D5-4AC8-BEC4-9EAD602D1C9E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EFD1-DAAA-46D4-A102-9A326B08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0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8894-3728-4959-BD4A-72D6366FCA9C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BF74-7CC2-4CBD-BD70-DD85C3AF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1FD3-ABE9-4308-A379-DF9CE797EC8F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49BB-1C7C-4B1F-8EFE-E85DC973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3CE1-30FB-4104-811E-2CE1868B00AF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B7F8-E996-4697-82CE-297000F15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5214-6A02-4AB6-8A0B-16B72F93ED42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EC0A-E24C-46AF-A56E-9FC3B4EE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999C-B6C6-49E9-A8F0-44B4F4920DA9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7085-A3CC-4982-B799-D43B1F7B2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A832-C43B-4323-AFE0-70E872E0E1C4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B69B-0EAF-4000-8AD3-2D597D394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B94C-BD8E-416C-ACED-FC150F7572C0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8FC1-3A22-4805-8466-F1A492B1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5C00-9BCE-4266-87D7-184A657145AD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AE06-B20C-4B16-84A7-8637A77E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0967-B853-4D8B-A2DF-0D2943F06AEE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8326-0EBD-43E2-B21D-4EF193A4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5794-7DD1-43B7-A4F3-57F7824A3571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8C5A2-700B-46AE-B938-135F048D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51B18F-78CA-4331-A0B6-0EF89BF1279E}" type="datetimeFigureOut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43F9D21-1E2E-4968-840E-3A7CFDA05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2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47" y="380456"/>
            <a:ext cx="8305800" cy="986208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Stream </a:t>
            </a: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function in polar coordinate</a:t>
            </a:r>
            <a:endParaRPr kumimoji="1" lang="ar-IQ" sz="4400" b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54918" y="2006987"/>
                <a:ext cx="5268494" cy="5808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US" dirty="0" smtClean="0"/>
                  <a:t>With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IQ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ar-IQ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r-IQ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ar-IQ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18" y="2006987"/>
                <a:ext cx="5268494" cy="580865"/>
              </a:xfrm>
              <a:prstGeom prst="rect">
                <a:avLst/>
              </a:prstGeom>
              <a:blipFill>
                <a:blip r:embed="rId3"/>
                <a:stretch>
                  <a:fillRect l="-3468" b="-1041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3545" y="1473175"/>
                <a:ext cx="51948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𝑐𝑎𝑟𝑑𝑖𝑧𝑖𝑎𝑛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𝑐𝑜𝑜𝑟𝑑𝑖𝑛𝑎𝑡𝑒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IQ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ar-IQ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545" y="1473175"/>
                <a:ext cx="5194884" cy="369332"/>
              </a:xfrm>
              <a:prstGeom prst="rect">
                <a:avLst/>
              </a:prstGeom>
              <a:blipFill>
                <a:blip r:embed="rId4"/>
                <a:stretch>
                  <a:fillRect l="-352" r="-1291" b="-38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16112" y="2729492"/>
                <a:ext cx="4746107" cy="5808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d</m:t>
                    </m:r>
                    <m:r>
                      <a:rPr lang="ar-IQ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y = </a:t>
                </a:r>
                <a:r>
                  <a:rPr lang="en-US" i="1" dirty="0" smtClean="0"/>
                  <a:t>-v dx + u </a:t>
                </a:r>
                <a:r>
                  <a:rPr lang="en-US" i="1" dirty="0" err="1" smtClean="0"/>
                  <a:t>dy</a:t>
                </a:r>
                <a:r>
                  <a:rPr lang="en-US" i="1" dirty="0" smtClean="0"/>
                  <a:t>    </a:t>
                </a:r>
                <a:endParaRPr lang="ar-IQ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12" y="2729492"/>
                <a:ext cx="4746107" cy="580865"/>
              </a:xfrm>
              <a:prstGeom prst="rect">
                <a:avLst/>
              </a:prstGeom>
              <a:blipFill>
                <a:blip r:embed="rId5"/>
                <a:stretch>
                  <a:fillRect t="-1053" b="-1052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90373" y="3386887"/>
                <a:ext cx="6338210" cy="5808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ar-IQ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ar-IQ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ar-IQ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dirty="0" smtClean="0"/>
                          <m:t>y</m:t>
                        </m:r>
                      </m:e>
                    </m:nary>
                  </m:oMath>
                </a14:m>
                <a:r>
                  <a:rPr lang="en-US" dirty="0" smtClean="0"/>
                  <a:t> + C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i="1" dirty="0" smtClean="0"/>
                  <a:t>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i="1" dirty="0" smtClean="0"/>
                          <m:t>u</m:t>
                        </m:r>
                        <m:r>
                          <m:rPr>
                            <m:nor/>
                          </m:rPr>
                          <a:rPr lang="en-US" i="1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i="1" dirty="0" smtClean="0"/>
                          <m:t>dy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ar-IQ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373" y="3386887"/>
                <a:ext cx="6338210" cy="580865"/>
              </a:xfrm>
              <a:prstGeom prst="rect">
                <a:avLst/>
              </a:prstGeom>
              <a:blipFill>
                <a:blip r:embed="rId6"/>
                <a:stretch>
                  <a:fillRect t="-1053" b="-1052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0200" y="4083234"/>
                <a:ext cx="4460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1" dirty="0" smtClean="0"/>
                        <m:t>polar</m:t>
                      </m:r>
                      <m:r>
                        <m:rPr>
                          <m:nor/>
                        </m:rPr>
                        <a:rPr lang="en-US" i="1" dirty="0" smtClean="0"/>
                        <m:t> </m:t>
                      </m:r>
                      <m:r>
                        <m:rPr>
                          <m:nor/>
                        </m:rPr>
                        <a:rPr lang="en-US" i="1" dirty="0" smtClean="0"/>
                        <m:t>coordinate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ar-IQ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ar-IQ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083234"/>
                <a:ext cx="4460837" cy="369332"/>
              </a:xfrm>
              <a:prstGeom prst="rect">
                <a:avLst/>
              </a:prstGeom>
              <a:blipFill>
                <a:blip r:embed="rId7"/>
                <a:stretch>
                  <a:fillRect l="-684" r="-1505" b="-38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23545" y="4587366"/>
                <a:ext cx="4204421" cy="54303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US" dirty="0" smtClean="0"/>
                  <a:t>With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ar-IQ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ar-IQ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ar-IQ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ar-IQ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545" y="4587366"/>
                <a:ext cx="4204421" cy="543034"/>
              </a:xfrm>
              <a:prstGeom prst="rect">
                <a:avLst/>
              </a:prstGeom>
              <a:blipFill>
                <a:blip r:embed="rId8"/>
                <a:stretch>
                  <a:fillRect l="-4348" t="-1124" b="-1797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62742" y="5165292"/>
                <a:ext cx="4690515" cy="54303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ar-IQ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ar-IQ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i="1" dirty="0" smtClean="0"/>
                  <a:t>dr</a:t>
                </a:r>
                <a:endParaRPr lang="ar-IQ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742" y="5165292"/>
                <a:ext cx="4690515" cy="543034"/>
              </a:xfrm>
              <a:prstGeom prst="rect">
                <a:avLst/>
              </a:prstGeom>
              <a:blipFill>
                <a:blip r:embed="rId9"/>
                <a:stretch>
                  <a:fillRect r="-2987" b="-1910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99981" y="5921349"/>
                <a:ext cx="6587509" cy="54303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ar-IQ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nary>
                    <m:r>
                      <a:rPr lang="ar-IQ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ar-IQ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</m:oMath>
                </a14:m>
                <a:r>
                  <a:rPr lang="en-US" dirty="0" smtClean="0"/>
                  <a:t> + C=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ar-IQ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/>
                  <a:t>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ar-IQ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 smtClean="0"/>
                  <a:t> </a:t>
                </a:r>
                <a:r>
                  <a:rPr lang="en-US" i="1" dirty="0" err="1" smtClean="0"/>
                  <a:t>dr</a:t>
                </a:r>
                <a:r>
                  <a:rPr lang="en-US" i="1" dirty="0" smtClean="0"/>
                  <a:t> + C</a:t>
                </a:r>
                <a:endParaRPr lang="ar-IQ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981" y="5921349"/>
                <a:ext cx="6587509" cy="543034"/>
              </a:xfrm>
              <a:prstGeom prst="rect">
                <a:avLst/>
              </a:prstGeom>
              <a:blipFill>
                <a:blip r:embed="rId10"/>
                <a:stretch>
                  <a:fillRect r="-1850" b="-1910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22" y="76200"/>
            <a:ext cx="8305800" cy="1484891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1" lang="en-US" sz="32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Basic </a:t>
            </a:r>
            <a:r>
              <a:rPr kumimoji="1" lang="en-US" sz="3200" b="1" dirty="0" err="1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Flowfields</a:t>
            </a: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8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8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2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2- Source and Sink</a:t>
            </a:r>
            <a:br>
              <a:rPr kumimoji="1" lang="en-US" sz="2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28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+mn-ea"/>
                <a:cs typeface="+mn-cs"/>
              </a:rPr>
              <a:t>2-1 </a:t>
            </a:r>
            <a:r>
              <a:rPr kumimoji="1" lang="en-US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Source </a:t>
            </a:r>
            <a:endParaRPr kumimoji="1" lang="ar-IQ" sz="2800" b="1" dirty="0">
              <a:solidFill>
                <a:srgbClr val="00B0F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493125"/>
                <a:ext cx="5638800" cy="76033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000" dirty="0" smtClean="0"/>
                  <a:t>For the following </a:t>
                </a:r>
                <a:r>
                  <a:rPr lang="en-US" sz="2000" dirty="0" err="1" smtClean="0"/>
                  <a:t>flowfield</a:t>
                </a:r>
                <a:endParaRPr lang="ar-IQ" sz="2000" dirty="0"/>
              </a:p>
              <a:p>
                <a:r>
                  <a:rPr lang="ar-IQ" sz="20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ar-IQ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sz="2000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ar-IQ" sz="20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ar-IQ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ar-IQ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IQ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IQ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93125"/>
                <a:ext cx="5638800" cy="760336"/>
              </a:xfrm>
              <a:prstGeom prst="rect">
                <a:avLst/>
              </a:prstGeom>
              <a:blipFill>
                <a:blip r:embed="rId3"/>
                <a:stretch>
                  <a:fillRect l="-2919" t="-10400" b="-88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" y="2438400"/>
                <a:ext cx="3962400" cy="248529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18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ar-IQ" sz="180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r-IQ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ar-IQ" sz="180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nary>
                    <m:r>
                      <a:rPr lang="ar-IQ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ar-IQ" sz="180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1800" dirty="0" smtClean="0"/>
                  <a:t>+ C </a:t>
                </a:r>
              </a:p>
              <a:p>
                <a:r>
                  <a:rPr lang="en-US" sz="1800" dirty="0"/>
                  <a:t> </a:t>
                </a:r>
                <a:r>
                  <a:rPr lang="en-US" sz="1800" dirty="0" smtClean="0"/>
                  <a:t>           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sz="18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ar-IQ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 smtClean="0"/>
                  <a:t>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ar-IQ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i="1" dirty="0" err="1" smtClean="0"/>
                  <a:t>dr</a:t>
                </a:r>
                <a:r>
                  <a:rPr lang="en-US" sz="1800" i="1" dirty="0" smtClean="0"/>
                  <a:t>  + C</a:t>
                </a:r>
              </a:p>
              <a:p>
                <a:r>
                  <a:rPr lang="en-US" sz="1800" dirty="0" smtClean="0"/>
                  <a:t>            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sz="18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ar-IQ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 smtClean="0"/>
                  <a:t>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i="1" dirty="0" err="1" smtClean="0"/>
                  <a:t>dr</a:t>
                </a:r>
                <a:r>
                  <a:rPr lang="en-US" sz="1800" i="1" dirty="0" smtClean="0"/>
                  <a:t>  + C</a:t>
                </a:r>
              </a:p>
              <a:p>
                <a:r>
                  <a:rPr lang="en-US" sz="1800" i="1" dirty="0"/>
                  <a:t> </a:t>
                </a:r>
                <a:r>
                  <a:rPr lang="en-US" sz="1800" i="1" dirty="0" smtClean="0"/>
                  <a:t>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n-U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i="1" dirty="0" smtClean="0"/>
                  <a:t> + C</a:t>
                </a:r>
                <a:endParaRPr lang="en-US" sz="1800" i="1" dirty="0"/>
              </a:p>
              <a:p>
                <a:r>
                  <a:rPr lang="en-US" sz="1800" i="1" dirty="0" smtClean="0"/>
                  <a:t>       Let </a:t>
                </a:r>
                <a14:m>
                  <m:oMath xmlns:m="http://schemas.openxmlformats.org/officeDocument/2006/math">
                    <m:r>
                      <a:rPr lang="ar-IQ" sz="1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ar-IQ" sz="18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800" i="1" dirty="0" smtClean="0"/>
                  <a:t>=0  at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i="1" dirty="0" smtClean="0"/>
                  <a:t> = 0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1800" i="1" dirty="0" smtClean="0"/>
                  <a:t> 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n-US" sz="1800" i="1" dirty="0" smtClean="0"/>
                  <a:t>0 + C  </a:t>
                </a:r>
              </a:p>
              <a:p>
                <a:r>
                  <a:rPr lang="en-US" sz="1800" i="1" dirty="0" smtClean="0"/>
                  <a:t>                                        C = 0      </a:t>
                </a:r>
              </a:p>
              <a:p>
                <a:r>
                  <a:rPr lang="en-US" sz="1800" i="1" dirty="0" smtClean="0"/>
                  <a:t>          which means that    </a:t>
                </a:r>
                <a14:m>
                  <m:oMath xmlns:m="http://schemas.openxmlformats.org/officeDocument/2006/math">
                    <m:r>
                      <a:rPr lang="ar-IQ" sz="18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1800" b="1" i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18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i="1" dirty="0" smtClean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438400"/>
                <a:ext cx="3962400" cy="2485296"/>
              </a:xfrm>
              <a:prstGeom prst="rect">
                <a:avLst/>
              </a:prstGeom>
              <a:blipFill>
                <a:blip r:embed="rId4"/>
                <a:stretch>
                  <a:fillRect l="-154" t="-21078" b="-220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1515979" y="4343400"/>
            <a:ext cx="609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0422" y="5108635"/>
                <a:ext cx="4002504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b="1" dirty="0" smtClean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2-2 Sink</a:t>
                </a:r>
                <a:endParaRPr kumimoji="1" lang="en-US" b="1" i="1" dirty="0">
                  <a:solidFill>
                    <a:srgbClr val="00B0F0"/>
                  </a:solidFill>
                  <a:latin typeface="Arial Narrow" panose="020B0606020202030204" pitchFamily="34" charset="0"/>
                </a:endParaRPr>
              </a:p>
              <a:p>
                <a:r>
                  <a:rPr kumimoji="1" lang="en-US" sz="1800" b="1" i="1" dirty="0" smtClean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In </a:t>
                </a:r>
                <a:r>
                  <a:rPr kumimoji="1" lang="en-US" sz="1800" b="1" i="1" dirty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t</a:t>
                </a:r>
                <a:r>
                  <a:rPr kumimoji="1" lang="en-US" sz="1800" b="1" i="1" dirty="0" smtClean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his case the stream function will be the inverse of source function </a:t>
                </a:r>
                <a:endParaRPr kumimoji="1" lang="en-US" sz="1800" b="1" i="1" dirty="0">
                  <a:solidFill>
                    <a:srgbClr val="00B0F0"/>
                  </a:solidFill>
                  <a:latin typeface="Arial Narrow" panose="020B0606020202030204" pitchFamily="34" charset="0"/>
                </a:endParaRPr>
              </a:p>
              <a:p>
                <a:endParaRPr kumimoji="1" lang="en-US" sz="1800" b="1" i="1" dirty="0" smtClean="0">
                  <a:solidFill>
                    <a:srgbClr val="00B0F0"/>
                  </a:solidFill>
                  <a:latin typeface="Arial Narrow" panose="020B0606020202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kumimoji="1" lang="en-US" sz="1800" b="1" i="1" dirty="0" smtClean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IQ" sz="18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1800" b="1" i="1" dirty="0" smtClean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18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endParaRPr kumimoji="1" lang="en-US" sz="1800" b="1" i="1" dirty="0" smtClean="0">
                  <a:solidFill>
                    <a:srgbClr val="00B0F0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2" y="5108635"/>
                <a:ext cx="4002504" cy="1661993"/>
              </a:xfrm>
              <a:prstGeom prst="rect">
                <a:avLst/>
              </a:prstGeom>
              <a:blipFill>
                <a:blip r:embed="rId5"/>
                <a:stretch>
                  <a:fillRect l="-2283" t="-2930" r="-1522" b="-109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Summing Junction 4"/>
          <p:cNvSpPr/>
          <p:nvPr/>
        </p:nvSpPr>
        <p:spPr>
          <a:xfrm>
            <a:off x="5181600" y="746002"/>
            <a:ext cx="2979822" cy="2514600"/>
          </a:xfrm>
          <a:prstGeom prst="flowChartSummingJunction">
            <a:avLst/>
          </a:prstGeom>
          <a:solidFill>
            <a:srgbClr val="00CCFF"/>
          </a:solidFill>
          <a:ln w="3810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59479" y="746002"/>
            <a:ext cx="0" cy="1250075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2"/>
          </p:cNvCxnSpPr>
          <p:nvPr/>
        </p:nvCxnSpPr>
        <p:spPr>
          <a:xfrm flipH="1">
            <a:off x="5181600" y="1996077"/>
            <a:ext cx="1477879" cy="7225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6"/>
          </p:cNvCxnSpPr>
          <p:nvPr/>
        </p:nvCxnSpPr>
        <p:spPr>
          <a:xfrm>
            <a:off x="6671511" y="1996077"/>
            <a:ext cx="1489911" cy="7225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4"/>
          </p:cNvCxnSpPr>
          <p:nvPr/>
        </p:nvCxnSpPr>
        <p:spPr>
          <a:xfrm>
            <a:off x="6671511" y="2003302"/>
            <a:ext cx="0" cy="1257300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Summing Junction 18"/>
          <p:cNvSpPr/>
          <p:nvPr/>
        </p:nvSpPr>
        <p:spPr>
          <a:xfrm>
            <a:off x="5303921" y="4167350"/>
            <a:ext cx="2979822" cy="2514600"/>
          </a:xfrm>
          <a:prstGeom prst="flowChartSummingJunction">
            <a:avLst/>
          </a:prstGeom>
          <a:solidFill>
            <a:srgbClr val="00CCFF"/>
          </a:solidFill>
          <a:ln w="3810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81800" y="4167350"/>
            <a:ext cx="0" cy="125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87816" y="5424650"/>
            <a:ext cx="0" cy="12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291889" y="5424650"/>
            <a:ext cx="1367589" cy="10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849979" y="5409035"/>
            <a:ext cx="1477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802189" y="4022331"/>
            <a:ext cx="71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Sink</a:t>
            </a:r>
            <a:endParaRPr kumimoji="1" lang="en-US" b="1" i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75914" y="524897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>
                <a:solidFill>
                  <a:srgbClr val="00B0F0"/>
                </a:solidFill>
                <a:latin typeface="Arial Narrow" panose="020B0606020202030204" pitchFamily="34" charset="0"/>
              </a:rPr>
              <a:t>Source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161422" y="1803247"/>
                <a:ext cx="747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/>
                  <a:t>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422" y="1803247"/>
                <a:ext cx="747320" cy="400110"/>
              </a:xfrm>
              <a:prstGeom prst="rect">
                <a:avLst/>
              </a:prstGeom>
              <a:blipFill>
                <a:blip r:embed="rId6"/>
                <a:stretch>
                  <a:fillRect l="-4098" t="-9231" b="-2769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242537" y="167186"/>
                <a:ext cx="833883" cy="502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ar-IQ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l-GR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537" y="167186"/>
                <a:ext cx="833883" cy="502830"/>
              </a:xfrm>
              <a:prstGeom prst="rect">
                <a:avLst/>
              </a:prstGeom>
              <a:blipFill>
                <a:blip r:embed="rId7"/>
                <a:stretch>
                  <a:fillRect l="-2920" b="-602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467601" y="5192063"/>
                <a:ext cx="792205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 smtClean="0"/>
                  <a:t>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ar-IQ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601" y="5192063"/>
                <a:ext cx="792205" cy="501356"/>
              </a:xfrm>
              <a:prstGeom prst="rect">
                <a:avLst/>
              </a:prstGeom>
              <a:blipFill>
                <a:blip r:embed="rId8"/>
                <a:stretch>
                  <a:fillRect l="-3846" t="-1220" b="-731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4820" y="3158224"/>
                <a:ext cx="819455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ar-IQ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820" y="3158224"/>
                <a:ext cx="819455" cy="535468"/>
              </a:xfrm>
              <a:prstGeom prst="rect">
                <a:avLst/>
              </a:prstGeom>
              <a:blipFill>
                <a:blip r:embed="rId9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67400" y="3715509"/>
                <a:ext cx="918841" cy="502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/>
                  <a:t>= </a:t>
                </a:r>
                <a:r>
                  <a:rPr lang="en-US" sz="2000" b="1" i="1" dirty="0" smtClean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ar-IQ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l-GR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715509"/>
                <a:ext cx="918841" cy="502830"/>
              </a:xfrm>
              <a:prstGeom prst="rect">
                <a:avLst/>
              </a:prstGeom>
              <a:blipFill>
                <a:blip r:embed="rId10"/>
                <a:stretch>
                  <a:fillRect l="-3333" b="-602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831932" y="6156265"/>
                <a:ext cx="955711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ar-IQ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32" y="6156265"/>
                <a:ext cx="955711" cy="535468"/>
              </a:xfrm>
              <a:prstGeom prst="rect">
                <a:avLst/>
              </a:prstGeom>
              <a:blipFill>
                <a:blip r:embed="rId11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8271712" y="5192063"/>
                <a:ext cx="747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/>
                  <a:t>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712" y="5192063"/>
                <a:ext cx="747320" cy="400110"/>
              </a:xfrm>
              <a:prstGeom prst="rect">
                <a:avLst/>
              </a:prstGeom>
              <a:blipFill>
                <a:blip r:embed="rId12"/>
                <a:stretch>
                  <a:fillRect l="-4065" t="-9231" b="-2769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13322" y="1813983"/>
                <a:ext cx="707245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ar-IQ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322" y="1813983"/>
                <a:ext cx="707245" cy="501356"/>
              </a:xfrm>
              <a:prstGeom prst="rect">
                <a:avLst/>
              </a:prstGeom>
              <a:blipFill>
                <a:blip r:embed="rId13"/>
                <a:stretch>
                  <a:fillRect l="-4310" t="-1220" b="-731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6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899621"/>
            <a:ext cx="4800599" cy="47198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5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2- Source and Sink of Equal Strength</a:t>
            </a:r>
            <a:endParaRPr kumimoji="1" lang="ar-IQ" sz="2500" b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128" y="2269043"/>
                <a:ext cx="5181599" cy="292387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1600" b="1" i="1" dirty="0" smtClean="0">
                    <a:latin typeface="Cambria Math" panose="02040503050406030204" pitchFamily="18" charset="0"/>
                  </a:rPr>
                  <a:t>For combined flow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600" b="1" i="1">
                            <a:latin typeface="Cambria Math" panose="02040503050406030204" pitchFamily="18" charset="0"/>
                          </a:rPr>
                          <m:t>𝝍</m:t>
                        </m:r>
                        <m:r>
                          <a:rPr lang="ar-IQ" sz="1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ar-IQ" sz="16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6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r>
                  <a:rPr lang="en-US" sz="1800" i="1" dirty="0">
                    <a:latin typeface="Cambria Math" panose="02040503050406030204" pitchFamily="18" charset="0"/>
                  </a:rPr>
                  <a:t>   or      </a:t>
                </a:r>
                <a14:m>
                  <m:oMath xmlns:m="http://schemas.openxmlformats.org/officeDocument/2006/math">
                    <m:r>
                      <a:rPr lang="ar-IQ" sz="18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ar-IQ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1800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1800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800" b="1" i="1" dirty="0">
                  <a:latin typeface="Cambria Math" panose="02040503050406030204" pitchFamily="18" charset="0"/>
                </a:endParaRPr>
              </a:p>
              <a:p>
                <a:r>
                  <a:rPr lang="en-US" sz="1800" b="1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1800" b="1" i="1" dirty="0"/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800" b="1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For any point P , note that for the angle (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between r</a:t>
                </a:r>
                <a:r>
                  <a:rPr lang="en-US" sz="1800" b="1" i="1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1 </a:t>
                </a:r>
                <a:r>
                  <a:rPr lang="en-US" sz="1800" b="1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and r</a:t>
                </a:r>
                <a:r>
                  <a:rPr lang="en-US" sz="1800" b="1" i="1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2 </a:t>
                </a:r>
                <a:r>
                  <a:rPr lang="en-US" sz="1800" b="1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is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8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endParaRPr lang="en-US" sz="1800" b="1" i="1" baseline="-2500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800" b="1" i="1" baseline="-250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rgbClr val="002060"/>
                    </a:solidFill>
                  </a:rPr>
                  <a:t>=</a:t>
                </a:r>
                <a:r>
                  <a:rPr lang="ar-IQ" sz="1800" b="1" i="1" dirty="0">
                    <a:solidFill>
                      <a:srgbClr val="002060"/>
                    </a:solidFill>
                  </a:rPr>
                  <a:t>- </a:t>
                </a:r>
                <a:r>
                  <a:rPr lang="en-US" sz="18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1800" b="1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1800" b="1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800" b="1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For </a:t>
                </a:r>
                <a:r>
                  <a:rPr lang="en-US" sz="1800" b="1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constant </a:t>
                </a:r>
                <a14:m>
                  <m:oMath xmlns:m="http://schemas.openxmlformats.org/officeDocument/2006/math">
                    <m:r>
                      <a:rPr lang="ar-IQ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ar-IQ" sz="1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1800" b="1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 at any stream line, </a:t>
                </a:r>
                <a:r>
                  <a:rPr lang="en-US" sz="1800" b="1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the  𝜶  is also a constant . That means all the stream line is circles through  the source and sink</a:t>
                </a:r>
                <a:endParaRPr lang="en-US" sz="18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8" y="2269043"/>
                <a:ext cx="5181599" cy="2923877"/>
              </a:xfrm>
              <a:prstGeom prst="rect">
                <a:avLst/>
              </a:prstGeom>
              <a:blipFill>
                <a:blip r:embed="rId3"/>
                <a:stretch>
                  <a:fillRect l="-2824" t="-2292" b="-375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10363200" y="5198103"/>
            <a:ext cx="609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19200" y="158682"/>
            <a:ext cx="7086600" cy="74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Some Useful Combined </a:t>
            </a:r>
            <a:r>
              <a:rPr lang="en-US" b="1" dirty="0" err="1" smtClean="0">
                <a:solidFill>
                  <a:srgbClr val="00B0F0"/>
                </a:solidFill>
              </a:rPr>
              <a:t>Flowfields</a:t>
            </a:r>
            <a:endParaRPr lang="en-US" b="1" dirty="0" smtClean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1" y="1266117"/>
                <a:ext cx="3221203" cy="913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 F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𝑠𝑜𝑢𝑟𝑐𝑒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20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000" b="1" i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2000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i="1" dirty="0" smtClean="0"/>
              </a:p>
              <a:p>
                <a:r>
                  <a:rPr lang="en-US" i="1" dirty="0" smtClean="0"/>
                  <a:t>For sink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20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000" b="1" i="1" dirty="0"/>
                  <a:t>= </a:t>
                </a:r>
                <a:r>
                  <a:rPr lang="ar-IQ" sz="2000" b="1" i="1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2000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266117"/>
                <a:ext cx="3221203" cy="913327"/>
              </a:xfrm>
              <a:prstGeom prst="rect">
                <a:avLst/>
              </a:prstGeom>
              <a:blipFill>
                <a:blip r:embed="rId4"/>
                <a:stretch>
                  <a:fillRect l="-2841" t="-6667" b="-8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26894" y="5249707"/>
                <a:ext cx="4317592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𝑭𝒐𝒓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𝒄𝒂𝒓𝒅𝒊𝒛𝒊𝒂𝒏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𝒄𝒐𝒐𝒓𝒅𝒊𝒏𝒂𝒕𝒆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IQ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ar-IQ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ar-IQ" sz="1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IQ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ar-IQ" sz="1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IQ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ar-IQ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IQ" sz="1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b="1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ar-IQ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ar-IQ" sz="1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ar-IQ" sz="1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IQ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num>
                          <m:den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endParaRPr lang="ar-IQ" sz="18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894" y="5249707"/>
                <a:ext cx="4317592" cy="783869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6090362"/>
                <a:ext cx="4635372" cy="636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  <m:r>
                      <a:rPr lang="ar-IQ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ar-IQ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i="1" dirty="0" smtClean="0">
                    <a:solidFill>
                      <a:srgbClr val="002060"/>
                    </a:solidFill>
                  </a:rPr>
                  <a:t>=</a:t>
                </a:r>
                <a:r>
                  <a:rPr lang="ar-IQ" sz="2000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d>
                      <m:dPr>
                        <m:ctrlPr>
                          <a:rPr lang="el-GR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IQ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IQ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000" b="1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0362"/>
                <a:ext cx="4635372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C:\Users\ah\AppData\Local\Microsoft\Windows\Temporary Internet Files\Content.Word\٢٠١٩٠٣٢٤_١٠٤١٥٧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12430" r="27119" b="34746"/>
          <a:stretch/>
        </p:blipFill>
        <p:spPr bwMode="auto">
          <a:xfrm>
            <a:off x="5279073" y="3581400"/>
            <a:ext cx="3788727" cy="3145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44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899621"/>
            <a:ext cx="7315199" cy="47198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5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3- Source and Sink of Equal Strength in Rectilinear Flow</a:t>
            </a:r>
            <a:endParaRPr kumimoji="1" lang="ar-IQ" sz="2500" b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573" y="2853332"/>
                <a:ext cx="8745827" cy="393441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1600" b="1" i="1" dirty="0" smtClean="0">
                    <a:latin typeface="Cambria Math" panose="02040503050406030204" pitchFamily="18" charset="0"/>
                  </a:rPr>
                  <a:t>  So,   For combined flow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600" b="1" i="1">
                            <a:latin typeface="Cambria Math" panose="02040503050406030204" pitchFamily="18" charset="0"/>
                          </a:rPr>
                          <m:t>𝝍</m:t>
                        </m:r>
                        <m:r>
                          <a:rPr lang="ar-IQ" sz="1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ar-IQ" sz="16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16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6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lang="en-US" sz="1600" b="1" i="1" dirty="0">
                  <a:latin typeface="Cambria Math" panose="02040503050406030204" pitchFamily="18" charset="0"/>
                </a:endParaRPr>
              </a:p>
              <a:p>
                <a:r>
                  <a:rPr lang="en-US" sz="1800" i="1" dirty="0">
                    <a:latin typeface="Cambria Math" panose="02040503050406030204" pitchFamily="18" charset="0"/>
                  </a:rPr>
                  <a:t>  </a:t>
                </a:r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endParaRPr lang="en-US" sz="1800" i="1" dirty="0">
                  <a:latin typeface="Cambria Math" panose="02040503050406030204" pitchFamily="18" charset="0"/>
                </a:endParaRPr>
              </a:p>
              <a:p>
                <a:r>
                  <a:rPr lang="en-US" sz="18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or      </a:t>
                </a:r>
                <a14:m>
                  <m:oMath xmlns:m="http://schemas.openxmlformats.org/officeDocument/2006/math"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rgbClr val="002060"/>
                    </a:solidFill>
                  </a:rPr>
                  <a:t>=</a:t>
                </a:r>
                <a:r>
                  <a:rPr lang="ar-IQ" sz="1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d>
                      <m:dPr>
                        <m:ctrlP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1800" b="1" dirty="0"/>
                          <m:t>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1800" b="1" i="1" dirty="0" smtClean="0">
                    <a:latin typeface="Cambria Math" panose="02040503050406030204" pitchFamily="18" charset="0"/>
                  </a:rPr>
                  <a:t>  + U 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IQ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IQ" sz="1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sz="1800" i="1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1800" b="1" i="1" dirty="0" smtClean="0">
                    <a:latin typeface="Cambria Math" panose="020405030504060302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d>
                      <m:dPr>
                        <m:ctrlPr>
                          <a:rPr lang="el-G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l-G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IQ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num>
                          <m:den>
                            <m:r>
                              <a:rPr lang="ar-IQ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ar-IQ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ar-IQ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ar-IQ" sz="20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ar-IQ" sz="20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num>
                                      <m:den>
                                        <m:r>
                                          <a:rPr lang="en-US" sz="20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ar-IQ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l-GR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IQ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num>
                          <m:den>
                            <m:r>
                              <a:rPr 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ar-IQ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ar-IQ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ar-IQ" sz="2000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ar-IQ" sz="20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num>
                                      <m:den>
                                        <m:r>
                                          <a:rPr lang="en-US" sz="20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ar-IQ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800" b="1" i="1" dirty="0">
                    <a:latin typeface="Cambria Math" panose="02040503050406030204" pitchFamily="18" charset="0"/>
                  </a:rPr>
                  <a:t>  + </a:t>
                </a:r>
                <a:r>
                  <a:rPr lang="en-US" sz="1800" b="1" i="1" dirty="0" smtClean="0">
                    <a:latin typeface="Cambria Math" panose="02040503050406030204" pitchFamily="18" charset="0"/>
                  </a:rPr>
                  <a:t>U</a:t>
                </a:r>
                <a:endParaRPr lang="en-US" sz="1800" b="1" i="1" dirty="0">
                  <a:latin typeface="Cambria Math" panose="02040503050406030204" pitchFamily="18" charset="0"/>
                </a:endParaRPr>
              </a:p>
              <a:p>
                <a:r>
                  <a:rPr lang="en-US" sz="1800" b="1" i="1" dirty="0" smtClean="0">
                    <a:latin typeface="Cambria Math" panose="02040503050406030204" pitchFamily="18" charset="0"/>
                  </a:rPr>
                  <a:t>At point  </a:t>
                </a:r>
                <a:r>
                  <a:rPr lang="en-US" sz="1800" b="1" i="1" dirty="0" err="1" smtClean="0">
                    <a:latin typeface="Cambria Math" panose="02040503050406030204" pitchFamily="18" charset="0"/>
                  </a:rPr>
                  <a:t>s</a:t>
                </a:r>
                <a:r>
                  <a:rPr lang="en-US" sz="1800" b="1" i="1" baseline="-25000" dirty="0" err="1" smtClean="0">
                    <a:latin typeface="Cambria Math" panose="02040503050406030204" pitchFamily="18" charset="0"/>
                  </a:rPr>
                  <a:t>L</a:t>
                </a:r>
                <a:r>
                  <a:rPr lang="en-US" sz="1800" b="1" i="1" dirty="0" smtClean="0">
                    <a:latin typeface="Cambria Math" panose="02040503050406030204" pitchFamily="18" charset="0"/>
                  </a:rPr>
                  <a:t> (-L/2 , 0)  the velocity u = 0</a:t>
                </a:r>
              </a:p>
              <a:p>
                <a14:m>
                  <m:oMath xmlns:m="http://schemas.openxmlformats.org/officeDocument/2006/math"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1800" b="1" i="1" dirty="0" smtClean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ar-IQ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b="1" i="1" dirty="0">
                    <a:latin typeface="Cambria Math" panose="020405030504060302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d>
                      <m:dPr>
                        <m:ctrlP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1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IQ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1800" b="1" dirty="0"/>
                          <m:t>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sz="1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1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1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b="1" i="1" dirty="0">
                    <a:latin typeface="Cambria Math" panose="02040503050406030204" pitchFamily="18" charset="0"/>
                  </a:rPr>
                  <a:t>  + </a:t>
                </a:r>
                <a:r>
                  <a:rPr lang="en-US" sz="1600" b="1" i="1" dirty="0" smtClean="0">
                    <a:latin typeface="Cambria Math" panose="02040503050406030204" pitchFamily="18" charset="0"/>
                  </a:rPr>
                  <a:t>U</a:t>
                </a:r>
              </a:p>
              <a:p>
                <a:r>
                  <a:rPr lang="en-US" sz="1600" b="1" i="1" dirty="0" smtClean="0">
                    <a:latin typeface="Cambria Math" panose="02040503050406030204" pitchFamily="18" charset="0"/>
                  </a:rPr>
                  <a:t>Or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𝑼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b="1" i="1" dirty="0" smtClean="0">
                    <a:latin typeface="Cambria Math" panose="02040503050406030204" pitchFamily="18" charset="0"/>
                  </a:rPr>
                  <a:t>    (  prove it )</a:t>
                </a:r>
              </a:p>
              <a:p>
                <a:r>
                  <a:rPr lang="en-US" sz="1800" b="1" i="1" dirty="0" smtClean="0">
                    <a:latin typeface="Cambria Math" panose="02040503050406030204" pitchFamily="18" charset="0"/>
                  </a:rPr>
                  <a:t> at this </a:t>
                </a:r>
                <a:r>
                  <a:rPr lang="en-US" sz="1800" b="1" i="1" dirty="0">
                    <a:latin typeface="Cambria Math" panose="02040503050406030204" pitchFamily="18" charset="0"/>
                  </a:rPr>
                  <a:t>point </a:t>
                </a:r>
                <a:r>
                  <a:rPr lang="en-US" sz="1800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1800" b="1" i="1" dirty="0" err="1" smtClean="0">
                    <a:latin typeface="Cambria Math" panose="02040503050406030204" pitchFamily="18" charset="0"/>
                  </a:rPr>
                  <a:t>s</a:t>
                </a:r>
                <a:r>
                  <a:rPr lang="en-US" sz="1800" b="1" i="1" baseline="-25000" dirty="0" err="1" smtClean="0">
                    <a:latin typeface="Cambria Math" panose="02040503050406030204" pitchFamily="18" charset="0"/>
                  </a:rPr>
                  <a:t>L</a:t>
                </a:r>
                <a:r>
                  <a:rPr lang="en-US" sz="1800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1800" b="1" i="1" dirty="0">
                    <a:latin typeface="Cambria Math" panose="02040503050406030204" pitchFamily="18" charset="0"/>
                  </a:rPr>
                  <a:t>(-L/2 , 0) </a:t>
                </a:r>
                <a:r>
                  <a:rPr lang="ar-IQ" sz="1800" b="1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rgbClr val="002060"/>
                    </a:solidFill>
                  </a:rPr>
                  <a:t>=</a:t>
                </a:r>
                <a:r>
                  <a:rPr lang="ar-IQ" sz="1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d>
                      <m:dPr>
                        <m:ctrlP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IQ" sz="1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800" b="1" dirty="0"/>
                          <m:t>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i="1" dirty="0">
                    <a:latin typeface="Cambria Math" panose="02040503050406030204" pitchFamily="18" charset="0"/>
                  </a:rPr>
                  <a:t>  + U </a:t>
                </a:r>
                <a:r>
                  <a:rPr lang="en-US" sz="1800" b="1" i="1" dirty="0" smtClean="0">
                    <a:latin typeface="Cambria Math" panose="02040503050406030204" pitchFamily="18" charset="0"/>
                  </a:rPr>
                  <a:t>(0)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1800" b="1" i="1" dirty="0" smtClean="0"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l-GR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1800" b="1" i="1" dirty="0" smtClean="0">
                    <a:latin typeface="Cambria Math" panose="020405030504060302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en-US" sz="1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3" y="2853332"/>
                <a:ext cx="8745827" cy="3934410"/>
              </a:xfrm>
              <a:prstGeom prst="rect">
                <a:avLst/>
              </a:prstGeom>
              <a:blipFill>
                <a:blip r:embed="rId3"/>
                <a:stretch>
                  <a:fillRect l="-1672" t="-1705" b="-108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10363200" y="5198103"/>
            <a:ext cx="609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19200" y="158682"/>
            <a:ext cx="7086600" cy="74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Some Useful Combined </a:t>
            </a:r>
            <a:r>
              <a:rPr lang="en-US" b="1" dirty="0" err="1" smtClean="0">
                <a:solidFill>
                  <a:srgbClr val="00B0F0"/>
                </a:solidFill>
              </a:rPr>
              <a:t>Flowfields</a:t>
            </a:r>
            <a:endParaRPr lang="en-US" b="1" dirty="0" smtClean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1088" y="1320866"/>
                <a:ext cx="6408312" cy="1416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smtClean="0">
                    <a:solidFill>
                      <a:schemeClr val="tx1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m:rPr>
                        <m:nor/>
                      </m:rP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m:t>Source</m:t>
                    </m:r>
                    <m:r>
                      <m:rPr>
                        <m:nor/>
                      </m:rPr>
                      <a:rPr kumimoji="1"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m:t>and</m:t>
                    </m:r>
                    <m:r>
                      <m:rPr>
                        <m:nor/>
                      </m:rPr>
                      <a:rPr kumimoji="1"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m:t>Sink</m:t>
                    </m:r>
                    <m:r>
                      <m:rPr>
                        <m:nor/>
                      </m:rPr>
                      <a:rPr kumimoji="1"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kumimoji="1"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m:t>Equal</m:t>
                    </m:r>
                    <m:r>
                      <m:rPr>
                        <m:nor/>
                      </m:rPr>
                      <a:rPr kumimoji="1"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m:t>Strength</m:t>
                    </m:r>
                  </m:oMath>
                </a14:m>
                <a:endParaRPr kumimoji="1" lang="en-US" sz="2000" b="1" dirty="0" smtClean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  <a:p>
                <a:r>
                  <a:rPr lang="en-US" sz="2000" b="1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20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ar-IQ" sz="20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000" b="1" i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d>
                      <m:dPr>
                        <m:ctrlPr>
                          <a:rPr lang="el-G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IQ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IQ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2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000" i="1" dirty="0" smtClean="0"/>
              </a:p>
              <a:p>
                <a:r>
                  <a:rPr lang="en-US" b="1" i="1" dirty="0" smtClean="0">
                    <a:solidFill>
                      <a:srgbClr val="00B0F0"/>
                    </a:solidFill>
                  </a:rPr>
                  <a:t>For </a:t>
                </a:r>
                <a:r>
                  <a:rPr kumimoji="1" lang="en-US" b="1" i="1" dirty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Rectilinear Flow</a:t>
                </a:r>
                <a:r>
                  <a:rPr lang="en-US" b="1" i="1" dirty="0" smtClean="0">
                    <a:solidFill>
                      <a:srgbClr val="00B0F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20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000" b="1" i="1" dirty="0"/>
                  <a:t>= </a:t>
                </a:r>
                <a:r>
                  <a:rPr lang="ar-IQ" sz="2000" b="1" i="1" dirty="0" smtClean="0"/>
                  <a:t> </a:t>
                </a:r>
                <a:r>
                  <a:rPr lang="en-US" sz="2000" b="1" i="1" dirty="0" smtClean="0"/>
                  <a:t>U y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88" y="1320866"/>
                <a:ext cx="6408312" cy="1416413"/>
              </a:xfrm>
              <a:prstGeom prst="rect">
                <a:avLst/>
              </a:prstGeom>
              <a:blipFill>
                <a:blip r:embed="rId4"/>
                <a:stretch>
                  <a:fillRect l="-1426" t="-3448" b="-646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C:\Users\ah\AppData\Local\Microsoft\Windows\Temporary Internet Files\Content.Word\٢٠١٩٠٣٢٤_١٠٤٢٣٣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4" t="25769" r="2788" b="31155"/>
          <a:stretch/>
        </p:blipFill>
        <p:spPr bwMode="auto">
          <a:xfrm>
            <a:off x="4953000" y="1327187"/>
            <a:ext cx="4191000" cy="22579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09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833325"/>
                <a:ext cx="6400800" cy="60295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1800" b="1" i="1" dirty="0">
                    <a:latin typeface="Cambria Math" panose="02040503050406030204" pitchFamily="18" charset="0"/>
                  </a:rPr>
                  <a:t>For the equation of the body </a:t>
                </a:r>
                <a:endParaRPr lang="en-US" sz="18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1800" b="1" i="1" dirty="0">
                    <a:solidFill>
                      <a:srgbClr val="002060"/>
                    </a:solidFill>
                  </a:rPr>
                  <a:t>=</a:t>
                </a:r>
                <a:r>
                  <a:rPr lang="ar-IQ" sz="1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d>
                      <m:dPr>
                        <m:ctrlP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1800" b="1" dirty="0"/>
                          <m:t>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1800" b="1" i="1" dirty="0">
                    <a:latin typeface="Cambria Math" panose="02040503050406030204" pitchFamily="18" charset="0"/>
                  </a:rPr>
                  <a:t>  + U y</a:t>
                </a:r>
              </a:p>
              <a:p>
                <a:r>
                  <a:rPr lang="en-US" sz="1800" b="1" i="1" dirty="0" smtClean="0">
                    <a:latin typeface="Cambria Math" panose="02040503050406030204" pitchFamily="18" charset="0"/>
                  </a:rPr>
                  <a:t>Or    0  = </a:t>
                </a:r>
                <a:r>
                  <a:rPr lang="ar-IQ" sz="1800" b="1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d>
                      <m:dPr>
                        <m:ctrlP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1800" b="1" dirty="0"/>
                          <m:t>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1800" b="1" i="1" dirty="0">
                    <a:latin typeface="Cambria Math" panose="02040503050406030204" pitchFamily="18" charset="0"/>
                  </a:rPr>
                  <a:t>  + U </a:t>
                </a:r>
                <a:r>
                  <a:rPr lang="en-US" sz="1800" b="1" i="1" dirty="0" smtClean="0">
                    <a:latin typeface="Cambria Math" panose="02040503050406030204" pitchFamily="18" charset="0"/>
                  </a:rPr>
                  <a:t>y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en-US" sz="1800" b="1" i="1" dirty="0">
                  <a:latin typeface="Cambria Math" panose="02040503050406030204" pitchFamily="18" charset="0"/>
                </a:endParaRPr>
              </a:p>
              <a:p>
                <a:r>
                  <a:rPr lang="en-US" sz="1800" b="1" i="1" dirty="0" smtClean="0">
                    <a:latin typeface="Cambria Math" panose="02040503050406030204" pitchFamily="18" charset="0"/>
                  </a:rPr>
                  <a:t>The distance b  could be find from the point (0, b/2)  as follows </a:t>
                </a:r>
                <a:endParaRPr lang="en-US" sz="1800" b="1" i="1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18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ar-IQ" sz="1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rgbClr val="002060"/>
                    </a:solidFill>
                  </a:rPr>
                  <a:t>=</a:t>
                </a:r>
                <a:r>
                  <a:rPr lang="ar-IQ" sz="1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d>
                      <m:dPr>
                        <m:ctrlP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1800" b="1" dirty="0"/>
                          <m:t>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1800" b="1" i="1" dirty="0">
                    <a:latin typeface="Cambria Math" panose="02040503050406030204" pitchFamily="18" charset="0"/>
                  </a:rPr>
                  <a:t>  + U </a:t>
                </a:r>
                <a:r>
                  <a:rPr lang="en-US" sz="1800" b="1" i="1" dirty="0" smtClean="0">
                    <a:latin typeface="Cambria Math" panose="02040503050406030204" pitchFamily="18" charset="0"/>
                  </a:rPr>
                  <a:t>y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en-US" sz="18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rgbClr val="002060"/>
                    </a:solidFill>
                  </a:rPr>
                  <a:t>=</a:t>
                </a:r>
                <a:r>
                  <a:rPr lang="ar-IQ" sz="1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d>
                      <m:dPr>
                        <m:ctrlP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1800" b="1" dirty="0"/>
                          <m:t>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1800" b="1" i="1" dirty="0">
                    <a:latin typeface="Cambria Math" panose="02040503050406030204" pitchFamily="18" charset="0"/>
                  </a:rPr>
                  <a:t>  + U </a:t>
                </a:r>
                <a:r>
                  <a:rPr lang="ar-IQ" sz="1800" b="1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sz="1800" b="1" i="1" dirty="0">
                    <a:latin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ar-IQ" sz="1800" b="1" i="1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rgbClr val="002060"/>
                    </a:solidFill>
                  </a:rPr>
                  <a:t>=</a:t>
                </a:r>
                <a:r>
                  <a:rPr lang="ar-IQ" sz="1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d>
                      <m:dPr>
                        <m:ctrlP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1800" b="1" dirty="0"/>
                          <m:t>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1800" b="1" i="1" dirty="0">
                    <a:latin typeface="Cambria Math" panose="02040503050406030204" pitchFamily="18" charset="0"/>
                  </a:rPr>
                  <a:t>  + U </a:t>
                </a:r>
                <a:r>
                  <a:rPr lang="ar-IQ" sz="18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 b="1" i="1" dirty="0">
                    <a:latin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ar-IQ" sz="1800" b="1" i="1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rgbClr val="002060"/>
                    </a:solidFill>
                  </a:rPr>
                  <a:t>=</a:t>
                </a:r>
                <a:r>
                  <a:rPr lang="ar-IQ" sz="1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d>
                      <m:dPr>
                        <m:ctrlP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1800" b="1" dirty="0"/>
                          <m:t> 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1800" b="1" i="1" dirty="0">
                    <a:latin typeface="Cambria Math" panose="02040503050406030204" pitchFamily="18" charset="0"/>
                  </a:rPr>
                  <a:t>  + U </a:t>
                </a:r>
                <a:r>
                  <a:rPr lang="ar-IQ" sz="18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 b="1" i="1" dirty="0">
                    <a:latin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en-US" sz="1800" b="1" i="1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rgbClr val="002060"/>
                    </a:solidFill>
                  </a:rPr>
                  <a:t>=</a:t>
                </a:r>
                <a:r>
                  <a:rPr lang="ar-IQ" sz="1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d>
                      <m:dPr>
                        <m:ctrlP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IQ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ar-IQ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IQ" sz="1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ar-IQ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IQ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1800" b="1" dirty="0"/>
                          <m:t> </m:t>
                        </m:r>
                      </m:e>
                    </m:d>
                  </m:oMath>
                </a14:m>
                <a:r>
                  <a:rPr lang="en-US" sz="1800" b="1" i="1" dirty="0">
                    <a:latin typeface="Cambria Math" panose="02040503050406030204" pitchFamily="18" charset="0"/>
                  </a:rPr>
                  <a:t>  + U </a:t>
                </a:r>
                <a:r>
                  <a:rPr lang="ar-IQ" sz="18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1800" b="1" i="1" dirty="0">
                    <a:latin typeface="Cambria Math" panose="02040503050406030204" pitchFamily="18" charset="0"/>
                  </a:rPr>
                  <a:t>- </a:t>
                </a:r>
                <a:r>
                  <a:rPr lang="ar-IQ" sz="1800" b="1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en-US" sz="1800" b="1" i="1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ar-IQ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ar-IQ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i="1" dirty="0">
                    <a:solidFill>
                      <a:srgbClr val="002060"/>
                    </a:solidFill>
                  </a:rPr>
                  <a:t>=</a:t>
                </a:r>
                <a:r>
                  <a:rPr lang="ar-IQ" sz="28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l-GR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r>
                      <a:rPr lang="ar-IQ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ar-IQ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ar-IQ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IQ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ar-IQ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IQ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1" i="1" dirty="0">
                    <a:latin typeface="Cambria Math" panose="02040503050406030204" pitchFamily="18" charset="0"/>
                  </a:rPr>
                  <a:t>+ U </a:t>
                </a:r>
                <a:r>
                  <a:rPr lang="ar-IQ" sz="28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i="1" dirty="0">
                    <a:latin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ar-IQ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IQ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l-GR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en-US" sz="2800" b="1" i="1" dirty="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1800" b="1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18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Solve by trail and error to find b/2</a:t>
                </a:r>
              </a:p>
              <a:p>
                <a:r>
                  <a:rPr lang="en-US" sz="1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Note that  </a:t>
                </a:r>
              </a:p>
              <a:p>
                <a:r>
                  <a:rPr lang="en-US" sz="18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 b="1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∅=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𝑼𝒓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𝒄𝒐𝒔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𝒍𝒏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𝒍𝒏</m:t>
                    </m:r>
                    <m:r>
                      <a:rPr lang="en-US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1800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33325"/>
                <a:ext cx="6400800" cy="6029599"/>
              </a:xfrm>
              <a:prstGeom prst="rect">
                <a:avLst/>
              </a:prstGeom>
              <a:blipFill>
                <a:blip r:embed="rId3"/>
                <a:stretch>
                  <a:fillRect l="-2286" t="-141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10363200" y="5198103"/>
            <a:ext cx="609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19200" y="158682"/>
            <a:ext cx="7086600" cy="74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Some Useful Combined </a:t>
            </a:r>
            <a:r>
              <a:rPr lang="en-US" b="1" dirty="0" err="1" smtClean="0">
                <a:solidFill>
                  <a:srgbClr val="00B0F0"/>
                </a:solidFill>
              </a:rPr>
              <a:t>Flowfields</a:t>
            </a:r>
            <a:endParaRPr lang="en-US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8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899621"/>
            <a:ext cx="8991600" cy="2492990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 3 : Plot </a:t>
            </a:r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body  contour formed by a source at the origin of  40 </a:t>
            </a:r>
            <a:r>
              <a:rPr lang="el-GR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m</a:t>
            </a:r>
            <a:r>
              <a:rPr lang="en-US" sz="1800" b="1" i="1" baseline="300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/(</a:t>
            </a:r>
            <a:r>
              <a:rPr lang="en-US" sz="1800" b="1" i="1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s.m</a:t>
            </a:r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sz="18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a uniform horizontal stream (from left to right ) of velocity  10 m/s. </a:t>
            </a:r>
          </a:p>
          <a:p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1- calculate the velocity at the body contour for the value of  </a:t>
            </a:r>
            <a:r>
              <a:rPr lang="el-GR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l-GR" sz="18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, (5/6) </a:t>
            </a:r>
            <a:r>
              <a:rPr lang="el-GR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(4/6</a:t>
            </a:r>
            <a:r>
              <a:rPr lang="en-US" sz="18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l-GR" sz="18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, </a:t>
            </a:r>
            <a:r>
              <a:rPr lang="el-GR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18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/2 and </a:t>
            </a:r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(2/6</a:t>
            </a:r>
            <a:r>
              <a:rPr lang="en-US" sz="18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l-GR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.</a:t>
            </a:r>
          </a:p>
          <a:p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2- </a:t>
            </a:r>
            <a:r>
              <a:rPr lang="en-US" sz="18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calculate the velocity at the </a:t>
            </a:r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radial distance r = 2, 3 and 4    for </a:t>
            </a:r>
            <a:r>
              <a:rPr lang="el-GR" sz="18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sz="18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l-GR" sz="18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18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1800" b="1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800" b="1" i="1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800" b="1" i="1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800" b="1" i="1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sz="18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0363200" y="5198103"/>
            <a:ext cx="609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19200" y="158682"/>
            <a:ext cx="7086600" cy="74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Some Useful Combined </a:t>
            </a:r>
            <a:r>
              <a:rPr lang="en-US" b="1" dirty="0" err="1" smtClean="0">
                <a:solidFill>
                  <a:srgbClr val="00B0F0"/>
                </a:solidFill>
              </a:rPr>
              <a:t>Flowfields</a:t>
            </a:r>
            <a:endParaRPr lang="en-US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7060</TotalTime>
  <Words>266</Words>
  <Application>Microsoft Office PowerPoint</Application>
  <PresentationFormat>On-screen Show (4:3)</PresentationFormat>
  <Paragraphs>90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Cambria Math</vt:lpstr>
      <vt:lpstr>Century Gothic</vt:lpstr>
      <vt:lpstr>Tahoma</vt:lpstr>
      <vt:lpstr>Times New Roman</vt:lpstr>
      <vt:lpstr>Wingdings 3</vt:lpstr>
      <vt:lpstr>Wisp</vt:lpstr>
      <vt:lpstr>Stream function in polar coordinate</vt:lpstr>
      <vt:lpstr>                Basic Flowfields   2- Source and Sink  2-1 Source </vt:lpstr>
      <vt:lpstr>2- Source and Sink of Equal Strength</vt:lpstr>
      <vt:lpstr>3- Source and Sink of Equal Strength in Rectilinear Flow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Function &amp; Velocity Potential</dc:title>
  <dc:creator>Ramanathan</dc:creator>
  <cp:lastModifiedBy>ah</cp:lastModifiedBy>
  <cp:revision>83</cp:revision>
  <dcterms:created xsi:type="dcterms:W3CDTF">2003-10-21T03:30:57Z</dcterms:created>
  <dcterms:modified xsi:type="dcterms:W3CDTF">2019-03-26T23:53:15Z</dcterms:modified>
</cp:coreProperties>
</file>