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7" r:id="rId1"/>
  </p:sldMasterIdLst>
  <p:notesMasterIdLst>
    <p:notesMasterId r:id="rId9"/>
  </p:notesMasterIdLst>
  <p:sldIdLst>
    <p:sldId id="281" r:id="rId2"/>
    <p:sldId id="282" r:id="rId3"/>
    <p:sldId id="283" r:id="rId4"/>
    <p:sldId id="284" r:id="rId5"/>
    <p:sldId id="285" r:id="rId6"/>
    <p:sldId id="286" r:id="rId7"/>
    <p:sldId id="288" r:id="rId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3" autoAdjust="0"/>
    <p:restoredTop sz="94374"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E\Elementery%20Fluid%20mechanic\Quiz.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E\Elementery%20Fluid%20mechanic\Quiz.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𝜓=2=y-x</a:t>
            </a:r>
            <a:r>
              <a:rPr lang="en-US" sz="1600" b="1" baseline="30000"/>
              <a:t>2</a:t>
            </a:r>
            <a:r>
              <a:rPr lang="en-US" sz="1600" b="1"/>
              <a:t>+x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ar-IQ"/>
        </a:p>
      </c:txPr>
    </c:title>
    <c:autoTitleDeleted val="0"/>
    <c:plotArea>
      <c:layout/>
      <c:scatterChart>
        <c:scatterStyle val="smoothMarker"/>
        <c:varyColors val="0"/>
        <c:ser>
          <c:idx val="0"/>
          <c:order val="0"/>
          <c:spPr>
            <a:ln w="19050" cap="rnd">
              <a:solidFill>
                <a:schemeClr val="accent4">
                  <a:lumMod val="75000"/>
                </a:schemeClr>
              </a:solidFill>
              <a:round/>
            </a:ln>
            <a:effectLst/>
          </c:spPr>
          <c:marker>
            <c:symbol val="none"/>
          </c:marker>
          <c:xVal>
            <c:numRef>
              <c:f>'Example 2'!$A$4:$A$19</c:f>
              <c:numCache>
                <c:formatCode>General</c:formatCode>
                <c:ptCount val="16"/>
                <c:pt idx="0">
                  <c:v>-3</c:v>
                </c:pt>
                <c:pt idx="1">
                  <c:v>-2.5</c:v>
                </c:pt>
                <c:pt idx="2">
                  <c:v>-2</c:v>
                </c:pt>
                <c:pt idx="3">
                  <c:v>-1.5</c:v>
                </c:pt>
                <c:pt idx="4">
                  <c:v>-1</c:v>
                </c:pt>
                <c:pt idx="5">
                  <c:v>-0.5</c:v>
                </c:pt>
                <c:pt idx="6">
                  <c:v>0</c:v>
                </c:pt>
                <c:pt idx="7">
                  <c:v>0.5</c:v>
                </c:pt>
                <c:pt idx="8">
                  <c:v>1</c:v>
                </c:pt>
                <c:pt idx="9">
                  <c:v>1.5</c:v>
                </c:pt>
                <c:pt idx="10">
                  <c:v>2</c:v>
                </c:pt>
                <c:pt idx="11">
                  <c:v>2.5</c:v>
                </c:pt>
                <c:pt idx="12">
                  <c:v>3</c:v>
                </c:pt>
                <c:pt idx="13">
                  <c:v>3.5</c:v>
                </c:pt>
                <c:pt idx="14">
                  <c:v>4</c:v>
                </c:pt>
              </c:numCache>
            </c:numRef>
          </c:xVal>
          <c:yVal>
            <c:numRef>
              <c:f>'Example 2'!$B$4:$B$19</c:f>
              <c:numCache>
                <c:formatCode>General</c:formatCode>
                <c:ptCount val="16"/>
                <c:pt idx="0">
                  <c:v>14</c:v>
                </c:pt>
                <c:pt idx="1">
                  <c:v>10.75</c:v>
                </c:pt>
                <c:pt idx="2">
                  <c:v>8</c:v>
                </c:pt>
                <c:pt idx="3">
                  <c:v>5.75</c:v>
                </c:pt>
                <c:pt idx="4">
                  <c:v>4</c:v>
                </c:pt>
                <c:pt idx="5">
                  <c:v>2.75</c:v>
                </c:pt>
                <c:pt idx="6">
                  <c:v>2</c:v>
                </c:pt>
                <c:pt idx="7">
                  <c:v>1.75</c:v>
                </c:pt>
                <c:pt idx="8">
                  <c:v>2</c:v>
                </c:pt>
                <c:pt idx="9">
                  <c:v>2.75</c:v>
                </c:pt>
                <c:pt idx="10">
                  <c:v>4</c:v>
                </c:pt>
                <c:pt idx="11">
                  <c:v>5.75</c:v>
                </c:pt>
                <c:pt idx="12">
                  <c:v>8</c:v>
                </c:pt>
                <c:pt idx="13">
                  <c:v>10.75</c:v>
                </c:pt>
                <c:pt idx="14">
                  <c:v>14</c:v>
                </c:pt>
              </c:numCache>
            </c:numRef>
          </c:yVal>
          <c:smooth val="1"/>
          <c:extLst>
            <c:ext xmlns:c16="http://schemas.microsoft.com/office/drawing/2014/chart" uri="{C3380CC4-5D6E-409C-BE32-E72D297353CC}">
              <c16:uniqueId val="{00000000-FB05-45F2-BC71-20F58AC6153E}"/>
            </c:ext>
          </c:extLst>
        </c:ser>
        <c:dLbls>
          <c:showLegendKey val="0"/>
          <c:showVal val="0"/>
          <c:showCatName val="0"/>
          <c:showSerName val="0"/>
          <c:showPercent val="0"/>
          <c:showBubbleSize val="0"/>
        </c:dLbls>
        <c:axId val="502797784"/>
        <c:axId val="502798112"/>
      </c:scatterChart>
      <c:valAx>
        <c:axId val="502797784"/>
        <c:scaling>
          <c:orientation val="minMax"/>
        </c:scaling>
        <c:delete val="0"/>
        <c:axPos val="b"/>
        <c:majorGridlines>
          <c:spPr>
            <a:ln w="9525" cap="flat" cmpd="sng" algn="ctr">
              <a:solidFill>
                <a:schemeClr val="bg1">
                  <a:lumMod val="7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t>X</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ar-IQ"/>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ar-IQ"/>
          </a:p>
        </c:txPr>
        <c:crossAx val="502798112"/>
        <c:crosses val="autoZero"/>
        <c:crossBetween val="midCat"/>
      </c:valAx>
      <c:valAx>
        <c:axId val="502798112"/>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ar-IQ"/>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ar-IQ"/>
          </a:p>
        </c:txPr>
        <c:crossAx val="502797784"/>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ar-IQ"/>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0903324584427E-2"/>
          <c:y val="4.0730237494726707E-2"/>
          <c:w val="0.89456926948725746"/>
          <c:h val="0.83334688443700911"/>
        </c:manualLayout>
      </c:layout>
      <c:scatterChart>
        <c:scatterStyle val="smoothMarker"/>
        <c:varyColors val="0"/>
        <c:ser>
          <c:idx val="0"/>
          <c:order val="0"/>
          <c:tx>
            <c:v>𝜓=0</c:v>
          </c:tx>
          <c:spPr>
            <a:ln w="25400" cap="rnd">
              <a:solidFill>
                <a:schemeClr val="tx1"/>
              </a:solidFill>
              <a:prstDash val="sysDot"/>
              <a:round/>
            </a:ln>
            <a:effectLst/>
          </c:spPr>
          <c:marker>
            <c:symbol val="none"/>
          </c:marker>
          <c:xVal>
            <c:numRef>
              <c:f>'Example 2'!$I$5:$I$17</c:f>
              <c:numCache>
                <c:formatCode>General</c:formatCode>
                <c:ptCount val="13"/>
                <c:pt idx="0">
                  <c:v>-3</c:v>
                </c:pt>
                <c:pt idx="1">
                  <c:v>-2.5</c:v>
                </c:pt>
                <c:pt idx="2">
                  <c:v>-2</c:v>
                </c:pt>
                <c:pt idx="3">
                  <c:v>-1.5</c:v>
                </c:pt>
                <c:pt idx="4">
                  <c:v>-1</c:v>
                </c:pt>
                <c:pt idx="5">
                  <c:v>-0.5</c:v>
                </c:pt>
                <c:pt idx="6">
                  <c:v>0</c:v>
                </c:pt>
                <c:pt idx="7">
                  <c:v>0.5</c:v>
                </c:pt>
                <c:pt idx="8">
                  <c:v>1</c:v>
                </c:pt>
                <c:pt idx="9">
                  <c:v>1.5</c:v>
                </c:pt>
                <c:pt idx="10">
                  <c:v>2</c:v>
                </c:pt>
                <c:pt idx="11">
                  <c:v>2.5</c:v>
                </c:pt>
                <c:pt idx="12">
                  <c:v>3</c:v>
                </c:pt>
              </c:numCache>
            </c:numRef>
          </c:xVal>
          <c:yVal>
            <c:numRef>
              <c:f>'Example 2'!$J$5:$J$17</c:f>
              <c:numCache>
                <c:formatCode>General</c:formatCode>
                <c:ptCount val="13"/>
                <c:pt idx="0">
                  <c:v>-3</c:v>
                </c:pt>
                <c:pt idx="1">
                  <c:v>-2.5</c:v>
                </c:pt>
                <c:pt idx="2">
                  <c:v>-2</c:v>
                </c:pt>
                <c:pt idx="3">
                  <c:v>-1.5</c:v>
                </c:pt>
                <c:pt idx="4">
                  <c:v>-1</c:v>
                </c:pt>
                <c:pt idx="5">
                  <c:v>-0.5</c:v>
                </c:pt>
                <c:pt idx="6">
                  <c:v>0</c:v>
                </c:pt>
                <c:pt idx="7">
                  <c:v>0.5</c:v>
                </c:pt>
                <c:pt idx="8">
                  <c:v>1</c:v>
                </c:pt>
                <c:pt idx="9">
                  <c:v>1.5</c:v>
                </c:pt>
                <c:pt idx="10">
                  <c:v>2</c:v>
                </c:pt>
                <c:pt idx="11">
                  <c:v>2.5</c:v>
                </c:pt>
                <c:pt idx="12">
                  <c:v>3</c:v>
                </c:pt>
              </c:numCache>
            </c:numRef>
          </c:yVal>
          <c:smooth val="1"/>
          <c:extLst>
            <c:ext xmlns:c16="http://schemas.microsoft.com/office/drawing/2014/chart" uri="{C3380CC4-5D6E-409C-BE32-E72D297353CC}">
              <c16:uniqueId val="{00000000-61ED-4DE5-9E4C-021C58AD28FE}"/>
            </c:ext>
          </c:extLst>
        </c:ser>
        <c:ser>
          <c:idx val="1"/>
          <c:order val="1"/>
          <c:tx>
            <c:v>𝜓=2</c:v>
          </c:tx>
          <c:spPr>
            <a:ln w="19050" cap="rnd" cmpd="tri">
              <a:solidFill>
                <a:srgbClr val="002060"/>
              </a:solidFill>
              <a:prstDash val="lgDashDotDot"/>
              <a:round/>
            </a:ln>
            <a:effectLst/>
          </c:spPr>
          <c:marker>
            <c:symbol val="none"/>
          </c:marker>
          <c:xVal>
            <c:numRef>
              <c:f>'Example 2'!$I$5:$I$17</c:f>
              <c:numCache>
                <c:formatCode>General</c:formatCode>
                <c:ptCount val="13"/>
                <c:pt idx="0">
                  <c:v>-3</c:v>
                </c:pt>
                <c:pt idx="1">
                  <c:v>-2.5</c:v>
                </c:pt>
                <c:pt idx="2">
                  <c:v>-2</c:v>
                </c:pt>
                <c:pt idx="3">
                  <c:v>-1.5</c:v>
                </c:pt>
                <c:pt idx="4">
                  <c:v>-1</c:v>
                </c:pt>
                <c:pt idx="5">
                  <c:v>-0.5</c:v>
                </c:pt>
                <c:pt idx="6">
                  <c:v>0</c:v>
                </c:pt>
                <c:pt idx="7">
                  <c:v>0.5</c:v>
                </c:pt>
                <c:pt idx="8">
                  <c:v>1</c:v>
                </c:pt>
                <c:pt idx="9">
                  <c:v>1.5</c:v>
                </c:pt>
                <c:pt idx="10">
                  <c:v>2</c:v>
                </c:pt>
                <c:pt idx="11">
                  <c:v>2.5</c:v>
                </c:pt>
                <c:pt idx="12">
                  <c:v>3</c:v>
                </c:pt>
              </c:numCache>
            </c:numRef>
          </c:xVal>
          <c:yVal>
            <c:numRef>
              <c:f>'Example 2'!$K$5:$K$17</c:f>
              <c:numCache>
                <c:formatCode>General</c:formatCode>
                <c:ptCount val="13"/>
                <c:pt idx="0">
                  <c:v>-1</c:v>
                </c:pt>
                <c:pt idx="1">
                  <c:v>-0.5</c:v>
                </c:pt>
                <c:pt idx="2">
                  <c:v>0</c:v>
                </c:pt>
                <c:pt idx="3">
                  <c:v>0.5</c:v>
                </c:pt>
                <c:pt idx="4">
                  <c:v>1</c:v>
                </c:pt>
                <c:pt idx="5">
                  <c:v>1.5</c:v>
                </c:pt>
                <c:pt idx="6">
                  <c:v>2</c:v>
                </c:pt>
                <c:pt idx="7">
                  <c:v>2.5</c:v>
                </c:pt>
                <c:pt idx="8">
                  <c:v>3</c:v>
                </c:pt>
                <c:pt idx="9">
                  <c:v>3.5</c:v>
                </c:pt>
                <c:pt idx="10">
                  <c:v>4</c:v>
                </c:pt>
                <c:pt idx="11">
                  <c:v>4.5</c:v>
                </c:pt>
                <c:pt idx="12">
                  <c:v>5</c:v>
                </c:pt>
              </c:numCache>
            </c:numRef>
          </c:yVal>
          <c:smooth val="1"/>
          <c:extLst>
            <c:ext xmlns:c16="http://schemas.microsoft.com/office/drawing/2014/chart" uri="{C3380CC4-5D6E-409C-BE32-E72D297353CC}">
              <c16:uniqueId val="{00000001-61ED-4DE5-9E4C-021C58AD28FE}"/>
            </c:ext>
          </c:extLst>
        </c:ser>
        <c:ser>
          <c:idx val="2"/>
          <c:order val="2"/>
          <c:tx>
            <c:v>𝜓=4</c:v>
          </c:tx>
          <c:spPr>
            <a:ln w="19050" cap="rnd">
              <a:solidFill>
                <a:srgbClr val="FFC000"/>
              </a:solidFill>
              <a:prstDash val="lgDashDot"/>
              <a:round/>
            </a:ln>
            <a:effectLst/>
          </c:spPr>
          <c:marker>
            <c:symbol val="none"/>
          </c:marker>
          <c:xVal>
            <c:numRef>
              <c:f>'Example 2'!$I$5:$I$17</c:f>
              <c:numCache>
                <c:formatCode>General</c:formatCode>
                <c:ptCount val="13"/>
                <c:pt idx="0">
                  <c:v>-3</c:v>
                </c:pt>
                <c:pt idx="1">
                  <c:v>-2.5</c:v>
                </c:pt>
                <c:pt idx="2">
                  <c:v>-2</c:v>
                </c:pt>
                <c:pt idx="3">
                  <c:v>-1.5</c:v>
                </c:pt>
                <c:pt idx="4">
                  <c:v>-1</c:v>
                </c:pt>
                <c:pt idx="5">
                  <c:v>-0.5</c:v>
                </c:pt>
                <c:pt idx="6">
                  <c:v>0</c:v>
                </c:pt>
                <c:pt idx="7">
                  <c:v>0.5</c:v>
                </c:pt>
                <c:pt idx="8">
                  <c:v>1</c:v>
                </c:pt>
                <c:pt idx="9">
                  <c:v>1.5</c:v>
                </c:pt>
                <c:pt idx="10">
                  <c:v>2</c:v>
                </c:pt>
                <c:pt idx="11">
                  <c:v>2.5</c:v>
                </c:pt>
                <c:pt idx="12">
                  <c:v>3</c:v>
                </c:pt>
              </c:numCache>
            </c:numRef>
          </c:xVal>
          <c:yVal>
            <c:numRef>
              <c:f>'Example 2'!$L$5:$L$17</c:f>
              <c:numCache>
                <c:formatCode>General</c:formatCode>
                <c:ptCount val="13"/>
                <c:pt idx="0">
                  <c:v>1</c:v>
                </c:pt>
                <c:pt idx="1">
                  <c:v>1.5</c:v>
                </c:pt>
                <c:pt idx="2">
                  <c:v>2</c:v>
                </c:pt>
                <c:pt idx="3">
                  <c:v>2.5</c:v>
                </c:pt>
                <c:pt idx="4">
                  <c:v>3</c:v>
                </c:pt>
                <c:pt idx="5">
                  <c:v>3.5</c:v>
                </c:pt>
                <c:pt idx="6">
                  <c:v>4</c:v>
                </c:pt>
                <c:pt idx="7">
                  <c:v>4.5</c:v>
                </c:pt>
                <c:pt idx="8">
                  <c:v>5</c:v>
                </c:pt>
                <c:pt idx="9">
                  <c:v>5.5</c:v>
                </c:pt>
                <c:pt idx="10">
                  <c:v>6</c:v>
                </c:pt>
                <c:pt idx="11">
                  <c:v>6.5</c:v>
                </c:pt>
                <c:pt idx="12">
                  <c:v>7</c:v>
                </c:pt>
              </c:numCache>
            </c:numRef>
          </c:yVal>
          <c:smooth val="1"/>
          <c:extLst>
            <c:ext xmlns:c16="http://schemas.microsoft.com/office/drawing/2014/chart" uri="{C3380CC4-5D6E-409C-BE32-E72D297353CC}">
              <c16:uniqueId val="{00000002-61ED-4DE5-9E4C-021C58AD28FE}"/>
            </c:ext>
          </c:extLst>
        </c:ser>
        <c:ser>
          <c:idx val="3"/>
          <c:order val="3"/>
          <c:tx>
            <c:v>𝜓=6</c:v>
          </c:tx>
          <c:spPr>
            <a:ln w="19050" cap="rnd">
              <a:solidFill>
                <a:schemeClr val="tx1"/>
              </a:solidFill>
              <a:prstDash val="dash"/>
              <a:round/>
            </a:ln>
            <a:effectLst/>
          </c:spPr>
          <c:marker>
            <c:symbol val="none"/>
          </c:marker>
          <c:xVal>
            <c:numRef>
              <c:f>'Example 2'!$I$5:$I$17</c:f>
              <c:numCache>
                <c:formatCode>General</c:formatCode>
                <c:ptCount val="13"/>
                <c:pt idx="0">
                  <c:v>-3</c:v>
                </c:pt>
                <c:pt idx="1">
                  <c:v>-2.5</c:v>
                </c:pt>
                <c:pt idx="2">
                  <c:v>-2</c:v>
                </c:pt>
                <c:pt idx="3">
                  <c:v>-1.5</c:v>
                </c:pt>
                <c:pt idx="4">
                  <c:v>-1</c:v>
                </c:pt>
                <c:pt idx="5">
                  <c:v>-0.5</c:v>
                </c:pt>
                <c:pt idx="6">
                  <c:v>0</c:v>
                </c:pt>
                <c:pt idx="7">
                  <c:v>0.5</c:v>
                </c:pt>
                <c:pt idx="8">
                  <c:v>1</c:v>
                </c:pt>
                <c:pt idx="9">
                  <c:v>1.5</c:v>
                </c:pt>
                <c:pt idx="10">
                  <c:v>2</c:v>
                </c:pt>
                <c:pt idx="11">
                  <c:v>2.5</c:v>
                </c:pt>
                <c:pt idx="12">
                  <c:v>3</c:v>
                </c:pt>
              </c:numCache>
            </c:numRef>
          </c:xVal>
          <c:yVal>
            <c:numRef>
              <c:f>'Example 2'!$M$5:$M$17</c:f>
              <c:numCache>
                <c:formatCode>General</c:formatCode>
                <c:ptCount val="13"/>
                <c:pt idx="0">
                  <c:v>3</c:v>
                </c:pt>
                <c:pt idx="1">
                  <c:v>3.5</c:v>
                </c:pt>
                <c:pt idx="2">
                  <c:v>4</c:v>
                </c:pt>
                <c:pt idx="3">
                  <c:v>4.5</c:v>
                </c:pt>
                <c:pt idx="4">
                  <c:v>5</c:v>
                </c:pt>
                <c:pt idx="5">
                  <c:v>5.5</c:v>
                </c:pt>
                <c:pt idx="6">
                  <c:v>6</c:v>
                </c:pt>
                <c:pt idx="7">
                  <c:v>6.5</c:v>
                </c:pt>
                <c:pt idx="8">
                  <c:v>7</c:v>
                </c:pt>
                <c:pt idx="9">
                  <c:v>7.5</c:v>
                </c:pt>
                <c:pt idx="10">
                  <c:v>8</c:v>
                </c:pt>
                <c:pt idx="11">
                  <c:v>8.5</c:v>
                </c:pt>
                <c:pt idx="12">
                  <c:v>9</c:v>
                </c:pt>
              </c:numCache>
            </c:numRef>
          </c:yVal>
          <c:smooth val="1"/>
          <c:extLst>
            <c:ext xmlns:c16="http://schemas.microsoft.com/office/drawing/2014/chart" uri="{C3380CC4-5D6E-409C-BE32-E72D297353CC}">
              <c16:uniqueId val="{00000003-61ED-4DE5-9E4C-021C58AD28FE}"/>
            </c:ext>
          </c:extLst>
        </c:ser>
        <c:ser>
          <c:idx val="4"/>
          <c:order val="4"/>
          <c:tx>
            <c:v>𝜓=8</c:v>
          </c:tx>
          <c:spPr>
            <a:ln w="19050" cap="rnd">
              <a:solidFill>
                <a:schemeClr val="accent5"/>
              </a:solidFill>
              <a:round/>
            </a:ln>
            <a:effectLst/>
          </c:spPr>
          <c:marker>
            <c:symbol val="none"/>
          </c:marker>
          <c:xVal>
            <c:numRef>
              <c:f>'Example 2'!$I$5:$I$17</c:f>
              <c:numCache>
                <c:formatCode>General</c:formatCode>
                <c:ptCount val="13"/>
                <c:pt idx="0">
                  <c:v>-3</c:v>
                </c:pt>
                <c:pt idx="1">
                  <c:v>-2.5</c:v>
                </c:pt>
                <c:pt idx="2">
                  <c:v>-2</c:v>
                </c:pt>
                <c:pt idx="3">
                  <c:v>-1.5</c:v>
                </c:pt>
                <c:pt idx="4">
                  <c:v>-1</c:v>
                </c:pt>
                <c:pt idx="5">
                  <c:v>-0.5</c:v>
                </c:pt>
                <c:pt idx="6">
                  <c:v>0</c:v>
                </c:pt>
                <c:pt idx="7">
                  <c:v>0.5</c:v>
                </c:pt>
                <c:pt idx="8">
                  <c:v>1</c:v>
                </c:pt>
                <c:pt idx="9">
                  <c:v>1.5</c:v>
                </c:pt>
                <c:pt idx="10">
                  <c:v>2</c:v>
                </c:pt>
                <c:pt idx="11">
                  <c:v>2.5</c:v>
                </c:pt>
                <c:pt idx="12">
                  <c:v>3</c:v>
                </c:pt>
              </c:numCache>
            </c:numRef>
          </c:xVal>
          <c:yVal>
            <c:numRef>
              <c:f>'Example 2'!$N$5:$N$17</c:f>
              <c:numCache>
                <c:formatCode>General</c:formatCode>
                <c:ptCount val="13"/>
                <c:pt idx="0">
                  <c:v>5</c:v>
                </c:pt>
                <c:pt idx="1">
                  <c:v>5.5</c:v>
                </c:pt>
                <c:pt idx="2">
                  <c:v>6</c:v>
                </c:pt>
                <c:pt idx="3">
                  <c:v>6.5</c:v>
                </c:pt>
                <c:pt idx="4">
                  <c:v>7</c:v>
                </c:pt>
                <c:pt idx="5">
                  <c:v>7.5</c:v>
                </c:pt>
                <c:pt idx="6">
                  <c:v>8</c:v>
                </c:pt>
                <c:pt idx="7">
                  <c:v>8.5</c:v>
                </c:pt>
                <c:pt idx="8">
                  <c:v>9</c:v>
                </c:pt>
                <c:pt idx="9">
                  <c:v>9.5</c:v>
                </c:pt>
                <c:pt idx="10">
                  <c:v>10</c:v>
                </c:pt>
                <c:pt idx="11">
                  <c:v>10.5</c:v>
                </c:pt>
                <c:pt idx="12">
                  <c:v>11</c:v>
                </c:pt>
              </c:numCache>
            </c:numRef>
          </c:yVal>
          <c:smooth val="1"/>
          <c:extLst>
            <c:ext xmlns:c16="http://schemas.microsoft.com/office/drawing/2014/chart" uri="{C3380CC4-5D6E-409C-BE32-E72D297353CC}">
              <c16:uniqueId val="{00000004-61ED-4DE5-9E4C-021C58AD28FE}"/>
            </c:ext>
          </c:extLst>
        </c:ser>
        <c:dLbls>
          <c:showLegendKey val="0"/>
          <c:showVal val="0"/>
          <c:showCatName val="0"/>
          <c:showSerName val="0"/>
          <c:showPercent val="0"/>
          <c:showBubbleSize val="0"/>
        </c:dLbls>
        <c:axId val="513057608"/>
        <c:axId val="513066136"/>
      </c:scatterChart>
      <c:valAx>
        <c:axId val="5130576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t>X</a:t>
                </a:r>
              </a:p>
            </c:rich>
          </c:tx>
          <c:layout>
            <c:manualLayout>
              <c:xMode val="edge"/>
              <c:yMode val="edge"/>
              <c:x val="0.4998193350831146"/>
              <c:y val="0.8879841131788178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ar-IQ"/>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ar-IQ"/>
          </a:p>
        </c:txPr>
        <c:crossAx val="513066136"/>
        <c:crosses val="autoZero"/>
        <c:crossBetween val="midCat"/>
      </c:valAx>
      <c:valAx>
        <c:axId val="513066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Y</a:t>
                </a:r>
              </a:p>
            </c:rich>
          </c:tx>
          <c:layout>
            <c:manualLayout>
              <c:xMode val="edge"/>
              <c:yMode val="edge"/>
              <c:x val="2.6181102362204719E-3"/>
              <c:y val="0.4325186519307310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ar-IQ"/>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ar-IQ"/>
          </a:p>
        </c:txPr>
        <c:crossAx val="513057608"/>
        <c:crosses val="autoZero"/>
        <c:crossBetween val="midCat"/>
      </c:valAx>
      <c:spPr>
        <a:noFill/>
        <a:ln>
          <a:solidFill>
            <a:schemeClr val="tx1"/>
          </a:solidFill>
        </a:ln>
        <a:effectLst/>
      </c:spPr>
    </c:plotArea>
    <c:legend>
      <c:legendPos val="b"/>
      <c:layout>
        <c:manualLayout>
          <c:xMode val="edge"/>
          <c:yMode val="edge"/>
          <c:x val="0.11163559557590051"/>
          <c:y val="3.6718006679523386E-2"/>
          <c:w val="0.21459635704046637"/>
          <c:h val="0.3342847549193308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ar-IQ"/>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ar-IQ"/>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C9FD78A-E5FD-41EA-B269-2655F77E77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807AD9-2A74-4136-8920-5797AC76C13C}" type="slidenum">
              <a:rPr lang="en-US" altLang="ar-IQ" sz="1200" smtClean="0"/>
              <a:pPr/>
              <a:t>1</a:t>
            </a:fld>
            <a:endParaRPr lang="en-US" altLang="ar-IQ"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a:lnSpc>
                <a:spcPct val="90000"/>
              </a:lnSpc>
            </a:pPr>
            <a:r>
              <a:rPr lang="en-US" altLang="ar-IQ" smtClean="0"/>
              <a:t>Index / Table of Contents:</a:t>
            </a:r>
          </a:p>
          <a:p>
            <a:pPr>
              <a:lnSpc>
                <a:spcPct val="90000"/>
              </a:lnSpc>
            </a:pPr>
            <a:endParaRPr lang="en-US" altLang="ar-IQ" smtClean="0"/>
          </a:p>
          <a:p>
            <a:pPr>
              <a:lnSpc>
                <a:spcPct val="90000"/>
              </a:lnSpc>
            </a:pPr>
            <a:r>
              <a:rPr lang="en-US" altLang="ar-IQ" smtClean="0"/>
              <a:t>We will go over two ideas, the stream function and the velocity potential. </a:t>
            </a:r>
          </a:p>
          <a:p>
            <a:pPr>
              <a:lnSpc>
                <a:spcPct val="90000"/>
              </a:lnSpc>
            </a:pPr>
            <a:r>
              <a:rPr lang="en-US" altLang="ar-IQ" smtClean="0"/>
              <a:t>Why?</a:t>
            </a:r>
          </a:p>
          <a:p>
            <a:pPr>
              <a:lnSpc>
                <a:spcPct val="90000"/>
              </a:lnSpc>
            </a:pPr>
            <a:r>
              <a:rPr lang="en-US" altLang="ar-IQ" smtClean="0"/>
              <a:t>They are helpful in visualizing certain problems and in solving a few of them. </a:t>
            </a:r>
          </a:p>
          <a:p>
            <a:pPr>
              <a:lnSpc>
                <a:spcPct val="90000"/>
              </a:lnSpc>
            </a:pPr>
            <a:r>
              <a:rPr lang="en-US" altLang="ar-IQ" smtClean="0"/>
              <a:t>We have seen how to solve the NS equation in some simple cases, by</a:t>
            </a:r>
          </a:p>
          <a:p>
            <a:pPr>
              <a:lnSpc>
                <a:spcPct val="90000"/>
              </a:lnSpc>
            </a:pPr>
            <a:r>
              <a:rPr lang="en-US" altLang="ar-IQ" smtClean="0"/>
              <a:t>reducing the equations to a linear ODE (by assuming things like non-zero</a:t>
            </a:r>
          </a:p>
          <a:p>
            <a:pPr>
              <a:lnSpc>
                <a:spcPct val="90000"/>
              </a:lnSpc>
            </a:pPr>
            <a:r>
              <a:rPr lang="en-US" altLang="ar-IQ" smtClean="0"/>
              <a:t>velocity in only one direction, steady state , fully developed flow etc) or to a PDE.</a:t>
            </a:r>
          </a:p>
          <a:p>
            <a:pPr>
              <a:lnSpc>
                <a:spcPct val="90000"/>
              </a:lnSpc>
            </a:pPr>
            <a:r>
              <a:rPr lang="en-US" altLang="ar-IQ" smtClean="0"/>
              <a:t>We did not neglect viscosity in them.</a:t>
            </a:r>
          </a:p>
          <a:p>
            <a:pPr>
              <a:lnSpc>
                <a:spcPct val="90000"/>
              </a:lnSpc>
            </a:pPr>
            <a:endParaRPr lang="en-US" altLang="ar-IQ" smtClean="0"/>
          </a:p>
          <a:p>
            <a:pPr>
              <a:lnSpc>
                <a:spcPct val="90000"/>
              </a:lnSpc>
            </a:pPr>
            <a:r>
              <a:rPr lang="en-US" altLang="ar-IQ" smtClean="0"/>
              <a:t>If we neglect viscosity, the equations become very simple. We can handle a group of problems where viscosity is neglected, by employing the concept of velocity potential.</a:t>
            </a:r>
          </a:p>
          <a:p>
            <a:pPr>
              <a:lnSpc>
                <a:spcPct val="90000"/>
              </a:lnSpc>
            </a:pPr>
            <a:endParaRPr lang="en-US" altLang="ar-IQ" smtClean="0"/>
          </a:p>
          <a:p>
            <a:pPr>
              <a:lnSpc>
                <a:spcPct val="90000"/>
              </a:lnSpc>
            </a:pPr>
            <a:r>
              <a:rPr lang="en-US" altLang="ar-IQ" smtClean="0"/>
              <a:t>If we assume that the velocity does not have a non zero component in third direction (i.e. 1D and 2D flows only), then we can employ the idea of stream functions. (We handled 1D velocities so far, with out stream functions; but in 2D cases it becomes a bit difficult and stream functions help). This will allow us to solve some more (but not all 2D or 1D) problems. </a:t>
            </a:r>
          </a:p>
        </p:txBody>
      </p:sp>
    </p:spTree>
    <p:extLst>
      <p:ext uri="{BB962C8B-B14F-4D97-AF65-F5344CB8AC3E}">
        <p14:creationId xmlns:p14="http://schemas.microsoft.com/office/powerpoint/2010/main" val="314071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807AD9-2A74-4136-8920-5797AC76C13C}" type="slidenum">
              <a:rPr lang="en-US" altLang="ar-IQ" sz="1200" smtClean="0"/>
              <a:pPr/>
              <a:t>2</a:t>
            </a:fld>
            <a:endParaRPr lang="en-US" altLang="ar-IQ"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a:lnSpc>
                <a:spcPct val="90000"/>
              </a:lnSpc>
            </a:pPr>
            <a:r>
              <a:rPr lang="en-US" altLang="ar-IQ" smtClean="0"/>
              <a:t>Index / Table of Contents:</a:t>
            </a:r>
          </a:p>
          <a:p>
            <a:pPr>
              <a:lnSpc>
                <a:spcPct val="90000"/>
              </a:lnSpc>
            </a:pPr>
            <a:endParaRPr lang="en-US" altLang="ar-IQ" smtClean="0"/>
          </a:p>
          <a:p>
            <a:pPr>
              <a:lnSpc>
                <a:spcPct val="90000"/>
              </a:lnSpc>
            </a:pPr>
            <a:r>
              <a:rPr lang="en-US" altLang="ar-IQ" smtClean="0"/>
              <a:t>We will go over two ideas, the stream function and the velocity potential. </a:t>
            </a:r>
          </a:p>
          <a:p>
            <a:pPr>
              <a:lnSpc>
                <a:spcPct val="90000"/>
              </a:lnSpc>
            </a:pPr>
            <a:r>
              <a:rPr lang="en-US" altLang="ar-IQ" smtClean="0"/>
              <a:t>Why?</a:t>
            </a:r>
          </a:p>
          <a:p>
            <a:pPr>
              <a:lnSpc>
                <a:spcPct val="90000"/>
              </a:lnSpc>
            </a:pPr>
            <a:r>
              <a:rPr lang="en-US" altLang="ar-IQ" smtClean="0"/>
              <a:t>They are helpful in visualizing certain problems and in solving a few of them. </a:t>
            </a:r>
          </a:p>
          <a:p>
            <a:pPr>
              <a:lnSpc>
                <a:spcPct val="90000"/>
              </a:lnSpc>
            </a:pPr>
            <a:r>
              <a:rPr lang="en-US" altLang="ar-IQ" smtClean="0"/>
              <a:t>We have seen how to solve the NS equation in some simple cases, by</a:t>
            </a:r>
          </a:p>
          <a:p>
            <a:pPr>
              <a:lnSpc>
                <a:spcPct val="90000"/>
              </a:lnSpc>
            </a:pPr>
            <a:r>
              <a:rPr lang="en-US" altLang="ar-IQ" smtClean="0"/>
              <a:t>reducing the equations to a linear ODE (by assuming things like non-zero</a:t>
            </a:r>
          </a:p>
          <a:p>
            <a:pPr>
              <a:lnSpc>
                <a:spcPct val="90000"/>
              </a:lnSpc>
            </a:pPr>
            <a:r>
              <a:rPr lang="en-US" altLang="ar-IQ" smtClean="0"/>
              <a:t>velocity in only one direction, steady state , fully developed flow etc) or to a PDE.</a:t>
            </a:r>
          </a:p>
          <a:p>
            <a:pPr>
              <a:lnSpc>
                <a:spcPct val="90000"/>
              </a:lnSpc>
            </a:pPr>
            <a:r>
              <a:rPr lang="en-US" altLang="ar-IQ" smtClean="0"/>
              <a:t>We did not neglect viscosity in them.</a:t>
            </a:r>
          </a:p>
          <a:p>
            <a:pPr>
              <a:lnSpc>
                <a:spcPct val="90000"/>
              </a:lnSpc>
            </a:pPr>
            <a:endParaRPr lang="en-US" altLang="ar-IQ" smtClean="0"/>
          </a:p>
          <a:p>
            <a:pPr>
              <a:lnSpc>
                <a:spcPct val="90000"/>
              </a:lnSpc>
            </a:pPr>
            <a:r>
              <a:rPr lang="en-US" altLang="ar-IQ" smtClean="0"/>
              <a:t>If we neglect viscosity, the equations become very simple. We can handle a group of problems where viscosity is neglected, by employing the concept of velocity potential.</a:t>
            </a:r>
          </a:p>
          <a:p>
            <a:pPr>
              <a:lnSpc>
                <a:spcPct val="90000"/>
              </a:lnSpc>
            </a:pPr>
            <a:endParaRPr lang="en-US" altLang="ar-IQ" smtClean="0"/>
          </a:p>
          <a:p>
            <a:pPr>
              <a:lnSpc>
                <a:spcPct val="90000"/>
              </a:lnSpc>
            </a:pPr>
            <a:r>
              <a:rPr lang="en-US" altLang="ar-IQ" smtClean="0"/>
              <a:t>If we assume that the velocity does not have a non zero component in third direction (i.e. 1D and 2D flows only), then we can employ the idea of stream functions. (We handled 1D velocities so far, with out stream functions; but in 2D cases it becomes a bit difficult and stream functions help). This will allow us to solve some more (but not all 2D or 1D) problems. </a:t>
            </a:r>
          </a:p>
        </p:txBody>
      </p:sp>
    </p:spTree>
    <p:extLst>
      <p:ext uri="{BB962C8B-B14F-4D97-AF65-F5344CB8AC3E}">
        <p14:creationId xmlns:p14="http://schemas.microsoft.com/office/powerpoint/2010/main" val="173279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807AD9-2A74-4136-8920-5797AC76C13C}" type="slidenum">
              <a:rPr lang="en-US" altLang="ar-IQ" sz="1200" smtClean="0"/>
              <a:pPr/>
              <a:t>3</a:t>
            </a:fld>
            <a:endParaRPr lang="en-US" altLang="ar-IQ"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a:lnSpc>
                <a:spcPct val="90000"/>
              </a:lnSpc>
            </a:pPr>
            <a:r>
              <a:rPr lang="en-US" altLang="ar-IQ" smtClean="0"/>
              <a:t>Index / Table of Contents:</a:t>
            </a:r>
          </a:p>
          <a:p>
            <a:pPr>
              <a:lnSpc>
                <a:spcPct val="90000"/>
              </a:lnSpc>
            </a:pPr>
            <a:endParaRPr lang="en-US" altLang="ar-IQ" smtClean="0"/>
          </a:p>
          <a:p>
            <a:pPr>
              <a:lnSpc>
                <a:spcPct val="90000"/>
              </a:lnSpc>
            </a:pPr>
            <a:r>
              <a:rPr lang="en-US" altLang="ar-IQ" smtClean="0"/>
              <a:t>We will go over two ideas, the stream function and the velocity potential. </a:t>
            </a:r>
          </a:p>
          <a:p>
            <a:pPr>
              <a:lnSpc>
                <a:spcPct val="90000"/>
              </a:lnSpc>
            </a:pPr>
            <a:r>
              <a:rPr lang="en-US" altLang="ar-IQ" smtClean="0"/>
              <a:t>Why?</a:t>
            </a:r>
          </a:p>
          <a:p>
            <a:pPr>
              <a:lnSpc>
                <a:spcPct val="90000"/>
              </a:lnSpc>
            </a:pPr>
            <a:r>
              <a:rPr lang="en-US" altLang="ar-IQ" smtClean="0"/>
              <a:t>They are helpful in visualizing certain problems and in solving a few of them. </a:t>
            </a:r>
          </a:p>
          <a:p>
            <a:pPr>
              <a:lnSpc>
                <a:spcPct val="90000"/>
              </a:lnSpc>
            </a:pPr>
            <a:r>
              <a:rPr lang="en-US" altLang="ar-IQ" smtClean="0"/>
              <a:t>We have seen how to solve the NS equation in some simple cases, by</a:t>
            </a:r>
          </a:p>
          <a:p>
            <a:pPr>
              <a:lnSpc>
                <a:spcPct val="90000"/>
              </a:lnSpc>
            </a:pPr>
            <a:r>
              <a:rPr lang="en-US" altLang="ar-IQ" smtClean="0"/>
              <a:t>reducing the equations to a linear ODE (by assuming things like non-zero</a:t>
            </a:r>
          </a:p>
          <a:p>
            <a:pPr>
              <a:lnSpc>
                <a:spcPct val="90000"/>
              </a:lnSpc>
            </a:pPr>
            <a:r>
              <a:rPr lang="en-US" altLang="ar-IQ" smtClean="0"/>
              <a:t>velocity in only one direction, steady state , fully developed flow etc) or to a PDE.</a:t>
            </a:r>
          </a:p>
          <a:p>
            <a:pPr>
              <a:lnSpc>
                <a:spcPct val="90000"/>
              </a:lnSpc>
            </a:pPr>
            <a:r>
              <a:rPr lang="en-US" altLang="ar-IQ" smtClean="0"/>
              <a:t>We did not neglect viscosity in them.</a:t>
            </a:r>
          </a:p>
          <a:p>
            <a:pPr>
              <a:lnSpc>
                <a:spcPct val="90000"/>
              </a:lnSpc>
            </a:pPr>
            <a:endParaRPr lang="en-US" altLang="ar-IQ" smtClean="0"/>
          </a:p>
          <a:p>
            <a:pPr>
              <a:lnSpc>
                <a:spcPct val="90000"/>
              </a:lnSpc>
            </a:pPr>
            <a:r>
              <a:rPr lang="en-US" altLang="ar-IQ" smtClean="0"/>
              <a:t>If we neglect viscosity, the equations become very simple. We can handle a group of problems where viscosity is neglected, by employing the concept of velocity potential.</a:t>
            </a:r>
          </a:p>
          <a:p>
            <a:pPr>
              <a:lnSpc>
                <a:spcPct val="90000"/>
              </a:lnSpc>
            </a:pPr>
            <a:endParaRPr lang="en-US" altLang="ar-IQ" smtClean="0"/>
          </a:p>
          <a:p>
            <a:pPr>
              <a:lnSpc>
                <a:spcPct val="90000"/>
              </a:lnSpc>
            </a:pPr>
            <a:r>
              <a:rPr lang="en-US" altLang="ar-IQ" smtClean="0"/>
              <a:t>If we assume that the velocity does not have a non zero component in third direction (i.e. 1D and 2D flows only), then we can employ the idea of stream functions. (We handled 1D velocities so far, with out stream functions; but in 2D cases it becomes a bit difficult and stream functions help). This will allow us to solve some more (but not all 2D or 1D) problems. </a:t>
            </a:r>
          </a:p>
        </p:txBody>
      </p:sp>
    </p:spTree>
    <p:extLst>
      <p:ext uri="{BB962C8B-B14F-4D97-AF65-F5344CB8AC3E}">
        <p14:creationId xmlns:p14="http://schemas.microsoft.com/office/powerpoint/2010/main" val="243962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807AD9-2A74-4136-8920-5797AC76C13C}" type="slidenum">
              <a:rPr lang="en-US" altLang="ar-IQ" sz="1200" smtClean="0"/>
              <a:pPr/>
              <a:t>4</a:t>
            </a:fld>
            <a:endParaRPr lang="en-US" altLang="ar-IQ"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a:lnSpc>
                <a:spcPct val="90000"/>
              </a:lnSpc>
            </a:pPr>
            <a:r>
              <a:rPr lang="en-US" altLang="ar-IQ" smtClean="0"/>
              <a:t>Index / Table of Contents:</a:t>
            </a:r>
          </a:p>
          <a:p>
            <a:pPr>
              <a:lnSpc>
                <a:spcPct val="90000"/>
              </a:lnSpc>
            </a:pPr>
            <a:endParaRPr lang="en-US" altLang="ar-IQ" smtClean="0"/>
          </a:p>
          <a:p>
            <a:pPr>
              <a:lnSpc>
                <a:spcPct val="90000"/>
              </a:lnSpc>
            </a:pPr>
            <a:r>
              <a:rPr lang="en-US" altLang="ar-IQ" smtClean="0"/>
              <a:t>We will go over two ideas, the stream function and the velocity potential. </a:t>
            </a:r>
          </a:p>
          <a:p>
            <a:pPr>
              <a:lnSpc>
                <a:spcPct val="90000"/>
              </a:lnSpc>
            </a:pPr>
            <a:r>
              <a:rPr lang="en-US" altLang="ar-IQ" smtClean="0"/>
              <a:t>Why?</a:t>
            </a:r>
          </a:p>
          <a:p>
            <a:pPr>
              <a:lnSpc>
                <a:spcPct val="90000"/>
              </a:lnSpc>
            </a:pPr>
            <a:r>
              <a:rPr lang="en-US" altLang="ar-IQ" smtClean="0"/>
              <a:t>They are helpful in visualizing certain problems and in solving a few of them. </a:t>
            </a:r>
          </a:p>
          <a:p>
            <a:pPr>
              <a:lnSpc>
                <a:spcPct val="90000"/>
              </a:lnSpc>
            </a:pPr>
            <a:r>
              <a:rPr lang="en-US" altLang="ar-IQ" smtClean="0"/>
              <a:t>We have seen how to solve the NS equation in some simple cases, by</a:t>
            </a:r>
          </a:p>
          <a:p>
            <a:pPr>
              <a:lnSpc>
                <a:spcPct val="90000"/>
              </a:lnSpc>
            </a:pPr>
            <a:r>
              <a:rPr lang="en-US" altLang="ar-IQ" smtClean="0"/>
              <a:t>reducing the equations to a linear ODE (by assuming things like non-zero</a:t>
            </a:r>
          </a:p>
          <a:p>
            <a:pPr>
              <a:lnSpc>
                <a:spcPct val="90000"/>
              </a:lnSpc>
            </a:pPr>
            <a:r>
              <a:rPr lang="en-US" altLang="ar-IQ" smtClean="0"/>
              <a:t>velocity in only one direction, steady state , fully developed flow etc) or to a PDE.</a:t>
            </a:r>
          </a:p>
          <a:p>
            <a:pPr>
              <a:lnSpc>
                <a:spcPct val="90000"/>
              </a:lnSpc>
            </a:pPr>
            <a:r>
              <a:rPr lang="en-US" altLang="ar-IQ" smtClean="0"/>
              <a:t>We did not neglect viscosity in them.</a:t>
            </a:r>
          </a:p>
          <a:p>
            <a:pPr>
              <a:lnSpc>
                <a:spcPct val="90000"/>
              </a:lnSpc>
            </a:pPr>
            <a:endParaRPr lang="en-US" altLang="ar-IQ" smtClean="0"/>
          </a:p>
          <a:p>
            <a:pPr>
              <a:lnSpc>
                <a:spcPct val="90000"/>
              </a:lnSpc>
            </a:pPr>
            <a:r>
              <a:rPr lang="en-US" altLang="ar-IQ" smtClean="0"/>
              <a:t>If we neglect viscosity, the equations become very simple. We can handle a group of problems where viscosity is neglected, by employing the concept of velocity potential.</a:t>
            </a:r>
          </a:p>
          <a:p>
            <a:pPr>
              <a:lnSpc>
                <a:spcPct val="90000"/>
              </a:lnSpc>
            </a:pPr>
            <a:endParaRPr lang="en-US" altLang="ar-IQ" smtClean="0"/>
          </a:p>
          <a:p>
            <a:pPr>
              <a:lnSpc>
                <a:spcPct val="90000"/>
              </a:lnSpc>
            </a:pPr>
            <a:r>
              <a:rPr lang="en-US" altLang="ar-IQ" smtClean="0"/>
              <a:t>If we assume that the velocity does not have a non zero component in third direction (i.e. 1D and 2D flows only), then we can employ the idea of stream functions. (We handled 1D velocities so far, with out stream functions; but in 2D cases it becomes a bit difficult and stream functions help). This will allow us to solve some more (but not all 2D or 1D) problems. </a:t>
            </a:r>
          </a:p>
        </p:txBody>
      </p:sp>
    </p:spTree>
    <p:extLst>
      <p:ext uri="{BB962C8B-B14F-4D97-AF65-F5344CB8AC3E}">
        <p14:creationId xmlns:p14="http://schemas.microsoft.com/office/powerpoint/2010/main" val="2805418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807AD9-2A74-4136-8920-5797AC76C13C}" type="slidenum">
              <a:rPr lang="en-US" altLang="ar-IQ" sz="1200" smtClean="0"/>
              <a:pPr/>
              <a:t>5</a:t>
            </a:fld>
            <a:endParaRPr lang="en-US" altLang="ar-IQ"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a:lnSpc>
                <a:spcPct val="90000"/>
              </a:lnSpc>
            </a:pPr>
            <a:r>
              <a:rPr lang="en-US" altLang="ar-IQ" smtClean="0"/>
              <a:t>Index / Table of Contents:</a:t>
            </a:r>
          </a:p>
          <a:p>
            <a:pPr>
              <a:lnSpc>
                <a:spcPct val="90000"/>
              </a:lnSpc>
            </a:pPr>
            <a:endParaRPr lang="en-US" altLang="ar-IQ" smtClean="0"/>
          </a:p>
          <a:p>
            <a:pPr>
              <a:lnSpc>
                <a:spcPct val="90000"/>
              </a:lnSpc>
            </a:pPr>
            <a:r>
              <a:rPr lang="en-US" altLang="ar-IQ" smtClean="0"/>
              <a:t>We will go over two ideas, the stream function and the velocity potential. </a:t>
            </a:r>
          </a:p>
          <a:p>
            <a:pPr>
              <a:lnSpc>
                <a:spcPct val="90000"/>
              </a:lnSpc>
            </a:pPr>
            <a:r>
              <a:rPr lang="en-US" altLang="ar-IQ" smtClean="0"/>
              <a:t>Why?</a:t>
            </a:r>
          </a:p>
          <a:p>
            <a:pPr>
              <a:lnSpc>
                <a:spcPct val="90000"/>
              </a:lnSpc>
            </a:pPr>
            <a:r>
              <a:rPr lang="en-US" altLang="ar-IQ" smtClean="0"/>
              <a:t>They are helpful in visualizing certain problems and in solving a few of them. </a:t>
            </a:r>
          </a:p>
          <a:p>
            <a:pPr>
              <a:lnSpc>
                <a:spcPct val="90000"/>
              </a:lnSpc>
            </a:pPr>
            <a:r>
              <a:rPr lang="en-US" altLang="ar-IQ" smtClean="0"/>
              <a:t>We have seen how to solve the NS equation in some simple cases, by</a:t>
            </a:r>
          </a:p>
          <a:p>
            <a:pPr>
              <a:lnSpc>
                <a:spcPct val="90000"/>
              </a:lnSpc>
            </a:pPr>
            <a:r>
              <a:rPr lang="en-US" altLang="ar-IQ" smtClean="0"/>
              <a:t>reducing the equations to a linear ODE (by assuming things like non-zero</a:t>
            </a:r>
          </a:p>
          <a:p>
            <a:pPr>
              <a:lnSpc>
                <a:spcPct val="90000"/>
              </a:lnSpc>
            </a:pPr>
            <a:r>
              <a:rPr lang="en-US" altLang="ar-IQ" smtClean="0"/>
              <a:t>velocity in only one direction, steady state , fully developed flow etc) or to a PDE.</a:t>
            </a:r>
          </a:p>
          <a:p>
            <a:pPr>
              <a:lnSpc>
                <a:spcPct val="90000"/>
              </a:lnSpc>
            </a:pPr>
            <a:r>
              <a:rPr lang="en-US" altLang="ar-IQ" smtClean="0"/>
              <a:t>We did not neglect viscosity in them.</a:t>
            </a:r>
          </a:p>
          <a:p>
            <a:pPr>
              <a:lnSpc>
                <a:spcPct val="90000"/>
              </a:lnSpc>
            </a:pPr>
            <a:endParaRPr lang="en-US" altLang="ar-IQ" smtClean="0"/>
          </a:p>
          <a:p>
            <a:pPr>
              <a:lnSpc>
                <a:spcPct val="90000"/>
              </a:lnSpc>
            </a:pPr>
            <a:r>
              <a:rPr lang="en-US" altLang="ar-IQ" smtClean="0"/>
              <a:t>If we neglect viscosity, the equations become very simple. We can handle a group of problems where viscosity is neglected, by employing the concept of velocity potential.</a:t>
            </a:r>
          </a:p>
          <a:p>
            <a:pPr>
              <a:lnSpc>
                <a:spcPct val="90000"/>
              </a:lnSpc>
            </a:pPr>
            <a:endParaRPr lang="en-US" altLang="ar-IQ" smtClean="0"/>
          </a:p>
          <a:p>
            <a:pPr>
              <a:lnSpc>
                <a:spcPct val="90000"/>
              </a:lnSpc>
            </a:pPr>
            <a:r>
              <a:rPr lang="en-US" altLang="ar-IQ" smtClean="0"/>
              <a:t>If we assume that the velocity does not have a non zero component in third direction (i.e. 1D and 2D flows only), then we can employ the idea of stream functions. (We handled 1D velocities so far, with out stream functions; but in 2D cases it becomes a bit difficult and stream functions help). This will allow us to solve some more (but not all 2D or 1D) problems. </a:t>
            </a:r>
          </a:p>
        </p:txBody>
      </p:sp>
    </p:spTree>
    <p:extLst>
      <p:ext uri="{BB962C8B-B14F-4D97-AF65-F5344CB8AC3E}">
        <p14:creationId xmlns:p14="http://schemas.microsoft.com/office/powerpoint/2010/main" val="223620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807AD9-2A74-4136-8920-5797AC76C13C}" type="slidenum">
              <a:rPr lang="en-US" altLang="ar-IQ" sz="1200" smtClean="0"/>
              <a:pPr/>
              <a:t>6</a:t>
            </a:fld>
            <a:endParaRPr lang="en-US" altLang="ar-IQ"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a:lnSpc>
                <a:spcPct val="90000"/>
              </a:lnSpc>
            </a:pPr>
            <a:r>
              <a:rPr lang="en-US" altLang="ar-IQ" smtClean="0"/>
              <a:t>Index / Table of Contents:</a:t>
            </a:r>
          </a:p>
          <a:p>
            <a:pPr>
              <a:lnSpc>
                <a:spcPct val="90000"/>
              </a:lnSpc>
            </a:pPr>
            <a:endParaRPr lang="en-US" altLang="ar-IQ" smtClean="0"/>
          </a:p>
          <a:p>
            <a:pPr>
              <a:lnSpc>
                <a:spcPct val="90000"/>
              </a:lnSpc>
            </a:pPr>
            <a:r>
              <a:rPr lang="en-US" altLang="ar-IQ" smtClean="0"/>
              <a:t>We will go over two ideas, the stream function and the velocity potential. </a:t>
            </a:r>
          </a:p>
          <a:p>
            <a:pPr>
              <a:lnSpc>
                <a:spcPct val="90000"/>
              </a:lnSpc>
            </a:pPr>
            <a:r>
              <a:rPr lang="en-US" altLang="ar-IQ" smtClean="0"/>
              <a:t>Why?</a:t>
            </a:r>
          </a:p>
          <a:p>
            <a:pPr>
              <a:lnSpc>
                <a:spcPct val="90000"/>
              </a:lnSpc>
            </a:pPr>
            <a:r>
              <a:rPr lang="en-US" altLang="ar-IQ" smtClean="0"/>
              <a:t>They are helpful in visualizing certain problems and in solving a few of them. </a:t>
            </a:r>
          </a:p>
          <a:p>
            <a:pPr>
              <a:lnSpc>
                <a:spcPct val="90000"/>
              </a:lnSpc>
            </a:pPr>
            <a:r>
              <a:rPr lang="en-US" altLang="ar-IQ" smtClean="0"/>
              <a:t>We have seen how to solve the NS equation in some simple cases, by</a:t>
            </a:r>
          </a:p>
          <a:p>
            <a:pPr>
              <a:lnSpc>
                <a:spcPct val="90000"/>
              </a:lnSpc>
            </a:pPr>
            <a:r>
              <a:rPr lang="en-US" altLang="ar-IQ" smtClean="0"/>
              <a:t>reducing the equations to a linear ODE (by assuming things like non-zero</a:t>
            </a:r>
          </a:p>
          <a:p>
            <a:pPr>
              <a:lnSpc>
                <a:spcPct val="90000"/>
              </a:lnSpc>
            </a:pPr>
            <a:r>
              <a:rPr lang="en-US" altLang="ar-IQ" smtClean="0"/>
              <a:t>velocity in only one direction, steady state , fully developed flow etc) or to a PDE.</a:t>
            </a:r>
          </a:p>
          <a:p>
            <a:pPr>
              <a:lnSpc>
                <a:spcPct val="90000"/>
              </a:lnSpc>
            </a:pPr>
            <a:r>
              <a:rPr lang="en-US" altLang="ar-IQ" smtClean="0"/>
              <a:t>We did not neglect viscosity in them.</a:t>
            </a:r>
          </a:p>
          <a:p>
            <a:pPr>
              <a:lnSpc>
                <a:spcPct val="90000"/>
              </a:lnSpc>
            </a:pPr>
            <a:endParaRPr lang="en-US" altLang="ar-IQ" smtClean="0"/>
          </a:p>
          <a:p>
            <a:pPr>
              <a:lnSpc>
                <a:spcPct val="90000"/>
              </a:lnSpc>
            </a:pPr>
            <a:r>
              <a:rPr lang="en-US" altLang="ar-IQ" smtClean="0"/>
              <a:t>If we neglect viscosity, the equations become very simple. We can handle a group of problems where viscosity is neglected, by employing the concept of velocity potential.</a:t>
            </a:r>
          </a:p>
          <a:p>
            <a:pPr>
              <a:lnSpc>
                <a:spcPct val="90000"/>
              </a:lnSpc>
            </a:pPr>
            <a:endParaRPr lang="en-US" altLang="ar-IQ" smtClean="0"/>
          </a:p>
          <a:p>
            <a:pPr>
              <a:lnSpc>
                <a:spcPct val="90000"/>
              </a:lnSpc>
            </a:pPr>
            <a:r>
              <a:rPr lang="en-US" altLang="ar-IQ" smtClean="0"/>
              <a:t>If we assume that the velocity does not have a non zero component in third direction (i.e. 1D and 2D flows only), then we can employ the idea of stream functions. (We handled 1D velocities so far, with out stream functions; but in 2D cases it becomes a bit difficult and stream functions help). This will allow us to solve some more (but not all 2D or 1D) problems. </a:t>
            </a:r>
          </a:p>
        </p:txBody>
      </p:sp>
    </p:spTree>
    <p:extLst>
      <p:ext uri="{BB962C8B-B14F-4D97-AF65-F5344CB8AC3E}">
        <p14:creationId xmlns:p14="http://schemas.microsoft.com/office/powerpoint/2010/main" val="110305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807AD9-2A74-4136-8920-5797AC76C13C}" type="slidenum">
              <a:rPr lang="en-US" altLang="ar-IQ" sz="1200" smtClean="0"/>
              <a:pPr/>
              <a:t>7</a:t>
            </a:fld>
            <a:endParaRPr lang="en-US" altLang="ar-IQ"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a:lnSpc>
                <a:spcPct val="90000"/>
              </a:lnSpc>
            </a:pPr>
            <a:r>
              <a:rPr lang="en-US" altLang="ar-IQ" smtClean="0"/>
              <a:t>Index / Table of Contents:</a:t>
            </a:r>
          </a:p>
          <a:p>
            <a:pPr>
              <a:lnSpc>
                <a:spcPct val="90000"/>
              </a:lnSpc>
            </a:pPr>
            <a:endParaRPr lang="en-US" altLang="ar-IQ" smtClean="0"/>
          </a:p>
          <a:p>
            <a:pPr>
              <a:lnSpc>
                <a:spcPct val="90000"/>
              </a:lnSpc>
            </a:pPr>
            <a:r>
              <a:rPr lang="en-US" altLang="ar-IQ" smtClean="0"/>
              <a:t>We will go over two ideas, the stream function and the velocity potential. </a:t>
            </a:r>
          </a:p>
          <a:p>
            <a:pPr>
              <a:lnSpc>
                <a:spcPct val="90000"/>
              </a:lnSpc>
            </a:pPr>
            <a:r>
              <a:rPr lang="en-US" altLang="ar-IQ" smtClean="0"/>
              <a:t>Why?</a:t>
            </a:r>
          </a:p>
          <a:p>
            <a:pPr>
              <a:lnSpc>
                <a:spcPct val="90000"/>
              </a:lnSpc>
            </a:pPr>
            <a:r>
              <a:rPr lang="en-US" altLang="ar-IQ" smtClean="0"/>
              <a:t>They are helpful in visualizing certain problems and in solving a few of them. </a:t>
            </a:r>
          </a:p>
          <a:p>
            <a:pPr>
              <a:lnSpc>
                <a:spcPct val="90000"/>
              </a:lnSpc>
            </a:pPr>
            <a:r>
              <a:rPr lang="en-US" altLang="ar-IQ" smtClean="0"/>
              <a:t>We have seen how to solve the NS equation in some simple cases, by</a:t>
            </a:r>
          </a:p>
          <a:p>
            <a:pPr>
              <a:lnSpc>
                <a:spcPct val="90000"/>
              </a:lnSpc>
            </a:pPr>
            <a:r>
              <a:rPr lang="en-US" altLang="ar-IQ" smtClean="0"/>
              <a:t>reducing the equations to a linear ODE (by assuming things like non-zero</a:t>
            </a:r>
          </a:p>
          <a:p>
            <a:pPr>
              <a:lnSpc>
                <a:spcPct val="90000"/>
              </a:lnSpc>
            </a:pPr>
            <a:r>
              <a:rPr lang="en-US" altLang="ar-IQ" smtClean="0"/>
              <a:t>velocity in only one direction, steady state , fully developed flow etc) or to a PDE.</a:t>
            </a:r>
          </a:p>
          <a:p>
            <a:pPr>
              <a:lnSpc>
                <a:spcPct val="90000"/>
              </a:lnSpc>
            </a:pPr>
            <a:r>
              <a:rPr lang="en-US" altLang="ar-IQ" smtClean="0"/>
              <a:t>We did not neglect viscosity in them.</a:t>
            </a:r>
          </a:p>
          <a:p>
            <a:pPr>
              <a:lnSpc>
                <a:spcPct val="90000"/>
              </a:lnSpc>
            </a:pPr>
            <a:endParaRPr lang="en-US" altLang="ar-IQ" smtClean="0"/>
          </a:p>
          <a:p>
            <a:pPr>
              <a:lnSpc>
                <a:spcPct val="90000"/>
              </a:lnSpc>
            </a:pPr>
            <a:r>
              <a:rPr lang="en-US" altLang="ar-IQ" smtClean="0"/>
              <a:t>If we neglect viscosity, the equations become very simple. We can handle a group of problems where viscosity is neglected, by employing the concept of velocity potential.</a:t>
            </a:r>
          </a:p>
          <a:p>
            <a:pPr>
              <a:lnSpc>
                <a:spcPct val="90000"/>
              </a:lnSpc>
            </a:pPr>
            <a:endParaRPr lang="en-US" altLang="ar-IQ" smtClean="0"/>
          </a:p>
          <a:p>
            <a:pPr>
              <a:lnSpc>
                <a:spcPct val="90000"/>
              </a:lnSpc>
            </a:pPr>
            <a:r>
              <a:rPr lang="en-US" altLang="ar-IQ" smtClean="0"/>
              <a:t>If we assume that the velocity does not have a non zero component in third direction (i.e. 1D and 2D flows only), then we can employ the idea of stream functions. (We handled 1D velocities so far, with out stream functions; but in 2D cases it becomes a bit difficult and stream functions help). This will allow us to solve some more (but not all 2D or 1D) problems. </a:t>
            </a:r>
          </a:p>
        </p:txBody>
      </p:sp>
    </p:spTree>
    <p:extLst>
      <p:ext uri="{BB962C8B-B14F-4D97-AF65-F5344CB8AC3E}">
        <p14:creationId xmlns:p14="http://schemas.microsoft.com/office/powerpoint/2010/main" val="2645294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3"/>
          <p:cNvSpPr>
            <a:spLocks/>
          </p:cNvSpPr>
          <p:nvPr/>
        </p:nvSpPr>
        <p:spPr bwMode="auto">
          <a:xfrm>
            <a:off x="-31750" y="4321175"/>
            <a:ext cx="1395413" cy="781050"/>
          </a:xfrm>
          <a:custGeom>
            <a:avLst/>
            <a:gdLst>
              <a:gd name="T0" fmla="*/ 1006217 w 8042"/>
              <a:gd name="T1" fmla="*/ 781050 h 10000"/>
              <a:gd name="T2" fmla="*/ 1034327 w 8042"/>
              <a:gd name="T3" fmla="*/ 771677 h 10000"/>
              <a:gd name="T4" fmla="*/ 1039012 w 8042"/>
              <a:gd name="T5" fmla="*/ 766991 h 10000"/>
              <a:gd name="T6" fmla="*/ 1395413 w 8042"/>
              <a:gd name="T7" fmla="*/ 410832 h 10000"/>
              <a:gd name="T8" fmla="*/ 1395413 w 8042"/>
              <a:gd name="T9" fmla="*/ 368734 h 10000"/>
              <a:gd name="T10" fmla="*/ 1039012 w 8042"/>
              <a:gd name="T11" fmla="*/ 17261 h 10000"/>
              <a:gd name="T12" fmla="*/ 1034327 w 8042"/>
              <a:gd name="T13" fmla="*/ 12497 h 10000"/>
              <a:gd name="T14" fmla="*/ 1006217 w 8042"/>
              <a:gd name="T15" fmla="*/ 3202 h 10000"/>
              <a:gd name="T16" fmla="*/ 3123 w 8042"/>
              <a:gd name="T17" fmla="*/ 0 h 10000"/>
              <a:gd name="T18" fmla="*/ 0 w 8042"/>
              <a:gd name="T19" fmla="*/ 780347 h 10000"/>
              <a:gd name="T20" fmla="*/ 1006217 w 8042"/>
              <a:gd name="T21" fmla="*/ 78105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BFF551D1-776B-4B62-B936-8A22CE7AD15C}" type="slidenum">
              <a:rPr lang="en-US"/>
              <a:pPr>
                <a:defRPr/>
              </a:pPr>
              <a:t>‹#›</a:t>
            </a:fld>
            <a:endParaRPr lang="en-US"/>
          </a:p>
        </p:txBody>
      </p:sp>
    </p:spTree>
    <p:extLst>
      <p:ext uri="{BB962C8B-B14F-4D97-AF65-F5344CB8AC3E}">
        <p14:creationId xmlns:p14="http://schemas.microsoft.com/office/powerpoint/2010/main" val="426808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58FCDE-F721-4E41-A011-FC653592FCF6}" type="datetimeFigureOut">
              <a:rPr lang="en-US"/>
              <a:pPr>
                <a:defRPr/>
              </a:pPr>
              <a:t>3/18/2019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3761F28D-6EAB-4629-8D78-D0BCE33781EF}" type="slidenum">
              <a:rPr lang="en-US"/>
              <a:pPr>
                <a:defRPr/>
              </a:pPr>
              <a:t>‹#›</a:t>
            </a:fld>
            <a:endParaRPr lang="en-US"/>
          </a:p>
        </p:txBody>
      </p:sp>
    </p:spTree>
    <p:extLst>
      <p:ext uri="{BB962C8B-B14F-4D97-AF65-F5344CB8AC3E}">
        <p14:creationId xmlns:p14="http://schemas.microsoft.com/office/powerpoint/2010/main" val="407239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ar-IQ" sz="8000" smtClean="0">
                <a:solidFill>
                  <a:schemeClr val="accent1"/>
                </a:solidFill>
                <a:latin typeface="Arial" panose="020B0604020202020204" pitchFamily="34" charset="0"/>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ar-IQ" sz="8000" smtClean="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9FFE4AFF-43C5-41DE-893C-3B1F49D52501}" type="datetimeFigureOut">
              <a:rPr lang="en-US"/>
              <a:pPr>
                <a:defRPr/>
              </a:pPr>
              <a:t>3/18/2019</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C7DB202D-453F-412E-9793-DE8BCA4CB473}" type="slidenum">
              <a:rPr lang="en-US"/>
              <a:pPr>
                <a:defRPr/>
              </a:pPr>
              <a:t>‹#›</a:t>
            </a:fld>
            <a:endParaRPr lang="en-US"/>
          </a:p>
        </p:txBody>
      </p:sp>
    </p:spTree>
    <p:extLst>
      <p:ext uri="{BB962C8B-B14F-4D97-AF65-F5344CB8AC3E}">
        <p14:creationId xmlns:p14="http://schemas.microsoft.com/office/powerpoint/2010/main" val="19639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E933E22-5256-4223-9636-811E4706AC83}" type="datetimeFigureOut">
              <a:rPr lang="en-US"/>
              <a:pPr>
                <a:defRPr/>
              </a:pPr>
              <a:t>3/18/2019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DC44FD17-9FD9-4EAA-AB37-DE65C651F454}" type="slidenum">
              <a:rPr lang="en-US"/>
              <a:pPr>
                <a:defRPr/>
              </a:pPr>
              <a:t>‹#›</a:t>
            </a:fld>
            <a:endParaRPr lang="en-US"/>
          </a:p>
        </p:txBody>
      </p:sp>
    </p:spTree>
    <p:extLst>
      <p:ext uri="{BB962C8B-B14F-4D97-AF65-F5344CB8AC3E}">
        <p14:creationId xmlns:p14="http://schemas.microsoft.com/office/powerpoint/2010/main" val="68801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ar-IQ" sz="8000" smtClean="0">
                <a:solidFill>
                  <a:schemeClr val="accent1"/>
                </a:solidFill>
                <a:latin typeface="Arial" panose="020B0604020202020204" pitchFamily="34" charset="0"/>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ar-IQ" sz="8000" smtClean="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fld id="{E8292E13-87E4-4030-BD1D-4066C236C339}" type="datetimeFigureOut">
              <a:rPr lang="en-US"/>
              <a:pPr>
                <a:defRPr/>
              </a:pPr>
              <a:t>3/18/2019</a:t>
            </a:fld>
            <a:endParaRPr lang="en-US" dirty="0"/>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C4F36D5F-46DD-4C1D-AE9A-6015F556EDA2}" type="slidenum">
              <a:rPr lang="en-US"/>
              <a:pPr>
                <a:defRPr/>
              </a:pPr>
              <a:t>‹#›</a:t>
            </a:fld>
            <a:endParaRPr lang="en-US"/>
          </a:p>
        </p:txBody>
      </p:sp>
    </p:spTree>
    <p:extLst>
      <p:ext uri="{BB962C8B-B14F-4D97-AF65-F5344CB8AC3E}">
        <p14:creationId xmlns:p14="http://schemas.microsoft.com/office/powerpoint/2010/main" val="282128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fld id="{1FAEF506-11D5-4AC8-BEC4-9EAD602D1C9E}" type="datetimeFigureOut">
              <a:rPr lang="en-US"/>
              <a:pPr>
                <a:defRPr/>
              </a:pPr>
              <a:t>3/18/2019</a:t>
            </a:fld>
            <a:endParaRPr lang="en-US" dirty="0"/>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CC47EFD1-DAAA-46D4-A102-9A326B082AE0}" type="slidenum">
              <a:rPr lang="en-US"/>
              <a:pPr>
                <a:defRPr/>
              </a:pPr>
              <a:t>‹#›</a:t>
            </a:fld>
            <a:endParaRPr lang="en-US"/>
          </a:p>
        </p:txBody>
      </p:sp>
    </p:spTree>
    <p:extLst>
      <p:ext uri="{BB962C8B-B14F-4D97-AF65-F5344CB8AC3E}">
        <p14:creationId xmlns:p14="http://schemas.microsoft.com/office/powerpoint/2010/main" val="805002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BB38894-3728-4959-BD4A-72D6366FCA9C}" type="datetimeFigureOut">
              <a:rPr lang="en-US"/>
              <a:pPr>
                <a:defRPr/>
              </a:pPr>
              <a:t>3/18/2019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9FBF74-7CC2-4CBD-BD70-DD85C3AF4302}" type="slidenum">
              <a:rPr lang="en-US"/>
              <a:pPr>
                <a:defRPr/>
              </a:pPr>
              <a:t>‹#›</a:t>
            </a:fld>
            <a:endParaRPr lang="en-US"/>
          </a:p>
        </p:txBody>
      </p:sp>
    </p:spTree>
    <p:extLst>
      <p:ext uri="{BB962C8B-B14F-4D97-AF65-F5344CB8AC3E}">
        <p14:creationId xmlns:p14="http://schemas.microsoft.com/office/powerpoint/2010/main" val="1746117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E091FD3-ABE9-4308-A379-DF9CE797EC8F}" type="datetimeFigureOut">
              <a:rPr lang="en-US"/>
              <a:pPr>
                <a:defRPr/>
              </a:pPr>
              <a:t>3/18/2019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4849BB-1C7C-4B1F-8EFE-E85DC973141F}" type="slidenum">
              <a:rPr lang="en-US"/>
              <a:pPr>
                <a:defRPr/>
              </a:pPr>
              <a:t>‹#›</a:t>
            </a:fld>
            <a:endParaRPr lang="en-US"/>
          </a:p>
        </p:txBody>
      </p:sp>
    </p:spTree>
    <p:extLst>
      <p:ext uri="{BB962C8B-B14F-4D97-AF65-F5344CB8AC3E}">
        <p14:creationId xmlns:p14="http://schemas.microsoft.com/office/powerpoint/2010/main" val="80853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8573CE1-30FB-4104-811E-2CE1868B00AF}" type="datetimeFigureOut">
              <a:rPr lang="en-US"/>
              <a:pPr>
                <a:defRPr/>
              </a:pPr>
              <a:t>3/18/2019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57B7F8-E996-4697-82CE-297000F156C7}" type="slidenum">
              <a:rPr lang="en-US"/>
              <a:pPr>
                <a:defRPr/>
              </a:pPr>
              <a:t>‹#›</a:t>
            </a:fld>
            <a:endParaRPr lang="en-US"/>
          </a:p>
        </p:txBody>
      </p:sp>
    </p:spTree>
    <p:extLst>
      <p:ext uri="{BB962C8B-B14F-4D97-AF65-F5344CB8AC3E}">
        <p14:creationId xmlns:p14="http://schemas.microsoft.com/office/powerpoint/2010/main" val="288574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455214-6A02-4AB6-8A0B-16B72F93ED42}" type="datetimeFigureOut">
              <a:rPr lang="en-US"/>
              <a:pPr>
                <a:defRPr/>
              </a:pPr>
              <a:t>3/18/2019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3C7FEC0A-E24C-46AF-A56E-9FC3B4EE1E44}" type="slidenum">
              <a:rPr lang="en-US"/>
              <a:pPr>
                <a:defRPr/>
              </a:pPr>
              <a:t>‹#›</a:t>
            </a:fld>
            <a:endParaRPr lang="en-US"/>
          </a:p>
        </p:txBody>
      </p:sp>
    </p:spTree>
    <p:extLst>
      <p:ext uri="{BB962C8B-B14F-4D97-AF65-F5344CB8AC3E}">
        <p14:creationId xmlns:p14="http://schemas.microsoft.com/office/powerpoint/2010/main" val="305399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98E7999C-B6C6-49E9-A8F0-44B4F4920DA9}" type="datetimeFigureOut">
              <a:rPr lang="en-US"/>
              <a:pPr>
                <a:defRPr/>
              </a:pPr>
              <a:t>3/18/2019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557085-A3CC-4982-B799-D43B1F7B2594}" type="slidenum">
              <a:rPr lang="en-US"/>
              <a:pPr>
                <a:defRPr/>
              </a:pPr>
              <a:t>‹#›</a:t>
            </a:fld>
            <a:endParaRPr lang="en-US"/>
          </a:p>
        </p:txBody>
      </p:sp>
    </p:spTree>
    <p:extLst>
      <p:ext uri="{BB962C8B-B14F-4D97-AF65-F5344CB8AC3E}">
        <p14:creationId xmlns:p14="http://schemas.microsoft.com/office/powerpoint/2010/main" val="316595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8DC5A832-C43B-4323-AFE0-70E872E0E1C4}" type="datetimeFigureOut">
              <a:rPr lang="en-US"/>
              <a:pPr>
                <a:defRPr/>
              </a:pPr>
              <a:t>3/18/2019</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35E1B69B-0EAF-4000-8AD3-2D597D39461E}" type="slidenum">
              <a:rPr lang="en-US"/>
              <a:pPr>
                <a:defRPr/>
              </a:pPr>
              <a:t>‹#›</a:t>
            </a:fld>
            <a:endParaRPr lang="en-US"/>
          </a:p>
        </p:txBody>
      </p:sp>
    </p:spTree>
    <p:extLst>
      <p:ext uri="{BB962C8B-B14F-4D97-AF65-F5344CB8AC3E}">
        <p14:creationId xmlns:p14="http://schemas.microsoft.com/office/powerpoint/2010/main" val="62363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BE20B94C-BD8E-416C-ACED-FC150F7572C0}" type="datetimeFigureOut">
              <a:rPr lang="en-US"/>
              <a:pPr>
                <a:defRPr/>
              </a:pPr>
              <a:t>3/18/2019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72318FC1-3A22-4805-8466-F1A492B1E081}" type="slidenum">
              <a:rPr lang="en-US"/>
              <a:pPr>
                <a:defRPr/>
              </a:pPr>
              <a:t>‹#›</a:t>
            </a:fld>
            <a:endParaRPr lang="en-US"/>
          </a:p>
        </p:txBody>
      </p:sp>
    </p:spTree>
    <p:extLst>
      <p:ext uri="{BB962C8B-B14F-4D97-AF65-F5344CB8AC3E}">
        <p14:creationId xmlns:p14="http://schemas.microsoft.com/office/powerpoint/2010/main" val="194405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3" name="Date Placeholder 1"/>
          <p:cNvSpPr>
            <a:spLocks noGrp="1"/>
          </p:cNvSpPr>
          <p:nvPr>
            <p:ph type="dt" sz="half" idx="10"/>
          </p:nvPr>
        </p:nvSpPr>
        <p:spPr/>
        <p:txBody>
          <a:bodyPr/>
          <a:lstStyle>
            <a:lvl1pPr>
              <a:defRPr/>
            </a:lvl1pPr>
          </a:lstStyle>
          <a:p>
            <a:pPr>
              <a:defRPr/>
            </a:pPr>
            <a:fld id="{B78D5C00-9BCE-4266-87D7-184A657145AD}" type="datetimeFigureOut">
              <a:rPr lang="en-US"/>
              <a:pPr>
                <a:defRPr/>
              </a:pPr>
              <a:t>3/18/2019</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4EC1AE06-B20C-4B16-84A7-8637A77E3221}" type="slidenum">
              <a:rPr lang="en-US"/>
              <a:pPr>
                <a:defRPr/>
              </a:pPr>
              <a:t>‹#›</a:t>
            </a:fld>
            <a:endParaRPr lang="en-US"/>
          </a:p>
        </p:txBody>
      </p:sp>
    </p:spTree>
    <p:extLst>
      <p:ext uri="{BB962C8B-B14F-4D97-AF65-F5344CB8AC3E}">
        <p14:creationId xmlns:p14="http://schemas.microsoft.com/office/powerpoint/2010/main" val="360402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3CD0967-B853-4D8B-A2DF-0D2943F06AEE}" type="datetimeFigureOut">
              <a:rPr lang="en-US"/>
              <a:pPr>
                <a:defRPr/>
              </a:pPr>
              <a:t>3/18/2019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80F8326-0EBD-43E2-B21D-4EF193A4A13C}" type="slidenum">
              <a:rPr lang="en-US"/>
              <a:pPr>
                <a:defRPr/>
              </a:pPr>
              <a:t>‹#›</a:t>
            </a:fld>
            <a:endParaRPr lang="en-US"/>
          </a:p>
        </p:txBody>
      </p:sp>
    </p:spTree>
    <p:extLst>
      <p:ext uri="{BB962C8B-B14F-4D97-AF65-F5344CB8AC3E}">
        <p14:creationId xmlns:p14="http://schemas.microsoft.com/office/powerpoint/2010/main" val="404198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E185794-7DD1-43B7-A4F3-57F7824A3571}" type="datetimeFigureOut">
              <a:rPr lang="en-US"/>
              <a:pPr>
                <a:defRPr/>
              </a:pPr>
              <a:t>3/18/2019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6868C5A2-700B-46AE-B938-135F048D1361}" type="slidenum">
              <a:rPr lang="en-US"/>
              <a:pPr>
                <a:defRPr/>
              </a:pPr>
              <a:t>‹#›</a:t>
            </a:fld>
            <a:endParaRPr lang="en-US"/>
          </a:p>
        </p:txBody>
      </p:sp>
    </p:spTree>
    <p:extLst>
      <p:ext uri="{BB962C8B-B14F-4D97-AF65-F5344CB8AC3E}">
        <p14:creationId xmlns:p14="http://schemas.microsoft.com/office/powerpoint/2010/main" val="188903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7"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8"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9"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0"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1"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2"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3"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4"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5"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6"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7"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grpSp>
      <p:grpSp>
        <p:nvGrpSpPr>
          <p:cNvPr id="1027" name="Group 48"/>
          <p:cNvGrpSpPr>
            <a:grpSpLocks/>
          </p:cNvGrpSpPr>
          <p:nvPr/>
        </p:nvGrpSpPr>
        <p:grpSpPr bwMode="auto">
          <a:xfrm>
            <a:off x="20638" y="0"/>
            <a:ext cx="1952625" cy="6853238"/>
            <a:chOff x="6627813" y="195717"/>
            <a:chExt cx="1952625" cy="5678034"/>
          </a:xfrm>
        </p:grpSpPr>
        <p:sp>
          <p:nvSpPr>
            <p:cNvPr id="1034" name="Freeform 27"/>
            <p:cNvSpPr>
              <a:spLocks/>
            </p:cNvSpPr>
            <p:nvPr/>
          </p:nvSpPr>
          <p:spPr bwMode="auto">
            <a:xfrm>
              <a:off x="6627813" y="195717"/>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35"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36"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37"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38"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39"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0"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1"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2"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3"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4"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5"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IQ" smtClean="0"/>
              <a:t>Click to edit Master title style</a:t>
            </a:r>
          </a:p>
        </p:txBody>
      </p:sp>
      <p:sp>
        <p:nvSpPr>
          <p:cNvPr id="1030"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IQ" smtClean="0"/>
              <a:t>Click to edit Master text styles</a:t>
            </a:r>
          </a:p>
          <a:p>
            <a:pPr lvl="1"/>
            <a:r>
              <a:rPr lang="en-US" altLang="ar-IQ" smtClean="0"/>
              <a:t>Second level</a:t>
            </a:r>
          </a:p>
          <a:p>
            <a:pPr lvl="2"/>
            <a:r>
              <a:rPr lang="en-US" altLang="ar-IQ" smtClean="0"/>
              <a:t>Third level</a:t>
            </a:r>
          </a:p>
          <a:p>
            <a:pPr lvl="3"/>
            <a:r>
              <a:rPr lang="en-US" altLang="ar-IQ" smtClean="0"/>
              <a:t>Fourth level</a:t>
            </a:r>
          </a:p>
          <a:p>
            <a:pPr lvl="4"/>
            <a:r>
              <a:rPr lang="en-US" altLang="ar-IQ" smtClean="0"/>
              <a:t>Fifth level</a:t>
            </a:r>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351B18F-78CA-4331-A0B6-0EF89BF1279E}" type="datetimeFigureOut">
              <a:rPr lang="en-US"/>
              <a:pPr>
                <a:defRPr/>
              </a:pPr>
              <a:t>3/18/2019</a:t>
            </a:fld>
            <a:endParaRPr lang="en-US" dirty="0"/>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a:defRPr sz="2000">
                <a:solidFill>
                  <a:srgbClr val="FEFFFF"/>
                </a:solidFill>
              </a:defRPr>
            </a:lvl1pPr>
          </a:lstStyle>
          <a:p>
            <a:pPr>
              <a:defRPr/>
            </a:pPr>
            <a:fld id="{F43F9D21-1E2E-4968-840E-3A7CFDA05A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chart" Target="../charts/char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57648" y="173462"/>
            <a:ext cx="7086600" cy="740938"/>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Combining Flow by Superposition </a:t>
            </a:r>
          </a:p>
        </p:txBody>
      </p:sp>
      <mc:AlternateContent xmlns:mc="http://schemas.openxmlformats.org/markup-compatibility/2006" xmlns:a14="http://schemas.microsoft.com/office/drawing/2010/main">
        <mc:Choice Requires="a14">
          <p:sp>
            <p:nvSpPr>
              <p:cNvPr id="3" name="TextBox 2"/>
              <p:cNvSpPr txBox="1"/>
              <p:nvPr/>
            </p:nvSpPr>
            <p:spPr>
              <a:xfrm>
                <a:off x="4482" y="914400"/>
                <a:ext cx="8915400" cy="5987473"/>
              </a:xfrm>
              <a:prstGeom prst="rect">
                <a:avLst/>
              </a:prstGeom>
              <a:noFill/>
            </p:spPr>
            <p:txBody>
              <a:bodyPr wrap="square" rtlCol="1">
                <a:spAutoFit/>
              </a:bodyPr>
              <a:lstStyle/>
              <a:p>
                <a:r>
                  <a:rPr lang="en-US" dirty="0" smtClean="0"/>
                  <a:t>From figure</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𝑢</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𝐵</m:t>
                        </m:r>
                      </m:sub>
                    </m:sSub>
                  </m:oMath>
                </a14:m>
                <a:r>
                  <a:rPr lang="en-US" dirty="0" smtClean="0"/>
                  <a:t>         ---------(1) </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r>
                          <a:rPr lang="en-US" i="1">
                            <a:latin typeface="Cambria Math" panose="02040503050406030204" pitchFamily="18" charset="0"/>
                          </a:rPr>
                          <m:t>=</m:t>
                        </m:r>
                        <m:r>
                          <a:rPr lang="en-US" b="0" i="1" smtClean="0">
                            <a:latin typeface="Cambria Math" panose="02040503050406030204" pitchFamily="18" charset="0"/>
                          </a:rPr>
                          <m:t>𝑣</m:t>
                        </m:r>
                      </m:e>
                      <m:sub>
                        <m:r>
                          <a:rPr lang="en-US" i="1">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𝐵</m:t>
                        </m:r>
                      </m:sub>
                    </m:sSub>
                  </m:oMath>
                </a14:m>
                <a:r>
                  <a:rPr lang="en-US" dirty="0" smtClean="0"/>
                  <a:t>      ---------(2)</a:t>
                </a:r>
              </a:p>
              <a:p>
                <a:r>
                  <a:rPr lang="en-US" dirty="0" smtClean="0"/>
                  <a:t>But </a:t>
                </a:r>
                <a14:m>
                  <m:oMath xmlns:m="http://schemas.openxmlformats.org/officeDocument/2006/math">
                    <m:sSub>
                      <m:sSubPr>
                        <m:ctrlPr>
                          <a:rPr lang="ar-IQ" i="1" dirty="0">
                            <a:latin typeface="Cambria Math" panose="02040503050406030204" pitchFamily="18" charset="0"/>
                          </a:rPr>
                        </m:ctrlPr>
                      </m:sSubPr>
                      <m:e>
                        <m:r>
                          <a:rPr lang="en-US" i="1" dirty="0">
                            <a:latin typeface="Cambria Math" panose="02040503050406030204" pitchFamily="18" charset="0"/>
                          </a:rPr>
                          <m:t>𝑢</m:t>
                        </m:r>
                        <m:r>
                          <a:rPr lang="en-US" i="1" dirty="0">
                            <a:latin typeface="Cambria Math" panose="02040503050406030204" pitchFamily="18" charset="0"/>
                          </a:rPr>
                          <m:t>=</m:t>
                        </m:r>
                        <m:r>
                          <a:rPr lang="en-US" i="1" dirty="0">
                            <a:latin typeface="Cambria Math" panose="02040503050406030204" pitchFamily="18" charset="0"/>
                          </a:rPr>
                          <m:t>𝑉</m:t>
                        </m:r>
                      </m:e>
                      <m:sub>
                        <m:r>
                          <a:rPr lang="en-US" i="1" dirty="0">
                            <a:latin typeface="Cambria Math" panose="02040503050406030204" pitchFamily="18" charset="0"/>
                          </a:rPr>
                          <m:t>𝑥</m:t>
                        </m:r>
                      </m:sub>
                    </m:sSub>
                    <m:r>
                      <a:rPr lang="ar-IQ"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ar-IQ" i="1">
                            <a:latin typeface="Cambria Math" panose="02040503050406030204" pitchFamily="18" charset="0"/>
                          </a:rPr>
                          <m:t>𝜓</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𝑦</m:t>
                        </m:r>
                      </m:den>
                    </m:f>
                  </m:oMath>
                </a14:m>
                <a:endParaRPr lang="en-US" i="1" dirty="0" smtClean="0">
                  <a:latin typeface="Cambria Math" panose="02040503050406030204" pitchFamily="18" charset="0"/>
                </a:endParaRPr>
              </a:p>
              <a:p>
                <a:endParaRPr lang="en-US" i="1" dirty="0">
                  <a:latin typeface="Cambria Math" panose="02040503050406030204" pitchFamily="18" charset="0"/>
                </a:endParaRPr>
              </a:p>
              <a:p>
                <a:endParaRPr lang="en-US" i="1" dirty="0" smtClean="0">
                  <a:latin typeface="Cambria Math" panose="02040503050406030204" pitchFamily="18" charset="0"/>
                </a:endParaRPr>
              </a:p>
              <a:p>
                <a:endParaRPr lang="en-US" i="1" dirty="0" smtClean="0">
                  <a:latin typeface="Cambria Math" panose="02040503050406030204" pitchFamily="18" charset="0"/>
                </a:endParaRPr>
              </a:p>
              <a:p>
                <a:endParaRPr lang="en-US" i="1" dirty="0" smtClean="0">
                  <a:latin typeface="Cambria Math" panose="02040503050406030204" pitchFamily="18" charset="0"/>
                </a:endParaRPr>
              </a:p>
              <a:p>
                <a:r>
                  <a:rPr lang="en-US" dirty="0" smtClean="0"/>
                  <a:t>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smtClean="0"/>
                  <a:t>   from eq.1      </a:t>
                </a:r>
                <a14:m>
                  <m:oMath xmlns:m="http://schemas.openxmlformats.org/officeDocument/2006/math">
                    <m:f>
                      <m:fPr>
                        <m:ctrlPr>
                          <a:rPr lang="ar-IQ"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ar-IQ" sz="2000" i="1">
                            <a:latin typeface="Cambria Math" panose="02040503050406030204" pitchFamily="18" charset="0"/>
                          </a:rPr>
                          <m:t>𝜓</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𝑦</m:t>
                        </m:r>
                      </m:den>
                    </m:f>
                    <m:r>
                      <a:rPr lang="en-US" sz="2000" b="0" i="1" smtClean="0">
                        <a:latin typeface="Cambria Math" panose="02040503050406030204" pitchFamily="18" charset="0"/>
                      </a:rPr>
                      <m:t>=</m:t>
                    </m:r>
                    <m:f>
                      <m:fPr>
                        <m:ctrlPr>
                          <a:rPr lang="ar-IQ"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b="0" i="1" smtClean="0">
                                <a:latin typeface="Cambria Math" panose="02040503050406030204" pitchFamily="18" charset="0"/>
                              </a:rPr>
                              <m:t>𝐴</m:t>
                            </m:r>
                          </m:sub>
                        </m:sSub>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𝑦</m:t>
                        </m:r>
                      </m:den>
                    </m:f>
                    <m:r>
                      <a:rPr lang="ar-IQ" sz="2000" b="0" i="1" smtClean="0">
                        <a:latin typeface="Cambria Math" panose="02040503050406030204" pitchFamily="18" charset="0"/>
                      </a:rPr>
                      <m:t>+</m:t>
                    </m:r>
                    <m:f>
                      <m:fPr>
                        <m:ctrlPr>
                          <a:rPr lang="ar-IQ"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i="1">
                                <a:latin typeface="Cambria Math" panose="02040503050406030204" pitchFamily="18" charset="0"/>
                              </a:rPr>
                              <m:t>𝐵</m:t>
                            </m:r>
                          </m:sub>
                        </m:sSub>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𝑦</m:t>
                        </m:r>
                      </m:den>
                    </m:f>
                    <m:r>
                      <a:rPr lang="en-US" sz="2000" b="0" i="1" smtClean="0">
                        <a:latin typeface="Cambria Math" panose="02040503050406030204" pitchFamily="18" charset="0"/>
                      </a:rPr>
                      <m:t>=</m:t>
                    </m:r>
                    <m:f>
                      <m:fPr>
                        <m:ctrlPr>
                          <a:rPr lang="ar-IQ"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𝑦</m:t>
                        </m:r>
                      </m:den>
                    </m:f>
                    <m:d>
                      <m:dPr>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i="1">
                                <a:latin typeface="Cambria Math" panose="02040503050406030204" pitchFamily="18" charset="0"/>
                              </a:rPr>
                              <m:t>𝐴</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b="0" i="1" smtClean="0">
                                <a:latin typeface="Cambria Math" panose="02040503050406030204" pitchFamily="18" charset="0"/>
                              </a:rPr>
                              <m:t>𝐵</m:t>
                            </m:r>
                          </m:sub>
                        </m:sSub>
                      </m:e>
                    </m:d>
                  </m:oMath>
                </a14:m>
                <a:endParaRPr lang="en-US" sz="2000" dirty="0" smtClean="0"/>
              </a:p>
              <a:p>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rPr>
                        <m:t>𝑎𝑛𝑑</m:t>
                      </m:r>
                      <m:r>
                        <a:rPr lang="ar-IQ" sz="2000" i="1">
                          <a:latin typeface="Cambria Math" panose="02040503050406030204" pitchFamily="18" charset="0"/>
                        </a:rPr>
                        <m:t>   </m:t>
                      </m:r>
                      <m:sSub>
                        <m:sSubPr>
                          <m:ctrlPr>
                            <a:rPr lang="ar-IQ" sz="2000" i="1" dirty="0">
                              <a:latin typeface="Cambria Math" panose="02040503050406030204" pitchFamily="18" charset="0"/>
                            </a:rPr>
                          </m:ctrlPr>
                        </m:sSubPr>
                        <m:e>
                          <m:r>
                            <a:rPr lang="en-US" sz="2000" i="1" dirty="0">
                              <a:latin typeface="Cambria Math" panose="02040503050406030204" pitchFamily="18" charset="0"/>
                            </a:rPr>
                            <m:t>𝑣</m:t>
                          </m:r>
                          <m:r>
                            <a:rPr lang="en-US" sz="2000" i="1" dirty="0">
                              <a:latin typeface="Cambria Math" panose="02040503050406030204" pitchFamily="18" charset="0"/>
                            </a:rPr>
                            <m:t>=</m:t>
                          </m:r>
                          <m:r>
                            <a:rPr lang="en-US" sz="2000" i="1" dirty="0">
                              <a:latin typeface="Cambria Math" panose="02040503050406030204" pitchFamily="18" charset="0"/>
                            </a:rPr>
                            <m:t>𝑉</m:t>
                          </m:r>
                        </m:e>
                        <m:sub>
                          <m:r>
                            <a:rPr lang="en-US" sz="2000" i="1" dirty="0">
                              <a:latin typeface="Cambria Math" panose="02040503050406030204" pitchFamily="18" charset="0"/>
                            </a:rPr>
                            <m:t>𝑦</m:t>
                          </m:r>
                        </m:sub>
                      </m:sSub>
                      <m:r>
                        <a:rPr lang="ar-IQ" sz="2000" i="1" dirty="0">
                          <a:latin typeface="Cambria Math" panose="02040503050406030204" pitchFamily="18" charset="0"/>
                        </a:rPr>
                        <m:t>=−</m:t>
                      </m:r>
                      <m:f>
                        <m:fPr>
                          <m:ctrlPr>
                            <a:rPr lang="ar-IQ"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ar-IQ" sz="2000" i="1">
                              <a:latin typeface="Cambria Math" panose="02040503050406030204" pitchFamily="18" charset="0"/>
                            </a:rPr>
                            <m:t>𝜓</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𝑥</m:t>
                          </m:r>
                        </m:den>
                      </m:f>
                    </m:oMath>
                  </m:oMathPara>
                </a14:m>
                <a:endParaRPr lang="en-US" sz="2000" dirty="0" smtClean="0"/>
              </a:p>
              <a:p>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a:t>   from </a:t>
                </a:r>
                <a:r>
                  <a:rPr lang="en-US" sz="2000" dirty="0" smtClean="0"/>
                  <a:t>eq.2     - </a:t>
                </a:r>
                <a14:m>
                  <m:oMath xmlns:m="http://schemas.openxmlformats.org/officeDocument/2006/math">
                    <m:f>
                      <m:fPr>
                        <m:ctrlPr>
                          <a:rPr lang="ar-IQ"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ar-IQ" sz="2000" i="1">
                            <a:latin typeface="Cambria Math" panose="02040503050406030204" pitchFamily="18" charset="0"/>
                          </a:rPr>
                          <m:t>𝜓</m:t>
                        </m:r>
                      </m:num>
                      <m:den>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𝑥</m:t>
                        </m:r>
                      </m:den>
                    </m:f>
                    <m:r>
                      <a:rPr lang="en-US" sz="2000" i="1">
                        <a:latin typeface="Cambria Math" panose="02040503050406030204" pitchFamily="18" charset="0"/>
                      </a:rPr>
                      <m:t>=</m:t>
                    </m:r>
                    <m:r>
                      <a:rPr lang="ar-IQ" sz="2000" b="0" i="1" smtClean="0">
                        <a:latin typeface="Cambria Math" panose="02040503050406030204" pitchFamily="18" charset="0"/>
                      </a:rPr>
                      <m:t>−</m:t>
                    </m:r>
                    <m:f>
                      <m:fPr>
                        <m:ctrlPr>
                          <a:rPr lang="ar-IQ"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i="1">
                                <a:latin typeface="Cambria Math" panose="02040503050406030204" pitchFamily="18" charset="0"/>
                              </a:rPr>
                              <m:t>𝐴</m:t>
                            </m:r>
                          </m:sub>
                        </m:sSub>
                      </m:num>
                      <m:den>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𝑥</m:t>
                        </m:r>
                      </m:den>
                    </m:f>
                    <m:r>
                      <a:rPr lang="ar-IQ" sz="2000" b="0" i="1" smtClean="0">
                        <a:latin typeface="Cambria Math" panose="02040503050406030204" pitchFamily="18" charset="0"/>
                      </a:rPr>
                      <m:t>−</m:t>
                    </m:r>
                    <m:f>
                      <m:fPr>
                        <m:ctrlPr>
                          <a:rPr lang="ar-IQ"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i="1">
                                <a:latin typeface="Cambria Math" panose="02040503050406030204" pitchFamily="18" charset="0"/>
                              </a:rPr>
                              <m:t>𝐵</m:t>
                            </m:r>
                          </m:sub>
                        </m:sSub>
                      </m:num>
                      <m:den>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𝑥</m:t>
                        </m:r>
                      </m:den>
                    </m:f>
                    <m:r>
                      <a:rPr lang="en-US" sz="2000" i="1">
                        <a:latin typeface="Cambria Math" panose="02040503050406030204" pitchFamily="18" charset="0"/>
                      </a:rPr>
                      <m:t>=</m:t>
                    </m:r>
                    <m:r>
                      <a:rPr lang="ar-IQ" sz="2000" b="0" i="1" smtClean="0">
                        <a:latin typeface="Cambria Math" panose="02040503050406030204" pitchFamily="18" charset="0"/>
                      </a:rPr>
                      <m:t>−</m:t>
                    </m:r>
                    <m:f>
                      <m:fPr>
                        <m:ctrlPr>
                          <a:rPr lang="ar-IQ"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den>
                    </m:f>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i="1">
                                <a:latin typeface="Cambria Math" panose="02040503050406030204" pitchFamily="18" charset="0"/>
                              </a:rPr>
                              <m:t>𝐴</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i="1">
                                <a:latin typeface="Cambria Math" panose="02040503050406030204" pitchFamily="18" charset="0"/>
                              </a:rPr>
                              <m:t>𝐵</m:t>
                            </m:r>
                          </m:sub>
                        </m:sSub>
                      </m:e>
                    </m:d>
                  </m:oMath>
                </a14:m>
                <a:r>
                  <a:rPr lang="en-US" sz="2000" dirty="0" smtClean="0"/>
                  <a:t> </a:t>
                </a:r>
              </a:p>
              <a:p>
                <a:pPr/>
                <a14:m>
                  <m:oMathPara xmlns:m="http://schemas.openxmlformats.org/officeDocument/2006/math">
                    <m:oMathParaPr>
                      <m:jc m:val="center"/>
                    </m:oMathParaPr>
                    <m:oMath xmlns:m="http://schemas.openxmlformats.org/officeDocument/2006/math">
                      <m:f>
                        <m:fPr>
                          <m:ctrlPr>
                            <a:rPr lang="ar-IQ"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ar-IQ" sz="2000" i="1">
                              <a:latin typeface="Cambria Math" panose="02040503050406030204" pitchFamily="18" charset="0"/>
                            </a:rPr>
                            <m:t>𝜓</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𝑥</m:t>
                          </m:r>
                        </m:den>
                      </m:f>
                      <m:r>
                        <a:rPr lang="en-US" sz="2000" i="1">
                          <a:latin typeface="Cambria Math" panose="02040503050406030204" pitchFamily="18" charset="0"/>
                        </a:rPr>
                        <m:t>==</m:t>
                      </m:r>
                      <m:f>
                        <m:fPr>
                          <m:ctrlPr>
                            <a:rPr lang="ar-IQ"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den>
                      </m:f>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i="1">
                                  <a:latin typeface="Cambria Math" panose="02040503050406030204" pitchFamily="18" charset="0"/>
                                </a:rPr>
                                <m:t>𝐴</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i="1">
                                  <a:latin typeface="Cambria Math" panose="02040503050406030204" pitchFamily="18" charset="0"/>
                                </a:rPr>
                                <m:t>𝐵</m:t>
                              </m:r>
                            </m:sub>
                          </m:sSub>
                        </m:e>
                      </m:d>
                    </m:oMath>
                  </m:oMathPara>
                </a14:m>
                <a:endParaRPr lang="en-US" sz="2000" dirty="0" smtClean="0"/>
              </a:p>
              <a:p>
                <a:r>
                  <a:rPr lang="en-US" sz="2000" dirty="0" smtClean="0"/>
                  <a:t>Also, from Laplace equation  </a:t>
                </a:r>
                <a14:m>
                  <m:oMath xmlns:m="http://schemas.openxmlformats.org/officeDocument/2006/math">
                    <m:sSup>
                      <m:sSupPr>
                        <m:ctrlPr>
                          <a:rPr lang="en-US" sz="2000" i="1" smtClean="0">
                            <a:latin typeface="Cambria Math" panose="02040503050406030204" pitchFamily="18" charset="0"/>
                          </a:rPr>
                        </m:ctrlPr>
                      </m:sSupPr>
                      <m:e>
                        <m:r>
                          <a:rPr lang="en-US" sz="200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rPr>
                          <m:t>2</m:t>
                        </m:r>
                      </m:sup>
                    </m:sSup>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i="1">
                            <a:latin typeface="Cambria Math" panose="02040503050406030204" pitchFamily="18" charset="0"/>
                          </a:rPr>
                          <m:t>𝐴</m:t>
                        </m:r>
                      </m:sub>
                    </m:sSub>
                  </m:oMath>
                </a14:m>
                <a:r>
                  <a:rPr lang="en-US" sz="2000" dirty="0" smtClean="0"/>
                  <a:t>+</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e>
                      <m:sup>
                        <m:r>
                          <a:rPr lang="en-US" sz="2000" i="1">
                            <a:latin typeface="Cambria Math" panose="02040503050406030204" pitchFamily="18" charset="0"/>
                          </a:rPr>
                          <m:t>2</m:t>
                        </m:r>
                      </m:sup>
                    </m:sSup>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e>
                      <m:sup>
                        <m:r>
                          <a:rPr lang="en-US" sz="2000" i="1">
                            <a:latin typeface="Cambria Math" panose="02040503050406030204" pitchFamily="18" charset="0"/>
                          </a:rPr>
                          <m:t>2</m:t>
                        </m:r>
                      </m:sup>
                    </m:sSup>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i="1">
                                <a:latin typeface="Cambria Math" panose="02040503050406030204" pitchFamily="18" charset="0"/>
                              </a:rPr>
                              <m:t>𝐴</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i="1">
                                <a:latin typeface="Cambria Math" panose="02040503050406030204" pitchFamily="18" charset="0"/>
                              </a:rPr>
                              <m:t>𝐵</m:t>
                            </m:r>
                          </m:sub>
                        </m:sSub>
                      </m:e>
                    </m:d>
                  </m:oMath>
                </a14:m>
                <a:endParaRPr lang="en-US" sz="2000" dirty="0" smtClean="0"/>
              </a:p>
              <a:p>
                <a14:m>
                  <m:oMath xmlns:m="http://schemas.openxmlformats.org/officeDocument/2006/math">
                    <m:r>
                      <a:rPr lang="en-US" sz="200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oMath>
                </a14:m>
                <a:r>
                  <a:rPr lang="en-US" sz="2000" dirty="0" smtClean="0"/>
                  <a:t> </a:t>
                </a:r>
                <a14:m>
                  <m:oMath xmlns:m="http://schemas.openxmlformats.org/officeDocument/2006/math">
                    <m:sSub>
                      <m:sSubPr>
                        <m:ctrlPr>
                          <a:rPr lang="en-US" sz="2000" i="1">
                            <a:latin typeface="Cambria Math" panose="02040503050406030204" pitchFamily="18" charset="0"/>
                          </a:rPr>
                        </m:ctrlPr>
                      </m:sSubPr>
                      <m:e>
                        <m:r>
                          <a:rPr lang="ar-IQ" sz="2000" i="1">
                            <a:latin typeface="Cambria Math" panose="02040503050406030204" pitchFamily="18" charset="0"/>
                          </a:rPr>
                          <m:t>𝜓</m:t>
                        </m:r>
                        <m:r>
                          <a:rPr lang="ar-IQ" sz="2000" b="0" i="1" smtClean="0">
                            <a:latin typeface="Cambria Math" panose="02040503050406030204" pitchFamily="18" charset="0"/>
                          </a:rPr>
                          <m:t>=</m:t>
                        </m:r>
                        <m:r>
                          <a:rPr lang="ar-IQ" sz="2000" i="1">
                            <a:latin typeface="Cambria Math" panose="02040503050406030204" pitchFamily="18" charset="0"/>
                          </a:rPr>
                          <m:t>𝜓</m:t>
                        </m:r>
                      </m:e>
                      <m:sub>
                        <m:r>
                          <a:rPr lang="en-US" sz="2000" i="1">
                            <a:latin typeface="Cambria Math" panose="02040503050406030204" pitchFamily="18" charset="0"/>
                          </a:rPr>
                          <m:t>𝐴</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ar-IQ" sz="2000" i="1">
                            <a:latin typeface="Cambria Math" panose="02040503050406030204" pitchFamily="18" charset="0"/>
                          </a:rPr>
                          <m:t>𝜓</m:t>
                        </m:r>
                      </m:e>
                      <m:sub>
                        <m:r>
                          <a:rPr lang="en-US" sz="2000" i="1">
                            <a:latin typeface="Cambria Math" panose="02040503050406030204" pitchFamily="18" charset="0"/>
                          </a:rPr>
                          <m:t>𝐵</m:t>
                        </m:r>
                      </m:sub>
                    </m:sSub>
                  </m:oMath>
                </a14:m>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4482" y="914400"/>
                <a:ext cx="8915400" cy="5987473"/>
              </a:xfrm>
              <a:prstGeom prst="rect">
                <a:avLst/>
              </a:prstGeom>
              <a:blipFill>
                <a:blip r:embed="rId3"/>
                <a:stretch>
                  <a:fillRect l="-1094" t="-815" b="-204"/>
                </a:stretch>
              </a:blipFill>
            </p:spPr>
            <p:txBody>
              <a:bodyPr/>
              <a:lstStyle/>
              <a:p>
                <a:r>
                  <a:rPr lang="ar-IQ">
                    <a:noFill/>
                  </a:rPr>
                  <a:t> </a:t>
                </a:r>
              </a:p>
            </p:txBody>
          </p:sp>
        </mc:Fallback>
      </mc:AlternateContent>
      <p:pic>
        <p:nvPicPr>
          <p:cNvPr id="6" name="Picture 5" descr="C:\Users\ah\Desktop\٢٠١٩٠٣١٠_١٠٢١٤٢.jpg"/>
          <p:cNvPicPr/>
          <p:nvPr/>
        </p:nvPicPr>
        <p:blipFill rotWithShape="1">
          <a:blip r:embed="rId4" cstate="print">
            <a:extLst>
              <a:ext uri="{28A0092B-C50C-407E-A947-70E740481C1C}">
                <a14:useLocalDpi xmlns:a14="http://schemas.microsoft.com/office/drawing/2010/main" val="0"/>
              </a:ext>
            </a:extLst>
          </a:blip>
          <a:srcRect l="25464" t="21673" r="19089" b="23422"/>
          <a:stretch/>
        </p:blipFill>
        <p:spPr bwMode="auto">
          <a:xfrm>
            <a:off x="4777854" y="758610"/>
            <a:ext cx="4119282" cy="28384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9970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8" name="Rectangle 2"/>
              <p:cNvSpPr>
                <a:spLocks noGrp="1" noChangeArrowheads="1"/>
              </p:cNvSpPr>
              <p:nvPr>
                <p:ph type="title"/>
              </p:nvPr>
            </p:nvSpPr>
            <p:spPr>
              <a:xfrm>
                <a:off x="152400" y="0"/>
                <a:ext cx="8915400" cy="1143000"/>
              </a:xfrm>
            </p:spPr>
            <p:txBody>
              <a:bodyPr rtlCol="0">
                <a:normAutofit fontScale="90000"/>
              </a:bodyPr>
              <a:lstStyle/>
              <a:p>
                <a:pPr algn="just" eaLnBrk="1" fontAlgn="auto" hangingPunct="1">
                  <a:spcAft>
                    <a:spcPts val="0"/>
                  </a:spcAft>
                  <a:defRPr/>
                </a:pPr>
                <a:r>
                  <a:rPr lang="en-US" sz="2400" b="1" i="1" dirty="0" smtClean="0">
                    <a:solidFill>
                      <a:schemeClr val="tx1">
                        <a:lumMod val="85000"/>
                        <a:lumOff val="15000"/>
                      </a:schemeClr>
                    </a:solidFill>
                  </a:rPr>
                  <a:t>Example 2: Draw the stream line for </a:t>
                </a:r>
                <a14:m>
                  <m:oMath xmlns:m="http://schemas.openxmlformats.org/officeDocument/2006/math">
                    <m:r>
                      <a:rPr lang="ar-IQ" sz="2400" i="1">
                        <a:latin typeface="Cambria Math" panose="02040503050406030204" pitchFamily="18" charset="0"/>
                      </a:rPr>
                      <m:t>𝜓</m:t>
                    </m:r>
                  </m:oMath>
                </a14:m>
                <a:r>
                  <a:rPr lang="en-US" sz="2400" b="1" i="1" dirty="0" smtClean="0">
                    <a:solidFill>
                      <a:schemeClr val="tx1">
                        <a:lumMod val="85000"/>
                        <a:lumOff val="15000"/>
                      </a:schemeClr>
                    </a:solidFill>
                  </a:rPr>
                  <a:t>=2 for </a:t>
                </a:r>
                <a:r>
                  <a:rPr lang="en-US" sz="2400" b="1" i="1" dirty="0">
                    <a:solidFill>
                      <a:schemeClr val="tx1">
                        <a:lumMod val="85000"/>
                        <a:lumOff val="15000"/>
                      </a:schemeClr>
                    </a:solidFill>
                  </a:rPr>
                  <a:t>Combining Flow  </a:t>
                </a:r>
                <a:r>
                  <a:rPr lang="en-US" sz="2400" b="1" i="1" dirty="0" smtClean="0">
                    <a:solidFill>
                      <a:schemeClr val="tx1">
                        <a:lumMod val="85000"/>
                        <a:lumOff val="15000"/>
                      </a:schemeClr>
                    </a:solidFill>
                  </a:rPr>
                  <a:t>of  </a:t>
                </a:r>
                <a14:m>
                  <m:oMath xmlns:m="http://schemas.openxmlformats.org/officeDocument/2006/math">
                    <m:sSub>
                      <m:sSubPr>
                        <m:ctrlPr>
                          <a:rPr lang="en-US" sz="2400" i="1">
                            <a:latin typeface="Cambria Math" panose="02040503050406030204" pitchFamily="18" charset="0"/>
                          </a:rPr>
                        </m:ctrlPr>
                      </m:sSubPr>
                      <m:e>
                        <m:r>
                          <a:rPr lang="ar-IQ" sz="2400" i="1">
                            <a:latin typeface="Cambria Math" panose="02040503050406030204" pitchFamily="18" charset="0"/>
                          </a:rPr>
                          <m:t>𝜓</m:t>
                        </m:r>
                      </m:e>
                      <m:sub>
                        <m:r>
                          <a:rPr lang="en-US" sz="2400" i="1">
                            <a:latin typeface="Cambria Math" panose="02040503050406030204" pitchFamily="18" charset="0"/>
                          </a:rPr>
                          <m:t>𝐴</m:t>
                        </m:r>
                      </m:sub>
                    </m:sSub>
                  </m:oMath>
                </a14:m>
                <a:r>
                  <a:rPr lang="en-US" sz="2400" b="1" i="1" dirty="0" smtClean="0">
                    <a:solidFill>
                      <a:schemeClr val="tx1">
                        <a:lumMod val="85000"/>
                        <a:lumOff val="15000"/>
                      </a:schemeClr>
                    </a:solidFill>
                  </a:rPr>
                  <a:t>= y-</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𝑥</m:t>
                        </m:r>
                      </m:e>
                      <m:sup>
                        <m:r>
                          <a:rPr lang="en-US" sz="2400" i="1">
                            <a:latin typeface="Cambria Math" panose="02040503050406030204" pitchFamily="18" charset="0"/>
                          </a:rPr>
                          <m:t>2</m:t>
                        </m:r>
                      </m:sup>
                    </m:sSup>
                  </m:oMath>
                </a14:m>
                <a:r>
                  <a:rPr lang="en-US" sz="2400" b="1" i="1" dirty="0" smtClean="0">
                    <a:solidFill>
                      <a:schemeClr val="tx1">
                        <a:lumMod val="85000"/>
                        <a:lumOff val="15000"/>
                      </a:schemeClr>
                    </a:solidFill>
                  </a:rPr>
                  <a:t> and </a:t>
                </a:r>
                <a14:m>
                  <m:oMath xmlns:m="http://schemas.openxmlformats.org/officeDocument/2006/math">
                    <m:sSub>
                      <m:sSubPr>
                        <m:ctrlPr>
                          <a:rPr lang="en-US" sz="2400" i="1">
                            <a:latin typeface="Cambria Math" panose="02040503050406030204" pitchFamily="18" charset="0"/>
                          </a:rPr>
                        </m:ctrlPr>
                      </m:sSubPr>
                      <m:e>
                        <m:r>
                          <a:rPr lang="ar-IQ" sz="2400" i="1">
                            <a:latin typeface="Cambria Math" panose="02040503050406030204" pitchFamily="18" charset="0"/>
                          </a:rPr>
                          <m:t>𝜓</m:t>
                        </m:r>
                      </m:e>
                      <m:sub>
                        <m:r>
                          <a:rPr lang="en-US" sz="2400" b="0" i="1" smtClean="0">
                            <a:latin typeface="Cambria Math" panose="02040503050406030204" pitchFamily="18" charset="0"/>
                          </a:rPr>
                          <m:t>𝐵</m:t>
                        </m:r>
                      </m:sub>
                    </m:sSub>
                  </m:oMath>
                </a14:m>
                <a:r>
                  <a:rPr lang="en-US" sz="2400" b="1" i="1" dirty="0">
                    <a:solidFill>
                      <a:schemeClr val="tx1">
                        <a:lumMod val="85000"/>
                        <a:lumOff val="15000"/>
                      </a:schemeClr>
                    </a:solidFill>
                  </a:rPr>
                  <a:t>= </a:t>
                </a:r>
                <a:r>
                  <a:rPr lang="en-US" sz="2400" b="1" i="1" dirty="0" smtClean="0">
                    <a:solidFill>
                      <a:schemeClr val="tx1">
                        <a:lumMod val="85000"/>
                        <a:lumOff val="15000"/>
                      </a:schemeClr>
                    </a:solidFill>
                  </a:rPr>
                  <a:t>x. Also determine the expression for the velocity at any point.</a:t>
                </a:r>
                <a:endParaRPr lang="en-US" sz="2400" b="1" i="1" dirty="0">
                  <a:solidFill>
                    <a:schemeClr val="tx1">
                      <a:lumMod val="85000"/>
                      <a:lumOff val="15000"/>
                    </a:schemeClr>
                  </a:solidFill>
                </a:endParaRPr>
              </a:p>
            </p:txBody>
          </p:sp>
        </mc:Choice>
        <mc:Fallback xmlns="">
          <p:sp>
            <p:nvSpPr>
              <p:cNvPr id="4098" name="Rectangle 2"/>
              <p:cNvSpPr>
                <a:spLocks noGrp="1" noRot="1" noChangeAspect="1" noMove="1" noResize="1" noEditPoints="1" noAdjustHandles="1" noChangeArrowheads="1" noChangeShapeType="1" noTextEdit="1"/>
              </p:cNvSpPr>
              <p:nvPr>
                <p:ph type="title"/>
              </p:nvPr>
            </p:nvSpPr>
            <p:spPr>
              <a:xfrm>
                <a:off x="152400" y="0"/>
                <a:ext cx="8915400" cy="1143000"/>
              </a:xfrm>
              <a:blipFill>
                <a:blip r:embed="rId3"/>
                <a:stretch>
                  <a:fillRect l="-889" t="-3723" r="-820" b="-6383"/>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28600" y="1171977"/>
                <a:ext cx="8915400" cy="12550936"/>
              </a:xfrm>
              <a:prstGeom prst="rect">
                <a:avLst/>
              </a:prstGeom>
              <a:noFill/>
            </p:spPr>
            <p:txBody>
              <a:bodyPr wrap="square" rtlCol="1">
                <a:spAutoFit/>
              </a:bodyPr>
              <a:lstStyle/>
              <a:p>
                <a:r>
                  <a:rPr lang="en-US" dirty="0" smtClean="0"/>
                  <a:t>Solution</a:t>
                </a:r>
              </a:p>
              <a:p>
                <a:r>
                  <a:rPr lang="en-US" dirty="0" smtClean="0"/>
                  <a:t>For    </a:t>
                </a:r>
                <a14:m>
                  <m:oMath xmlns:m="http://schemas.openxmlformats.org/officeDocument/2006/math">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𝐴</m:t>
                        </m:r>
                      </m:sub>
                    </m:sSub>
                  </m:oMath>
                </a14:m>
                <a:r>
                  <a:rPr lang="en-US" b="1" i="1" dirty="0">
                    <a:solidFill>
                      <a:schemeClr val="tx1">
                        <a:lumMod val="85000"/>
                        <a:lumOff val="15000"/>
                      </a:schemeClr>
                    </a:solidFill>
                  </a:rPr>
                  <a:t>= y-</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rPr>
                          <m:t>2</m:t>
                        </m:r>
                      </m:sup>
                    </m:sSup>
                  </m:oMath>
                </a14:m>
                <a:r>
                  <a:rPr lang="en-US" dirty="0" smtClean="0"/>
                  <a:t>  the field flow as follows:</a:t>
                </a:r>
              </a:p>
              <a:p>
                <a:endParaRPr lang="en-US" dirty="0"/>
              </a:p>
              <a:p>
                <a:pPr/>
                <a14:m>
                  <m:oMathPara xmlns:m="http://schemas.openxmlformats.org/officeDocument/2006/math">
                    <m:oMathParaPr>
                      <m:jc m:val="left"/>
                    </m:oMathParaPr>
                    <m:oMath xmlns:m="http://schemas.openxmlformats.org/officeDocument/2006/math">
                      <m:sSub>
                        <m:sSubPr>
                          <m:ctrlPr>
                            <a:rPr lang="ar-IQ"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𝐴</m:t>
                          </m:r>
                        </m:sub>
                      </m:sSub>
                      <m:r>
                        <a:rPr lang="ar-IQ"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𝐴</m:t>
                              </m:r>
                            </m:sub>
                          </m:sSub>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𝑦</m:t>
                          </m:r>
                        </m:den>
                      </m:f>
                      <m:r>
                        <a:rPr lang="en-US" b="0" i="1" smtClean="0">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𝑎𝑛𝑑</m:t>
                      </m:r>
                      <m:r>
                        <a:rPr lang="ar-IQ" i="1">
                          <a:latin typeface="Cambria Math" panose="02040503050406030204" pitchFamily="18" charset="0"/>
                        </a:rPr>
                        <m:t>   </m:t>
                      </m:r>
                      <m:sSub>
                        <m:sSubPr>
                          <m:ctrlPr>
                            <a:rPr lang="ar-IQ" i="1" dirty="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𝐴</m:t>
                          </m:r>
                        </m:sub>
                      </m:sSub>
                      <m:r>
                        <a:rPr lang="ar-IQ"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𝐴</m:t>
                              </m:r>
                            </m:sub>
                          </m:sSub>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den>
                      </m:f>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𝑥</m:t>
                      </m:r>
                    </m:oMath>
                  </m:oMathPara>
                </a14:m>
                <a:endParaRPr lang="en-US" i="1" dirty="0" smtClean="0">
                  <a:latin typeface="Cambria Math" panose="02040503050406030204" pitchFamily="18" charset="0"/>
                </a:endParaRPr>
              </a:p>
              <a:p>
                <a:endParaRPr lang="en-US"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𝐹𝑜𝑟</m:t>
                        </m:r>
                        <m:r>
                          <a:rPr lang="en-US" b="0" i="1" smtClean="0">
                            <a:latin typeface="Cambria Math" panose="02040503050406030204" pitchFamily="18" charset="0"/>
                          </a:rPr>
                          <m:t> </m:t>
                        </m:r>
                        <m:r>
                          <a:rPr lang="ar-IQ" i="1">
                            <a:latin typeface="Cambria Math" panose="02040503050406030204" pitchFamily="18" charset="0"/>
                          </a:rPr>
                          <m:t>𝜓</m:t>
                        </m:r>
                      </m:e>
                      <m:sub>
                        <m:r>
                          <a:rPr lang="en-US" i="1">
                            <a:latin typeface="Cambria Math" panose="02040503050406030204" pitchFamily="18" charset="0"/>
                          </a:rPr>
                          <m:t>𝐵</m:t>
                        </m:r>
                      </m:sub>
                    </m:sSub>
                  </m:oMath>
                </a14:m>
                <a:r>
                  <a:rPr lang="en-US" b="1" i="1" dirty="0">
                    <a:solidFill>
                      <a:schemeClr val="tx1">
                        <a:lumMod val="85000"/>
                        <a:lumOff val="15000"/>
                      </a:schemeClr>
                    </a:solidFill>
                  </a:rPr>
                  <a:t>= </a:t>
                </a:r>
                <a:r>
                  <a:rPr lang="en-US" b="1" i="1" dirty="0" smtClean="0">
                    <a:solidFill>
                      <a:schemeClr val="tx1">
                        <a:lumMod val="85000"/>
                        <a:lumOff val="15000"/>
                      </a:schemeClr>
                    </a:solidFill>
                  </a:rPr>
                  <a:t>x  </a:t>
                </a:r>
                <a:r>
                  <a:rPr lang="en-US" dirty="0"/>
                  <a:t>the field flow as follows</a:t>
                </a:r>
                <a:r>
                  <a:rPr lang="en-US" dirty="0" smtClean="0"/>
                  <a:t>:  </a:t>
                </a:r>
                <a:endParaRPr lang="en-US" dirty="0"/>
              </a:p>
              <a:p>
                <a:pPr/>
                <a14:m>
                  <m:oMathPara xmlns:m="http://schemas.openxmlformats.org/officeDocument/2006/math">
                    <m:oMathParaPr>
                      <m:jc m:val="left"/>
                    </m:oMathParaPr>
                    <m:oMath xmlns:m="http://schemas.openxmlformats.org/officeDocument/2006/math">
                      <m:sSub>
                        <m:sSubPr>
                          <m:ctrlPr>
                            <a:rPr lang="ar-IQ" i="1" dirty="0">
                              <a:latin typeface="Cambria Math" panose="02040503050406030204" pitchFamily="18" charset="0"/>
                            </a:rPr>
                          </m:ctrlPr>
                        </m:sSubPr>
                        <m:e>
                          <m:r>
                            <a:rPr lang="en-US" i="1" dirty="0">
                              <a:latin typeface="Cambria Math" panose="02040503050406030204" pitchFamily="18" charset="0"/>
                            </a:rPr>
                            <m:t>𝑢</m:t>
                          </m:r>
                        </m:e>
                        <m:sub>
                          <m:r>
                            <a:rPr lang="en-US" b="0" i="1" dirty="0" smtClean="0">
                              <a:latin typeface="Cambria Math" panose="02040503050406030204" pitchFamily="18" charset="0"/>
                            </a:rPr>
                            <m:t>𝐵</m:t>
                          </m:r>
                        </m:sub>
                      </m:sSub>
                      <m:r>
                        <a:rPr lang="ar-IQ"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𝐴</m:t>
                              </m:r>
                            </m:sub>
                          </m:sSub>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𝑎𝑛𝑑</m:t>
                      </m:r>
                      <m:r>
                        <a:rPr lang="ar-IQ" b="0" i="1" smtClean="0">
                          <a:latin typeface="Cambria Math" panose="02040503050406030204" pitchFamily="18" charset="0"/>
                        </a:rPr>
                        <m:t>       </m:t>
                      </m:r>
                      <m:sSub>
                        <m:sSubPr>
                          <m:ctrlPr>
                            <a:rPr lang="ar-IQ" i="1" dirty="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𝐵</m:t>
                          </m:r>
                        </m:sub>
                      </m:sSub>
                      <m:r>
                        <a:rPr lang="ar-IQ"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ar-IQ" i="1">
                                  <a:latin typeface="Cambria Math" panose="02040503050406030204" pitchFamily="18" charset="0"/>
                                </a:rPr>
                                <m:t>𝜓</m:t>
                              </m:r>
                            </m:e>
                            <m:sub>
                              <m:r>
                                <a:rPr lang="en-US" b="0" i="1" smtClean="0">
                                  <a:latin typeface="Cambria Math" panose="02040503050406030204" pitchFamily="18" charset="0"/>
                                </a:rPr>
                                <m:t>𝐵</m:t>
                              </m:r>
                            </m:sub>
                          </m:sSub>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US" dirty="0" smtClean="0"/>
              </a:p>
              <a:p>
                <a:endParaRPr lang="en-US" dirty="0" smtClean="0"/>
              </a:p>
              <a:p>
                <a:r>
                  <a:rPr lang="en-US" dirty="0" smtClean="0"/>
                  <a:t>But for total field flow:</a:t>
                </a:r>
              </a:p>
              <a:p>
                <a:r>
                  <a:rPr lang="en-US" dirty="0" smtClean="0"/>
                  <a:t>  </a:t>
                </a:r>
                <a14:m>
                  <m:oMath xmlns:m="http://schemas.openxmlformats.org/officeDocument/2006/math">
                    <m:sSub>
                      <m:sSubPr>
                        <m:ctrlPr>
                          <a:rPr lang="en-US" i="1">
                            <a:latin typeface="Cambria Math" panose="02040503050406030204" pitchFamily="18" charset="0"/>
                          </a:rPr>
                        </m:ctrlPr>
                      </m:sSubPr>
                      <m:e>
                        <m:r>
                          <a:rPr lang="ar-IQ" i="1">
                            <a:latin typeface="Cambria Math" panose="02040503050406030204" pitchFamily="18" charset="0"/>
                          </a:rPr>
                          <m:t>𝜓</m:t>
                        </m:r>
                        <m:r>
                          <a:rPr lang="ar-IQ" i="1">
                            <a:latin typeface="Cambria Math" panose="02040503050406030204" pitchFamily="18" charset="0"/>
                          </a:rPr>
                          <m:t>=</m:t>
                        </m:r>
                        <m:r>
                          <a:rPr lang="ar-IQ" i="1">
                            <a:latin typeface="Cambria Math" panose="02040503050406030204" pitchFamily="18" charset="0"/>
                          </a:rPr>
                          <m:t>𝜓</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𝐵</m:t>
                        </m:r>
                      </m:sub>
                    </m:sSub>
                  </m:oMath>
                </a14:m>
                <a:r>
                  <a:rPr lang="en-US" dirty="0" smtClean="0"/>
                  <a:t>= </a:t>
                </a:r>
                <a:r>
                  <a:rPr lang="en-US" b="1" i="1" dirty="0">
                    <a:solidFill>
                      <a:schemeClr val="tx1">
                        <a:lumMod val="85000"/>
                        <a:lumOff val="15000"/>
                      </a:schemeClr>
                    </a:solidFill>
                  </a:rPr>
                  <a:t>y-</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𝑥</m:t>
                    </m:r>
                  </m:oMath>
                </a14:m>
                <a:endParaRPr lang="en-US" dirty="0" smtClean="0"/>
              </a:p>
              <a:p>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smtClean="0"/>
                  <a:t> </a:t>
                </a:r>
                <a14:m>
                  <m:oMath xmlns:m="http://schemas.openxmlformats.org/officeDocument/2006/math">
                    <m:r>
                      <a:rPr lang="en-US" b="0" i="1" dirty="0" smtClean="0">
                        <a:latin typeface="Cambria Math" panose="02040503050406030204" pitchFamily="18" charset="0"/>
                      </a:rPr>
                      <m:t>𝑢</m:t>
                    </m:r>
                    <m:r>
                      <a:rPr lang="en-US" b="0" i="1" dirty="0" smtClean="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ar-IQ" i="1">
                            <a:latin typeface="Cambria Math" panose="02040503050406030204" pitchFamily="18" charset="0"/>
                          </a:rPr>
                          <m:t>𝜓</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𝑦</m:t>
                        </m:r>
                      </m:den>
                    </m:f>
                    <m:r>
                      <a:rPr lang="en-US" b="0" i="1" smtClean="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𝑦</m:t>
                        </m:r>
                      </m:den>
                    </m:f>
                    <m:r>
                      <a:rPr lang="en-US" b="0" i="1" smtClean="0">
                        <a:latin typeface="Cambria Math" panose="02040503050406030204" pitchFamily="18" charset="0"/>
                      </a:rPr>
                      <m:t>(</m:t>
                    </m:r>
                    <m:r>
                      <m:rPr>
                        <m:nor/>
                      </m:rPr>
                      <a:rPr lang="en-US" b="1" i="1" dirty="0">
                        <a:solidFill>
                          <a:schemeClr val="tx1">
                            <a:lumMod val="85000"/>
                            <a:lumOff val="15000"/>
                          </a:schemeClr>
                        </a:solidFill>
                      </a:rPr>
                      <m:t>y</m:t>
                    </m:r>
                    <m:r>
                      <m:rPr>
                        <m:nor/>
                      </m:rPr>
                      <a:rPr lang="en-US" b="1" i="1" dirty="0">
                        <a:solidFill>
                          <a:schemeClr val="tx1">
                            <a:lumMod val="85000"/>
                            <a:lumOff val="15000"/>
                          </a:schemeClr>
                        </a:solidFill>
                      </a:rPr>
                      <m:t>−</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𝑥</m:t>
                    </m:r>
                  </m:oMath>
                </a14:m>
                <a:r>
                  <a:rPr lang="en-US" dirty="0" smtClean="0"/>
                  <a:t>) =1</a:t>
                </a:r>
                <a:endParaRPr lang="en-US" dirty="0"/>
              </a:p>
              <a:p>
                <a14:m>
                  <m:oMath xmlns:m="http://schemas.openxmlformats.org/officeDocument/2006/math">
                    <m:r>
                      <a:rPr lang="en-US" i="1">
                        <a:latin typeface="Cambria Math" panose="02040503050406030204" pitchFamily="18" charset="0"/>
                      </a:rPr>
                      <m:t>𝑎𝑛𝑑</m:t>
                    </m:r>
                    <m:r>
                      <a:rPr lang="ar-IQ" i="1">
                        <a:latin typeface="Cambria Math" panose="02040503050406030204" pitchFamily="18" charset="0"/>
                      </a:rPr>
                      <m:t>   </m:t>
                    </m:r>
                    <m:r>
                      <a:rPr lang="en-US" b="0" i="1" dirty="0" smtClean="0">
                        <a:latin typeface="Cambria Math" panose="02040503050406030204" pitchFamily="18" charset="0"/>
                      </a:rPr>
                      <m:t>𝑣</m:t>
                    </m:r>
                    <m:r>
                      <a:rPr lang="en-US" b="0" i="1" dirty="0" smtClean="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ar-IQ" i="1">
                            <a:latin typeface="Cambria Math" panose="02040503050406030204" pitchFamily="18" charset="0"/>
                          </a:rPr>
                          <m:t>𝜓</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den>
                    </m:f>
                    <m:r>
                      <a:rPr lang="en-US" b="0" i="1" smtClean="0">
                        <a:latin typeface="Cambria Math" panose="02040503050406030204" pitchFamily="18" charset="0"/>
                      </a:rPr>
                      <m:t>=</m:t>
                    </m:r>
                    <m:r>
                      <a:rPr lang="ar-IQ"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den>
                    </m:f>
                    <m:r>
                      <a:rPr lang="en-US" b="0" i="1" smtClean="0">
                        <a:latin typeface="Cambria Math" panose="02040503050406030204" pitchFamily="18" charset="0"/>
                      </a:rPr>
                      <m:t>(</m:t>
                    </m:r>
                    <m:r>
                      <m:rPr>
                        <m:nor/>
                      </m:rPr>
                      <a:rPr lang="en-US" b="1" i="1" dirty="0">
                        <a:solidFill>
                          <a:schemeClr val="tx1">
                            <a:lumMod val="85000"/>
                            <a:lumOff val="15000"/>
                          </a:schemeClr>
                        </a:solidFill>
                      </a:rPr>
                      <m:t>y</m:t>
                    </m:r>
                    <m:r>
                      <m:rPr>
                        <m:nor/>
                      </m:rPr>
                      <a:rPr lang="en-US" b="1" i="1" dirty="0">
                        <a:solidFill>
                          <a:schemeClr val="tx1">
                            <a:lumMod val="85000"/>
                            <a:lumOff val="15000"/>
                          </a:schemeClr>
                        </a:solidFill>
                      </a:rPr>
                      <m:t>−</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𝑥</m:t>
                    </m:r>
                  </m:oMath>
                </a14:m>
                <a:r>
                  <a:rPr lang="en-US" dirty="0" smtClean="0"/>
                  <a:t>)=2x-1</a:t>
                </a:r>
              </a:p>
              <a:p>
                <a:endParaRPr lang="en-US" dirty="0"/>
              </a:p>
              <a:p>
                <a:endParaRPr lang="en-US" dirty="0" smtClean="0"/>
              </a:p>
              <a:p>
                <a:r>
                  <a:rPr lang="en-US" dirty="0" smtClean="0"/>
                  <a:t>From figure</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𝑢</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𝐵</m:t>
                        </m:r>
                      </m:sub>
                    </m:sSub>
                  </m:oMath>
                </a14:m>
                <a:r>
                  <a:rPr lang="en-US" dirty="0" smtClean="0"/>
                  <a:t>         ---------(1) </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𝑣</m:t>
                        </m:r>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𝑣</m:t>
                        </m:r>
                      </m:e>
                      <m:sub>
                        <m:r>
                          <a:rPr lang="en-US" i="1">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𝐵</m:t>
                        </m:r>
                      </m:sub>
                    </m:sSub>
                  </m:oMath>
                </a14:m>
                <a:r>
                  <a:rPr lang="en-US" dirty="0" smtClean="0"/>
                  <a:t>      ---------(2)</a:t>
                </a:r>
              </a:p>
              <a:p>
                <a:r>
                  <a:rPr lang="en-US" dirty="0" smtClean="0"/>
                  <a:t>But </a:t>
                </a:r>
                <a14:m>
                  <m:oMath xmlns:m="http://schemas.openxmlformats.org/officeDocument/2006/math">
                    <m:sSub>
                      <m:sSubPr>
                        <m:ctrlPr>
                          <a:rPr lang="ar-IQ" i="1" dirty="0">
                            <a:latin typeface="Cambria Math" panose="02040503050406030204" pitchFamily="18" charset="0"/>
                          </a:rPr>
                        </m:ctrlPr>
                      </m:sSubPr>
                      <m:e>
                        <m:r>
                          <a:rPr lang="en-US" i="1" dirty="0">
                            <a:latin typeface="Cambria Math" panose="02040503050406030204" pitchFamily="18" charset="0"/>
                          </a:rPr>
                          <m:t>𝑢</m:t>
                        </m:r>
                        <m:r>
                          <a:rPr lang="en-US" i="1" dirty="0">
                            <a:latin typeface="Cambria Math" panose="02040503050406030204" pitchFamily="18" charset="0"/>
                          </a:rPr>
                          <m:t>=</m:t>
                        </m:r>
                        <m:r>
                          <a:rPr lang="en-US" i="1" dirty="0">
                            <a:latin typeface="Cambria Math" panose="02040503050406030204" pitchFamily="18" charset="0"/>
                          </a:rPr>
                          <m:t>𝑉</m:t>
                        </m:r>
                      </m:e>
                      <m:sub>
                        <m:r>
                          <a:rPr lang="en-US" i="1" dirty="0">
                            <a:latin typeface="Cambria Math" panose="02040503050406030204" pitchFamily="18" charset="0"/>
                          </a:rPr>
                          <m:t>𝑥</m:t>
                        </m:r>
                      </m:sub>
                    </m:sSub>
                    <m:r>
                      <a:rPr lang="ar-IQ"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ar-IQ" i="1">
                            <a:latin typeface="Cambria Math" panose="02040503050406030204" pitchFamily="18" charset="0"/>
                          </a:rPr>
                          <m:t>𝜓</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𝑦</m:t>
                        </m:r>
                      </m:den>
                    </m:f>
                  </m:oMath>
                </a14:m>
                <a:endParaRPr lang="en-US" i="1" dirty="0" smtClean="0">
                  <a:latin typeface="Cambria Math" panose="02040503050406030204" pitchFamily="18" charset="0"/>
                </a:endParaRPr>
              </a:p>
              <a:p>
                <a:endParaRPr lang="en-US" i="1" dirty="0">
                  <a:latin typeface="Cambria Math" panose="02040503050406030204" pitchFamily="18" charset="0"/>
                </a:endParaRPr>
              </a:p>
              <a:p>
                <a:endParaRPr lang="en-US" i="1" dirty="0" smtClean="0">
                  <a:latin typeface="Cambria Math" panose="02040503050406030204" pitchFamily="18" charset="0"/>
                </a:endParaRPr>
              </a:p>
              <a:p>
                <a:endParaRPr lang="en-US" i="1" dirty="0" smtClean="0">
                  <a:latin typeface="Cambria Math" panose="02040503050406030204" pitchFamily="18" charset="0"/>
                </a:endParaRPr>
              </a:p>
              <a:p>
                <a:r>
                  <a:rPr lang="en-US" dirty="0" smtClean="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smtClean="0"/>
                  <a:t>   from eq.1      </a:t>
                </a:r>
                <a14:m>
                  <m:oMath xmlns:m="http://schemas.openxmlformats.org/officeDocument/2006/math">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ar-IQ" i="1">
                            <a:latin typeface="Cambria Math" panose="02040503050406030204" pitchFamily="18" charset="0"/>
                          </a:rPr>
                          <m:t>𝜓</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𝑦</m:t>
                        </m:r>
                      </m:den>
                    </m:f>
                    <m:r>
                      <a:rPr lang="en-US" b="0" i="1" smtClean="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b="0" i="1" smtClean="0">
                                <a:latin typeface="Cambria Math" panose="02040503050406030204" pitchFamily="18" charset="0"/>
                              </a:rPr>
                              <m:t>𝐴</m:t>
                            </m:r>
                          </m:sub>
                        </m:sSub>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𝑦</m:t>
                        </m:r>
                      </m:den>
                    </m:f>
                    <m:r>
                      <a:rPr lang="ar-IQ" b="0" i="1" smtClean="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𝐵</m:t>
                            </m:r>
                          </m:sub>
                        </m:sSub>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𝑦</m:t>
                        </m:r>
                      </m:den>
                    </m:f>
                    <m:r>
                      <a:rPr lang="en-US" b="0" i="1" smtClean="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𝑦</m:t>
                        </m:r>
                      </m:den>
                    </m:f>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b="0" i="1" smtClean="0">
                                <a:latin typeface="Cambria Math" panose="02040503050406030204" pitchFamily="18" charset="0"/>
                              </a:rPr>
                              <m:t>𝐵</m:t>
                            </m:r>
                          </m:sub>
                        </m:sSub>
                      </m:e>
                    </m:d>
                  </m:oMath>
                </a14:m>
                <a:endParaRPr lang="en-US" dirty="0" smtClean="0"/>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𝑎𝑛𝑑</m:t>
                      </m:r>
                      <m:r>
                        <a:rPr lang="ar-IQ" i="1">
                          <a:latin typeface="Cambria Math" panose="02040503050406030204" pitchFamily="18" charset="0"/>
                        </a:rPr>
                        <m:t>   </m:t>
                      </m:r>
                      <m:sSub>
                        <m:sSubPr>
                          <m:ctrlPr>
                            <a:rPr lang="ar-IQ" i="1" dirty="0">
                              <a:latin typeface="Cambria Math" panose="02040503050406030204" pitchFamily="18" charset="0"/>
                            </a:rPr>
                          </m:ctrlPr>
                        </m:sSubPr>
                        <m:e>
                          <m:r>
                            <a:rPr lang="en-US" i="1" dirty="0">
                              <a:latin typeface="Cambria Math" panose="02040503050406030204" pitchFamily="18" charset="0"/>
                            </a:rPr>
                            <m:t>𝑣</m:t>
                          </m:r>
                          <m:r>
                            <a:rPr lang="en-US" i="1" dirty="0">
                              <a:latin typeface="Cambria Math" panose="02040503050406030204" pitchFamily="18" charset="0"/>
                            </a:rPr>
                            <m:t>=</m:t>
                          </m:r>
                          <m:r>
                            <a:rPr lang="en-US" i="1" dirty="0">
                              <a:latin typeface="Cambria Math" panose="02040503050406030204" pitchFamily="18" charset="0"/>
                            </a:rPr>
                            <m:t>𝑉</m:t>
                          </m:r>
                        </m:e>
                        <m:sub>
                          <m:r>
                            <a:rPr lang="en-US" i="1" dirty="0">
                              <a:latin typeface="Cambria Math" panose="02040503050406030204" pitchFamily="18" charset="0"/>
                            </a:rPr>
                            <m:t>𝑦</m:t>
                          </m:r>
                        </m:sub>
                      </m:sSub>
                      <m:r>
                        <a:rPr lang="ar-IQ"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ar-IQ" i="1">
                              <a:latin typeface="Cambria Math" panose="02040503050406030204" pitchFamily="18" charset="0"/>
                            </a:rPr>
                            <m:t>𝜓</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den>
                      </m:f>
                    </m:oMath>
                  </m:oMathPara>
                </a14:m>
                <a:endParaRPr lang="en-US" dirty="0" smtClean="0"/>
              </a:p>
              <a:p>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from </a:t>
                </a:r>
                <a:r>
                  <a:rPr lang="en-US" dirty="0" smtClean="0"/>
                  <a:t>eq.2      </a:t>
                </a:r>
                <a14:m>
                  <m:oMath xmlns:m="http://schemas.openxmlformats.org/officeDocument/2006/math">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ar-IQ" i="1">
                            <a:latin typeface="Cambria Math" panose="02040503050406030204" pitchFamily="18" charset="0"/>
                          </a:rPr>
                          <m:t>𝜓</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𝑥</m:t>
                        </m:r>
                      </m:den>
                    </m:f>
                    <m:r>
                      <a:rPr lang="en-US" i="1">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𝐴</m:t>
                            </m:r>
                          </m:sub>
                        </m:sSub>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𝑥</m:t>
                        </m:r>
                      </m:den>
                    </m:f>
                    <m:r>
                      <a:rPr lang="ar-IQ" i="1">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𝐵</m:t>
                            </m:r>
                          </m:sub>
                        </m:sSub>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𝑥</m:t>
                        </m:r>
                      </m:den>
                    </m:f>
                    <m:r>
                      <a:rPr lang="en-US" i="1">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𝐵</m:t>
                            </m:r>
                          </m:sub>
                        </m:sSub>
                      </m:e>
                    </m:d>
                  </m:oMath>
                </a14:m>
                <a:r>
                  <a:rPr lang="en-US" dirty="0" smtClean="0"/>
                  <a:t> </a:t>
                </a:r>
              </a:p>
              <a:p>
                <a:endParaRPr lang="en-US" dirty="0"/>
              </a:p>
              <a:p>
                <a:r>
                  <a:rPr lang="en-US" dirty="0" smtClean="0"/>
                  <a:t>Also, from Laplace equation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rPr>
                          <m:t>2</m:t>
                        </m:r>
                      </m:sup>
                    </m:sSup>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𝐴</m:t>
                        </m:r>
                      </m:sub>
                    </m:sSub>
                  </m:oMath>
                </a14:m>
                <a:r>
                  <a:rPr lang="en-US" dirty="0" smtClean="0"/>
                  <a:t>+</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𝐵</m:t>
                            </m:r>
                          </m:sub>
                        </m:sSub>
                      </m:e>
                    </m:d>
                  </m:oMath>
                </a14:m>
                <a:endParaRPr lang="en-US" dirty="0" smtClean="0"/>
              </a:p>
              <a:p>
                <a14:m>
                  <m:oMath xmlns:m="http://schemas.openxmlformats.org/officeDocument/2006/math">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       </m:t>
                    </m:r>
                  </m:oMath>
                </a14:m>
                <a:r>
                  <a:rPr lang="en-US" dirty="0" smtClean="0"/>
                  <a:t> </a:t>
                </a:r>
                <a14:m>
                  <m:oMath xmlns:m="http://schemas.openxmlformats.org/officeDocument/2006/math">
                    <m:sSub>
                      <m:sSubPr>
                        <m:ctrlPr>
                          <a:rPr lang="en-US" i="1">
                            <a:latin typeface="Cambria Math" panose="02040503050406030204" pitchFamily="18" charset="0"/>
                          </a:rPr>
                        </m:ctrlPr>
                      </m:sSubPr>
                      <m:e>
                        <m:r>
                          <a:rPr lang="ar-IQ" i="1">
                            <a:latin typeface="Cambria Math" panose="02040503050406030204" pitchFamily="18" charset="0"/>
                          </a:rPr>
                          <m:t>𝜓</m:t>
                        </m:r>
                        <m:r>
                          <a:rPr lang="ar-IQ" b="0" i="1" smtClean="0">
                            <a:latin typeface="Cambria Math" panose="02040503050406030204" pitchFamily="18" charset="0"/>
                          </a:rPr>
                          <m:t>=</m:t>
                        </m:r>
                        <m:r>
                          <a:rPr lang="ar-IQ" i="1">
                            <a:latin typeface="Cambria Math" panose="02040503050406030204" pitchFamily="18" charset="0"/>
                          </a:rPr>
                          <m:t>𝜓</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𝐵</m:t>
                        </m:r>
                      </m:sub>
                    </m:sSub>
                  </m:oMath>
                </a14:m>
                <a:endParaRPr lang="en-US" dirty="0"/>
              </a:p>
              <a:p>
                <a:endParaRPr lang="ar-IQ" dirty="0"/>
              </a:p>
            </p:txBody>
          </p:sp>
        </mc:Choice>
        <mc:Fallback xmlns="">
          <p:sp>
            <p:nvSpPr>
              <p:cNvPr id="3" name="TextBox 2"/>
              <p:cNvSpPr txBox="1">
                <a:spLocks noRot="1" noChangeAspect="1" noMove="1" noResize="1" noEditPoints="1" noAdjustHandles="1" noChangeArrowheads="1" noChangeShapeType="1" noTextEdit="1"/>
              </p:cNvSpPr>
              <p:nvPr/>
            </p:nvSpPr>
            <p:spPr>
              <a:xfrm>
                <a:off x="228600" y="1171977"/>
                <a:ext cx="8915400" cy="12550936"/>
              </a:xfrm>
              <a:prstGeom prst="rect">
                <a:avLst/>
              </a:prstGeom>
              <a:blipFill>
                <a:blip r:embed="rId4"/>
                <a:stretch>
                  <a:fillRect l="-1094" t="-389"/>
                </a:stretch>
              </a:blipFill>
            </p:spPr>
            <p:txBody>
              <a:bodyPr/>
              <a:lstStyle/>
              <a:p>
                <a:r>
                  <a:rPr lang="ar-IQ">
                    <a:noFill/>
                  </a:rPr>
                  <a:t> </a:t>
                </a:r>
              </a:p>
            </p:txBody>
          </p:sp>
        </mc:Fallback>
      </mc:AlternateContent>
      <p:pic>
        <p:nvPicPr>
          <p:cNvPr id="5" name="Picture 5" descr="C:\Users\ah\Desktop\٢٠١٩٠٢٢٤_١٠١١٣٨.jpg"/>
          <p:cNvPicPr>
            <a:picLocks noChangeAspect="1" noChangeArrowheads="1"/>
          </p:cNvPicPr>
          <p:nvPr/>
        </p:nvPicPr>
        <p:blipFill>
          <a:blip r:embed="rId5">
            <a:extLst>
              <a:ext uri="{28A0092B-C50C-407E-A947-70E740481C1C}">
                <a14:useLocalDpi xmlns:a14="http://schemas.microsoft.com/office/drawing/2010/main" val="0"/>
              </a:ext>
            </a:extLst>
          </a:blip>
          <a:srcRect l="34135" t="25285" r="30283" b="18604"/>
          <a:stretch>
            <a:fillRect/>
          </a:stretch>
        </p:blipFill>
        <p:spPr bwMode="auto">
          <a:xfrm>
            <a:off x="6416567" y="685800"/>
            <a:ext cx="2651233" cy="274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8305800" y="4038600"/>
            <a:ext cx="0" cy="167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001000" y="4038600"/>
            <a:ext cx="0" cy="167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742183" y="4038600"/>
            <a:ext cx="0" cy="167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467600" y="4038600"/>
            <a:ext cx="0" cy="167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239000" y="4038600"/>
            <a:ext cx="0" cy="167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10400" y="4038600"/>
            <a:ext cx="0" cy="167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449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76200" y="76200"/>
                <a:ext cx="8915400" cy="6978064"/>
              </a:xfrm>
              <a:prstGeom prst="rect">
                <a:avLst/>
              </a:prstGeom>
              <a:noFill/>
            </p:spPr>
            <p:txBody>
              <a:bodyPr wrap="square" rtlCol="1">
                <a:spAutoFit/>
              </a:bodyPr>
              <a:lstStyle/>
              <a:p>
                <a:endParaRPr lang="en-US" i="1" dirty="0" smtClean="0">
                  <a:latin typeface="Cambria Math" panose="02040503050406030204" pitchFamily="18" charset="0"/>
                </a:endParaRPr>
              </a:p>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𝑢</m:t>
                        </m:r>
                      </m:e>
                      <m:sup>
                        <m:r>
                          <a:rPr lang="en-US" i="1">
                            <a:latin typeface="Cambria Math" panose="02040503050406030204" pitchFamily="18" charset="0"/>
                          </a:rPr>
                          <m:t>2</m:t>
                        </m:r>
                      </m:sup>
                    </m:sSup>
                  </m:oMath>
                </a14:m>
                <a:r>
                  <a:rPr lang="en-US" dirty="0" smtClean="0"/>
                  <a:t>+</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𝑣</m:t>
                        </m:r>
                      </m:e>
                      <m:sup>
                        <m:r>
                          <a:rPr lang="en-US" i="1">
                            <a:latin typeface="Cambria Math" panose="02040503050406030204" pitchFamily="18" charset="0"/>
                          </a:rPr>
                          <m:t>2</m:t>
                        </m:r>
                      </m:sup>
                    </m:sSup>
                  </m:oMath>
                </a14:m>
                <a:r>
                  <a:rPr lang="en-US" dirty="0" smtClean="0"/>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 </m:t>
                        </m:r>
                        <m:r>
                          <m:rPr>
                            <m:nor/>
                          </m:rPr>
                          <a:rPr lang="en-US" dirty="0"/>
                          <m:t>1 </m:t>
                        </m:r>
                        <m:r>
                          <a:rPr lang="en-US" i="1" dirty="0">
                            <a:latin typeface="Cambria Math" panose="02040503050406030204" pitchFamily="18" charset="0"/>
                          </a:rPr>
                          <m:t>)</m:t>
                        </m:r>
                      </m:e>
                      <m:sup>
                        <m:r>
                          <a:rPr lang="en-US" i="1">
                            <a:latin typeface="Cambria Math" panose="02040503050406030204" pitchFamily="18" charset="0"/>
                          </a:rPr>
                          <m:t>2</m:t>
                        </m:r>
                      </m:sup>
                    </m:sSup>
                  </m:oMath>
                </a14:m>
                <a:r>
                  <a:rPr lang="en-US" dirty="0" smtClean="0"/>
                  <a:t> +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m:t>
                        </m:r>
                        <m:r>
                          <m:rPr>
                            <m:nor/>
                          </m:rPr>
                          <a:rPr lang="en-US" dirty="0"/>
                          <m:t>2</m:t>
                        </m:r>
                        <m:r>
                          <m:rPr>
                            <m:nor/>
                          </m:rPr>
                          <a:rPr lang="en-US" dirty="0"/>
                          <m:t>x</m:t>
                        </m:r>
                        <m:r>
                          <m:rPr>
                            <m:nor/>
                          </m:rPr>
                          <a:rPr lang="en-US" dirty="0"/>
                          <m:t>−</m:t>
                        </m:r>
                        <m:r>
                          <m:rPr>
                            <m:nor/>
                          </m:rPr>
                          <a:rPr lang="en-US" dirty="0"/>
                          <m:t>1 </m:t>
                        </m:r>
                        <m:r>
                          <a:rPr lang="en-US" b="0" i="1" dirty="0" smtClean="0">
                            <a:latin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4</m:t>
                    </m:r>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2</m:t>
                    </m:r>
                  </m:oMath>
                </a14:m>
                <a:endParaRPr lang="en-US" dirty="0"/>
              </a:p>
              <a:p>
                <a:endParaRPr lang="en-US" dirty="0" smtClean="0"/>
              </a:p>
              <a:p>
                <a:r>
                  <a:rPr lang="en-US" b="1" i="1" dirty="0" smtClean="0"/>
                  <a:t>Now for </a:t>
                </a:r>
                <a:r>
                  <a:rPr lang="en-US" b="1" i="1" dirty="0">
                    <a:solidFill>
                      <a:schemeClr val="tx1">
                        <a:lumMod val="85000"/>
                        <a:lumOff val="15000"/>
                      </a:schemeClr>
                    </a:solidFill>
                  </a:rPr>
                  <a:t>the stream line </a:t>
                </a:r>
                <a:r>
                  <a:rPr lang="en-US" b="1" i="1" dirty="0" smtClean="0">
                    <a:solidFill>
                      <a:schemeClr val="tx1">
                        <a:lumMod val="85000"/>
                        <a:lumOff val="15000"/>
                      </a:schemeClr>
                    </a:solidFill>
                  </a:rPr>
                  <a:t>o</a:t>
                </a:r>
                <a14:m>
                  <m:oMath xmlns:m="http://schemas.openxmlformats.org/officeDocument/2006/math">
                    <m:r>
                      <a:rPr lang="en-US" b="1" i="1" smtClean="0">
                        <a:latin typeface="Cambria Math" panose="02040503050406030204" pitchFamily="18" charset="0"/>
                      </a:rPr>
                      <m:t>𝒇</m:t>
                    </m:r>
                    <m:r>
                      <a:rPr lang="en-US" b="1" i="1" smtClean="0">
                        <a:latin typeface="Cambria Math" panose="02040503050406030204" pitchFamily="18" charset="0"/>
                      </a:rPr>
                      <m:t> </m:t>
                    </m:r>
                    <m:r>
                      <a:rPr lang="ar-IQ" b="1" i="1">
                        <a:latin typeface="Cambria Math" panose="02040503050406030204" pitchFamily="18" charset="0"/>
                      </a:rPr>
                      <m:t>𝝍</m:t>
                    </m:r>
                  </m:oMath>
                </a14:m>
                <a:r>
                  <a:rPr lang="en-US" b="1" i="1" dirty="0">
                    <a:solidFill>
                      <a:schemeClr val="tx1">
                        <a:lumMod val="85000"/>
                        <a:lumOff val="15000"/>
                      </a:schemeClr>
                    </a:solidFill>
                  </a:rPr>
                  <a:t>=2 </a:t>
                </a:r>
                <a:endParaRPr lang="en-US" b="1" i="1" dirty="0" smtClean="0">
                  <a:solidFill>
                    <a:schemeClr val="tx1">
                      <a:lumMod val="85000"/>
                      <a:lumOff val="15000"/>
                    </a:schemeClr>
                  </a:solidFill>
                </a:endParaRPr>
              </a:p>
              <a:p>
                <a:endParaRPr lang="en-US" b="1" i="1" dirty="0" smtClean="0">
                  <a:solidFill>
                    <a:schemeClr val="tx1">
                      <a:lumMod val="85000"/>
                      <a:lumOff val="15000"/>
                    </a:schemeClr>
                  </a:solidFill>
                </a:endParaRPr>
              </a:p>
              <a:p>
                <a14:m>
                  <m:oMath xmlns:m="http://schemas.openxmlformats.org/officeDocument/2006/math">
                    <m:r>
                      <a:rPr lang="en-US" b="1" i="1" smtClean="0">
                        <a:latin typeface="Cambria Math" panose="02040503050406030204" pitchFamily="18" charset="0"/>
                      </a:rPr>
                      <m:t>              </m:t>
                    </m:r>
                    <m:r>
                      <a:rPr lang="ar-IQ" b="1" i="1">
                        <a:latin typeface="Cambria Math" panose="02040503050406030204" pitchFamily="18" charset="0"/>
                      </a:rPr>
                      <m:t>𝝍</m:t>
                    </m:r>
                  </m:oMath>
                </a14:m>
                <a:r>
                  <a:rPr lang="en-US" b="1" i="1" dirty="0">
                    <a:solidFill>
                      <a:schemeClr val="tx1">
                        <a:lumMod val="85000"/>
                        <a:lumOff val="15000"/>
                      </a:schemeClr>
                    </a:solidFill>
                  </a:rPr>
                  <a:t>=2 </a:t>
                </a:r>
                <a14:m>
                  <m:oMath xmlns:m="http://schemas.openxmlformats.org/officeDocument/2006/math">
                    <m:r>
                      <a:rPr lang="en-US" b="1" i="1" dirty="0" smtClean="0">
                        <a:solidFill>
                          <a:schemeClr val="tx1">
                            <a:lumMod val="85000"/>
                            <a:lumOff val="15000"/>
                          </a:schemeClr>
                        </a:solidFill>
                        <a:latin typeface="Cambria Math" panose="02040503050406030204" pitchFamily="18" charset="0"/>
                      </a:rPr>
                      <m:t>=</m:t>
                    </m:r>
                    <m:r>
                      <m:rPr>
                        <m:nor/>
                      </m:rPr>
                      <a:rPr lang="en-US" b="1" i="1" dirty="0">
                        <a:solidFill>
                          <a:schemeClr val="tx1">
                            <a:lumMod val="85000"/>
                            <a:lumOff val="15000"/>
                          </a:schemeClr>
                        </a:solidFill>
                      </a:rPr>
                      <m:t>y</m:t>
                    </m:r>
                    <m:r>
                      <m:rPr>
                        <m:nor/>
                      </m:rPr>
                      <a:rPr lang="en-US" b="1" i="1" dirty="0" smtClean="0">
                        <a:solidFill>
                          <a:schemeClr val="tx1">
                            <a:lumMod val="85000"/>
                            <a:lumOff val="15000"/>
                          </a:schemeClr>
                        </a:solidFill>
                      </a:rPr>
                      <m:t> </m:t>
                    </m:r>
                    <m:r>
                      <m:rPr>
                        <m:nor/>
                      </m:rPr>
                      <a:rPr lang="en-US" b="1" i="1" dirty="0">
                        <a:solidFill>
                          <a:schemeClr val="tx1">
                            <a:lumMod val="85000"/>
                            <a:lumOff val="15000"/>
                          </a:schemeClr>
                        </a:solidFill>
                      </a:rPr>
                      <m:t>−</m:t>
                    </m:r>
                    <m:r>
                      <m:rPr>
                        <m:nor/>
                      </m:rPr>
                      <a:rPr lang="en-US" b="1" i="1" dirty="0" smtClean="0">
                        <a:solidFill>
                          <a:schemeClr val="tx1">
                            <a:lumMod val="85000"/>
                            <a:lumOff val="15000"/>
                          </a:schemeClr>
                        </a:solidFill>
                      </a:rPr>
                      <m:t> </m:t>
                    </m:r>
                    <m:sSup>
                      <m:sSupPr>
                        <m:ctrlPr>
                          <a:rPr lang="en-US" b="1" i="1">
                            <a:latin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𝒙</m:t>
                    </m:r>
                  </m:oMath>
                </a14:m>
                <a:endParaRPr lang="en-US" b="1" i="1" dirty="0" smtClean="0"/>
              </a:p>
              <a:p>
                <a:r>
                  <a:rPr lang="en-US" b="1" i="1" dirty="0" smtClean="0"/>
                  <a:t>Or      </a:t>
                </a:r>
                <a14:m>
                  <m:oMath xmlns:m="http://schemas.openxmlformats.org/officeDocument/2006/math">
                    <m:r>
                      <a:rPr lang="en-US" b="1" i="1" smtClean="0">
                        <a:latin typeface="Cambria Math" panose="02040503050406030204" pitchFamily="18" charset="0"/>
                      </a:rPr>
                      <m:t>𝒚</m:t>
                    </m:r>
                    <m:r>
                      <a:rPr lang="en-US" b="1" i="1" smtClean="0">
                        <a:latin typeface="Cambria Math" panose="02040503050406030204" pitchFamily="18" charset="0"/>
                      </a:rPr>
                      <m:t>= </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𝟐</m:t>
                        </m:r>
                      </m:sup>
                    </m:sSup>
                    <m:r>
                      <a:rPr lang="en-US" b="1" i="1" smtClean="0">
                        <a:latin typeface="Cambria Math" panose="02040503050406030204" pitchFamily="18" charset="0"/>
                      </a:rPr>
                      <m:t>−</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𝟐</m:t>
                    </m:r>
                  </m:oMath>
                </a14:m>
                <a:endParaRPr lang="en-US" b="1" i="1" dirty="0" smtClean="0">
                  <a:latin typeface="Cambria Math" panose="02040503050406030204" pitchFamily="18" charset="0"/>
                </a:endParaRPr>
              </a:p>
              <a:p>
                <a:r>
                  <a:rPr lang="en-US" b="1" dirty="0" smtClean="0"/>
                  <a:t>             </a:t>
                </a:r>
                <a14:m>
                  <m:oMath xmlns:m="http://schemas.openxmlformats.org/officeDocument/2006/math">
                    <m:r>
                      <a:rPr lang="en-US" b="1" i="1" smtClean="0">
                        <a:latin typeface="Cambria Math" panose="02040503050406030204" pitchFamily="18" charset="0"/>
                      </a:rPr>
                      <m:t>=</m:t>
                    </m:r>
                    <m:sSup>
                      <m:sSupPr>
                        <m:ctrlPr>
                          <a:rPr lang="en-US" b="1" i="1">
                            <a:latin typeface="Cambria Math" panose="02040503050406030204" pitchFamily="18" charset="0"/>
                          </a:rPr>
                        </m:ctrlPr>
                      </m:sSupPr>
                      <m:e>
                        <m:r>
                          <a:rPr lang="en-US" b="1" i="1" smtClean="0">
                            <a:latin typeface="Cambria Math" panose="02040503050406030204" pitchFamily="18" charset="0"/>
                          </a:rPr>
                          <m:t>(</m:t>
                        </m:r>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𝒙</m:t>
                    </m:r>
                    <m:r>
                      <a:rPr lang="en-US" b="1" i="1" smtClean="0">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𝟒</m:t>
                        </m:r>
                      </m:den>
                    </m:f>
                    <m:r>
                      <a:rPr lang="en-US" b="1" i="1" smtClean="0">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𝟒</m:t>
                        </m:r>
                      </m:den>
                    </m:f>
                    <m:r>
                      <a:rPr lang="en-US" b="1" i="1" smtClean="0">
                        <a:latin typeface="Cambria Math" panose="02040503050406030204" pitchFamily="18" charset="0"/>
                      </a:rPr>
                      <m:t>+</m:t>
                    </m:r>
                    <m:r>
                      <a:rPr lang="en-US" b="1" i="1">
                        <a:latin typeface="Cambria Math" panose="02040503050406030204" pitchFamily="18" charset="0"/>
                      </a:rPr>
                      <m:t>𝟐</m:t>
                    </m:r>
                  </m:oMath>
                </a14:m>
                <a:endParaRPr lang="en-US" b="1" i="1" dirty="0" smtClean="0">
                  <a:latin typeface="Cambria Math" panose="02040503050406030204" pitchFamily="18" charset="0"/>
                </a:endParaRPr>
              </a:p>
              <a:p>
                <a:r>
                  <a:rPr lang="en-US" b="1" dirty="0" smtClean="0"/>
                  <a:t>             </a:t>
                </a:r>
                <a14:m>
                  <m:oMath xmlns:m="http://schemas.openxmlformats.org/officeDocument/2006/math">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d>
                          <m:dPr>
                            <m:ctrlPr>
                              <a:rPr lang="en-US" b="1" i="1" smtClean="0">
                                <a:latin typeface="Cambria Math" panose="02040503050406030204" pitchFamily="18" charset="0"/>
                              </a:rPr>
                            </m:ctrlPr>
                          </m:dPr>
                          <m:e>
                            <m:r>
                              <a:rPr lang="en-US" b="1" i="1" smtClean="0">
                                <a:latin typeface="Cambria Math" panose="02040503050406030204" pitchFamily="18" charset="0"/>
                              </a:rPr>
                              <m:t>𝒙</m:t>
                            </m:r>
                            <m:r>
                              <a:rPr lang="en-US" b="1" i="1" smtClean="0">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smtClean="0">
                                    <a:latin typeface="Cambria Math" panose="02040503050406030204" pitchFamily="18" charset="0"/>
                                  </a:rPr>
                                  <m:t>𝟐</m:t>
                                </m:r>
                              </m:den>
                            </m:f>
                          </m:e>
                        </m:d>
                      </m:e>
                      <m:sup>
                        <m:r>
                          <a:rPr lang="en-US" b="1" i="1" smtClean="0">
                            <a:latin typeface="Cambria Math" panose="02040503050406030204" pitchFamily="18" charset="0"/>
                          </a:rPr>
                          <m:t>𝟐</m:t>
                        </m:r>
                      </m:sup>
                    </m:sSup>
                    <m:r>
                      <a:rPr lang="en-US" b="1" i="1" smtClean="0">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𝟒</m:t>
                        </m:r>
                      </m:den>
                    </m:f>
                    <m:r>
                      <a:rPr lang="en-US" b="1" i="1" smtClean="0">
                        <a:latin typeface="Cambria Math" panose="02040503050406030204" pitchFamily="18" charset="0"/>
                      </a:rPr>
                      <m:t>+</m:t>
                    </m:r>
                    <m:r>
                      <a:rPr lang="en-US" b="1" i="1" smtClean="0">
                        <a:latin typeface="Cambria Math" panose="02040503050406030204" pitchFamily="18" charset="0"/>
                      </a:rPr>
                      <m:t>𝟐</m:t>
                    </m:r>
                  </m:oMath>
                </a14:m>
                <a:endParaRPr lang="en-US" b="1" i="1" dirty="0" smtClean="0"/>
              </a:p>
              <a:p>
                <a:r>
                  <a:rPr lang="en-US" b="1" dirty="0" smtClean="0"/>
                  <a: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 </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e>
                        </m:d>
                      </m:e>
                      <m:sup>
                        <m:r>
                          <a:rPr lang="en-US" b="1" i="1">
                            <a:latin typeface="Cambria Math" panose="02040503050406030204" pitchFamily="18" charset="0"/>
                          </a:rPr>
                          <m:t>𝟐</m:t>
                        </m:r>
                      </m:sup>
                    </m:sSup>
                    <m:r>
                      <a:rPr lang="en-US" b="1" i="1" smtClean="0">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𝟕</m:t>
                        </m:r>
                      </m:num>
                      <m:den>
                        <m:r>
                          <a:rPr lang="en-US" b="1" i="1">
                            <a:latin typeface="Cambria Math" panose="02040503050406030204" pitchFamily="18" charset="0"/>
                          </a:rPr>
                          <m:t>𝟒</m:t>
                        </m:r>
                      </m:den>
                    </m:f>
                  </m:oMath>
                </a14:m>
                <a:endParaRPr lang="en-US" b="1" i="1" dirty="0" smtClean="0"/>
              </a:p>
              <a:p>
                <a:r>
                  <a:rPr lang="en-US" dirty="0" smtClean="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   </m:t>
                    </m:r>
                    <m:r>
                      <a:rPr lang="en-US" b="1" i="1">
                        <a:latin typeface="Cambria Math" panose="02040503050406030204" pitchFamily="18" charset="0"/>
                      </a:rPr>
                      <m:t>𝒚</m:t>
                    </m:r>
                    <m:r>
                      <a:rPr lang="en-US" b="1" i="1" smtClean="0">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𝟕</m:t>
                        </m:r>
                      </m:num>
                      <m:den>
                        <m:r>
                          <a:rPr lang="en-US" b="1" i="1">
                            <a:latin typeface="Cambria Math" panose="02040503050406030204" pitchFamily="18" charset="0"/>
                          </a:rPr>
                          <m:t>𝟒</m:t>
                        </m:r>
                      </m:den>
                    </m:f>
                    <m:r>
                      <a:rPr lang="en-US" b="1" i="1">
                        <a:latin typeface="Cambria Math" panose="02040503050406030204" pitchFamily="18" charset="0"/>
                      </a:rPr>
                      <m:t>= </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e>
                        </m:d>
                      </m:e>
                      <m:sup>
                        <m:r>
                          <a:rPr lang="en-US" b="1" i="1">
                            <a:latin typeface="Cambria Math" panose="02040503050406030204" pitchFamily="18" charset="0"/>
                          </a:rPr>
                          <m:t>𝟐</m:t>
                        </m:r>
                      </m:sup>
                    </m:sSup>
                  </m:oMath>
                </a14:m>
                <a:endParaRPr lang="en-US" b="1" i="1" dirty="0"/>
              </a:p>
              <a:p>
                <a:endParaRPr lang="en-US" dirty="0" smtClean="0"/>
              </a:p>
              <a:p>
                <a:endParaRPr lang="en-US" i="1" dirty="0" smtClean="0">
                  <a:latin typeface="Cambria Math" panose="02040503050406030204" pitchFamily="18" charset="0"/>
                </a:endParaRPr>
              </a:p>
              <a:p>
                <a:endParaRPr lang="en-US" i="1" dirty="0">
                  <a:latin typeface="Cambria Math" panose="02040503050406030204" pitchFamily="18" charset="0"/>
                </a:endParaRPr>
              </a:p>
              <a:p>
                <a:endParaRPr lang="en-US" i="1" dirty="0" smtClean="0">
                  <a:latin typeface="Cambria Math" panose="02040503050406030204" pitchFamily="18" charset="0"/>
                </a:endParaRPr>
              </a:p>
              <a:p>
                <a:endParaRPr lang="en-US" i="1" dirty="0" smtClean="0">
                  <a:latin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6200" y="76200"/>
                <a:ext cx="8915400" cy="6978064"/>
              </a:xfrm>
              <a:prstGeom prst="rect">
                <a:avLst/>
              </a:prstGeom>
              <a:blipFill>
                <a:blip r:embed="rId3"/>
                <a:stretch>
                  <a:fillRect l="-1094"/>
                </a:stretch>
              </a:blipFill>
            </p:spPr>
            <p:txBody>
              <a:bodyPr/>
              <a:lstStyle/>
              <a:p>
                <a:r>
                  <a:rPr lang="ar-IQ">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3496557340"/>
              </p:ext>
            </p:extLst>
          </p:nvPr>
        </p:nvGraphicFramePr>
        <p:xfrm>
          <a:off x="4953000" y="1447800"/>
          <a:ext cx="3733800" cy="5105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7854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25758"/>
            <a:ext cx="7086600" cy="740938"/>
          </a:xfrm>
        </p:spPr>
        <p:txBody>
          <a:bodyPr rtlCol="0">
            <a:normAutofit fontScale="90000"/>
          </a:bodyPr>
          <a:lstStyle/>
          <a:p>
            <a:pPr eaLnBrk="1" fontAlgn="auto" hangingPunct="1">
              <a:spcAft>
                <a:spcPts val="0"/>
              </a:spcAft>
              <a:defRPr/>
            </a:pPr>
            <a:r>
              <a:rPr lang="en-US" b="1" dirty="0" smtClean="0">
                <a:solidFill>
                  <a:srgbClr val="00B0F0"/>
                </a:solidFill>
              </a:rPr>
              <a:t>Some Useful Combined </a:t>
            </a:r>
            <a:r>
              <a:rPr lang="en-US" b="1" dirty="0" err="1" smtClean="0">
                <a:solidFill>
                  <a:srgbClr val="00B0F0"/>
                </a:solidFill>
              </a:rPr>
              <a:t>Flowfields</a:t>
            </a:r>
            <a:endParaRPr lang="en-US" b="1" dirty="0" smtClean="0">
              <a:solidFill>
                <a:srgbClr val="00B0F0"/>
              </a:solidFill>
            </a:endParaRPr>
          </a:p>
        </p:txBody>
      </p:sp>
      <mc:AlternateContent xmlns:mc="http://schemas.openxmlformats.org/markup-compatibility/2006" xmlns:a14="http://schemas.microsoft.com/office/drawing/2010/main">
        <mc:Choice Requires="a14">
          <p:sp>
            <p:nvSpPr>
              <p:cNvPr id="3" name="TextBox 2"/>
              <p:cNvSpPr txBox="1"/>
              <p:nvPr/>
            </p:nvSpPr>
            <p:spPr>
              <a:xfrm>
                <a:off x="76200" y="1229921"/>
                <a:ext cx="8915400" cy="5478616"/>
              </a:xfrm>
              <a:prstGeom prst="rect">
                <a:avLst/>
              </a:prstGeom>
              <a:noFill/>
            </p:spPr>
            <p:txBody>
              <a:bodyPr wrap="square" rtlCol="1">
                <a:spAutoFit/>
              </a:bodyPr>
              <a:lstStyle/>
              <a:p>
                <a:r>
                  <a:rPr lang="en-US" sz="1800" b="1" i="1" dirty="0" smtClean="0">
                    <a:solidFill>
                      <a:srgbClr val="0070C0"/>
                    </a:solidFill>
                  </a:rPr>
                  <a:t>For </a:t>
                </a:r>
                <a:r>
                  <a:rPr lang="en-US" sz="1800" b="1" dirty="0">
                    <a:solidFill>
                      <a:srgbClr val="0070C0"/>
                    </a:solidFill>
                  </a:rPr>
                  <a:t>rectilinear </a:t>
                </a:r>
                <a:r>
                  <a:rPr lang="en-US" sz="1800" b="1" i="1" dirty="0">
                    <a:solidFill>
                      <a:srgbClr val="0070C0"/>
                    </a:solidFill>
                  </a:rPr>
                  <a:t>Flow</a:t>
                </a:r>
                <a:r>
                  <a:rPr lang="en-US" sz="1800" b="1" dirty="0">
                    <a:solidFill>
                      <a:srgbClr val="0070C0"/>
                    </a:solidFill>
                  </a:rPr>
                  <a:t>  </a:t>
                </a:r>
                <a14:m>
                  <m:oMath xmlns:m="http://schemas.openxmlformats.org/officeDocument/2006/math">
                    <m:sSub>
                      <m:sSubPr>
                        <m:ctrlPr>
                          <a:rPr lang="en-US" sz="1800" b="1" i="1">
                            <a:solidFill>
                              <a:srgbClr val="0070C0"/>
                            </a:solidFill>
                            <a:latin typeface="Cambria Math" panose="02040503050406030204" pitchFamily="18" charset="0"/>
                          </a:rPr>
                        </m:ctrlPr>
                      </m:sSubPr>
                      <m:e>
                        <m:r>
                          <a:rPr lang="ar-IQ" sz="1800" b="1" i="1">
                            <a:solidFill>
                              <a:srgbClr val="0070C0"/>
                            </a:solidFill>
                            <a:latin typeface="Cambria Math" panose="02040503050406030204" pitchFamily="18" charset="0"/>
                          </a:rPr>
                          <m:t>𝝍</m:t>
                        </m:r>
                      </m:e>
                      <m:sub>
                        <m:r>
                          <a:rPr lang="en-US" sz="1800" b="1" i="1" smtClean="0">
                            <a:solidFill>
                              <a:srgbClr val="0070C0"/>
                            </a:solidFill>
                            <a:latin typeface="Cambria Math" panose="02040503050406030204" pitchFamily="18" charset="0"/>
                          </a:rPr>
                          <m:t>𝑨</m:t>
                        </m:r>
                      </m:sub>
                    </m:sSub>
                    <m:r>
                      <a:rPr lang="en-US" sz="1800" b="1" i="1">
                        <a:solidFill>
                          <a:srgbClr val="0070C0"/>
                        </a:solidFill>
                        <a:latin typeface="Cambria Math" panose="02040503050406030204" pitchFamily="18" charset="0"/>
                      </a:rPr>
                      <m:t>=</m:t>
                    </m:r>
                  </m:oMath>
                </a14:m>
                <a:r>
                  <a:rPr lang="en-US" sz="1800" b="1" i="1" dirty="0">
                    <a:solidFill>
                      <a:srgbClr val="0070C0"/>
                    </a:solidFill>
                  </a:rPr>
                  <a:t>U r sin</a:t>
                </a:r>
                <a:r>
                  <a:rPr lang="en-US" sz="1800" b="1" dirty="0">
                    <a:solidFill>
                      <a:srgbClr val="0070C0"/>
                    </a:solidFill>
                    <a:ea typeface="Cambria Math" panose="02040503050406030204" pitchFamily="18" charset="0"/>
                  </a:rPr>
                  <a:t> </a:t>
                </a:r>
                <a14:m>
                  <m:oMath xmlns:m="http://schemas.openxmlformats.org/officeDocument/2006/math">
                    <m:r>
                      <a:rPr lang="en-US" sz="1800" b="1" i="1" dirty="0">
                        <a:solidFill>
                          <a:srgbClr val="0070C0"/>
                        </a:solidFill>
                        <a:latin typeface="Cambria Math" panose="02040503050406030204" pitchFamily="18" charset="0"/>
                        <a:ea typeface="Cambria Math" panose="02040503050406030204" pitchFamily="18" charset="0"/>
                      </a:rPr>
                      <m:t>𝜽</m:t>
                    </m:r>
                  </m:oMath>
                </a14:m>
                <a:endParaRPr lang="en-US" sz="1800" i="1" dirty="0" smtClean="0">
                  <a:latin typeface="Cambria Math" panose="02040503050406030204" pitchFamily="18" charset="0"/>
                </a:endParaRPr>
              </a:p>
              <a:p>
                <a:r>
                  <a:rPr lang="en-US" sz="1800" i="1" dirty="0" smtClean="0">
                    <a:latin typeface="Cambria Math" panose="02040503050406030204" pitchFamily="18" charset="0"/>
                  </a:rPr>
                  <a:t>For sources    </a:t>
                </a:r>
                <a14:m>
                  <m:oMath xmlns:m="http://schemas.openxmlformats.org/officeDocument/2006/math">
                    <m:sSub>
                      <m:sSubPr>
                        <m:ctrlPr>
                          <a:rPr lang="en-US" sz="1800" i="1" smtClean="0">
                            <a:latin typeface="Cambria Math" panose="02040503050406030204" pitchFamily="18" charset="0"/>
                          </a:rPr>
                        </m:ctrlPr>
                      </m:sSubPr>
                      <m:e>
                        <m:r>
                          <a:rPr lang="ar-IQ" sz="1800" i="1">
                            <a:latin typeface="Cambria Math" panose="02040503050406030204" pitchFamily="18" charset="0"/>
                          </a:rPr>
                          <m:t>𝜓</m:t>
                        </m:r>
                      </m:e>
                      <m:sub>
                        <m:r>
                          <a:rPr lang="en-US" sz="1800" b="0" i="1" smtClean="0">
                            <a:latin typeface="Cambria Math" panose="02040503050406030204" pitchFamily="18" charset="0"/>
                          </a:rPr>
                          <m:t>𝐵</m:t>
                        </m:r>
                      </m:sub>
                    </m:sSub>
                    <m:r>
                      <a:rPr lang="en-US" sz="1800" i="1">
                        <a:latin typeface="Cambria Math" panose="02040503050406030204" pitchFamily="18" charset="0"/>
                      </a:rPr>
                      <m:t>=</m:t>
                    </m:r>
                    <m:f>
                      <m:fPr>
                        <m:ctrlPr>
                          <a:rPr lang="ar-IQ" sz="1800" b="1" i="1">
                            <a:latin typeface="Cambria Math" panose="02040503050406030204" pitchFamily="18" charset="0"/>
                          </a:rPr>
                        </m:ctrlPr>
                      </m:fPr>
                      <m:num>
                        <m:r>
                          <a:rPr lang="en-US" sz="1800" b="1" i="1">
                            <a:latin typeface="Cambria Math" panose="02040503050406030204" pitchFamily="18" charset="0"/>
                            <a:ea typeface="Cambria Math" panose="02040503050406030204" pitchFamily="18" charset="0"/>
                          </a:rPr>
                          <m:t>𝒒</m:t>
                        </m:r>
                      </m:num>
                      <m:den>
                        <m:r>
                          <a:rPr lang="en-US" sz="1800" b="1" i="1">
                            <a:latin typeface="Cambria Math" panose="02040503050406030204" pitchFamily="18" charset="0"/>
                          </a:rPr>
                          <m:t>𝟐</m:t>
                        </m:r>
                        <m:r>
                          <a:rPr lang="el-GR" sz="1800" b="1" i="1">
                            <a:latin typeface="Cambria Math" panose="02040503050406030204" pitchFamily="18" charset="0"/>
                          </a:rPr>
                          <m:t>𝝅</m:t>
                        </m:r>
                      </m:den>
                    </m:f>
                    <m:r>
                      <m:rPr>
                        <m:nor/>
                      </m:rPr>
                      <a:rPr lang="en-US" sz="1800" b="1" i="1" dirty="0"/>
                      <m:t> </m:t>
                    </m:r>
                    <m:r>
                      <a:rPr lang="en-US" sz="1800" b="1" i="1" dirty="0">
                        <a:latin typeface="Cambria Math" panose="02040503050406030204" pitchFamily="18" charset="0"/>
                        <a:ea typeface="Cambria Math" panose="02040503050406030204" pitchFamily="18" charset="0"/>
                      </a:rPr>
                      <m:t>𝜽</m:t>
                    </m:r>
                  </m:oMath>
                </a14:m>
                <a:endParaRPr lang="en-US" sz="1800" i="1" dirty="0" smtClean="0">
                  <a:latin typeface="Cambria Math" panose="02040503050406030204" pitchFamily="18" charset="0"/>
                </a:endParaRPr>
              </a:p>
              <a:p>
                <a:r>
                  <a:rPr lang="en-US" sz="1800" i="1" dirty="0" smtClean="0">
                    <a:latin typeface="Cambria Math" panose="02040503050406030204" pitchFamily="18" charset="0"/>
                  </a:rPr>
                  <a:t>For combined flow   </a:t>
                </a:r>
                <a14:m>
                  <m:oMath xmlns:m="http://schemas.openxmlformats.org/officeDocument/2006/math">
                    <m:sSub>
                      <m:sSubPr>
                        <m:ctrlPr>
                          <a:rPr lang="en-US" sz="1800" i="1">
                            <a:latin typeface="Cambria Math" panose="02040503050406030204" pitchFamily="18" charset="0"/>
                          </a:rPr>
                        </m:ctrlPr>
                      </m:sSubPr>
                      <m:e>
                        <m:r>
                          <a:rPr lang="ar-IQ" sz="1800" i="1">
                            <a:latin typeface="Cambria Math" panose="02040503050406030204" pitchFamily="18" charset="0"/>
                          </a:rPr>
                          <m:t>𝜓</m:t>
                        </m:r>
                        <m:r>
                          <a:rPr lang="ar-IQ" sz="1800" i="1">
                            <a:latin typeface="Cambria Math" panose="02040503050406030204" pitchFamily="18" charset="0"/>
                          </a:rPr>
                          <m:t>=</m:t>
                        </m:r>
                        <m:r>
                          <a:rPr lang="ar-IQ" sz="1800" i="1">
                            <a:latin typeface="Cambria Math" panose="02040503050406030204" pitchFamily="18" charset="0"/>
                          </a:rPr>
                          <m:t>𝜓</m:t>
                        </m:r>
                      </m:e>
                      <m:sub>
                        <m:r>
                          <a:rPr lang="en-US" sz="1800" i="1">
                            <a:latin typeface="Cambria Math" panose="02040503050406030204" pitchFamily="18" charset="0"/>
                          </a:rPr>
                          <m:t>𝐴</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ar-IQ" sz="1800" i="1">
                            <a:latin typeface="Cambria Math" panose="02040503050406030204" pitchFamily="18" charset="0"/>
                          </a:rPr>
                          <m:t>𝜓</m:t>
                        </m:r>
                      </m:e>
                      <m:sub>
                        <m:r>
                          <a:rPr lang="en-US" sz="1800" i="1">
                            <a:latin typeface="Cambria Math" panose="02040503050406030204" pitchFamily="18" charset="0"/>
                          </a:rPr>
                          <m:t>𝐵</m:t>
                        </m:r>
                      </m:sub>
                    </m:sSub>
                  </m:oMath>
                </a14:m>
                <a:endParaRPr lang="en-US" sz="1800" i="1" dirty="0" smtClean="0">
                  <a:latin typeface="Cambria Math" panose="02040503050406030204" pitchFamily="18" charset="0"/>
                </a:endParaRPr>
              </a:p>
              <a:p>
                <a:r>
                  <a:rPr lang="en-US" sz="1800" i="1" dirty="0" smtClean="0">
                    <a:latin typeface="Cambria Math" panose="02040503050406030204" pitchFamily="18" charset="0"/>
                  </a:rPr>
                  <a:t>   or      </a:t>
                </a:r>
                <a14:m>
                  <m:oMath xmlns:m="http://schemas.openxmlformats.org/officeDocument/2006/math">
                    <m:r>
                      <a:rPr lang="ar-IQ" sz="1800" i="1">
                        <a:latin typeface="Cambria Math" panose="02040503050406030204" pitchFamily="18" charset="0"/>
                      </a:rPr>
                      <m:t>𝜓</m:t>
                    </m:r>
                    <m:r>
                      <a:rPr lang="ar-IQ" sz="1800" i="1">
                        <a:latin typeface="Cambria Math" panose="02040503050406030204" pitchFamily="18" charset="0"/>
                      </a:rPr>
                      <m:t> </m:t>
                    </m:r>
                  </m:oMath>
                </a14:m>
                <a:r>
                  <a:rPr lang="en-US" sz="1800" b="1" i="1" dirty="0" smtClean="0">
                    <a:solidFill>
                      <a:srgbClr val="0070C0"/>
                    </a:solidFill>
                  </a:rPr>
                  <a:t>= U </a:t>
                </a:r>
                <a:r>
                  <a:rPr lang="en-US" sz="1800" b="1" i="1" dirty="0">
                    <a:solidFill>
                      <a:srgbClr val="0070C0"/>
                    </a:solidFill>
                  </a:rPr>
                  <a:t>r sin</a:t>
                </a:r>
                <a:r>
                  <a:rPr lang="en-US" sz="1800" b="1" dirty="0">
                    <a:solidFill>
                      <a:srgbClr val="0070C0"/>
                    </a:solidFill>
                    <a:ea typeface="Cambria Math" panose="02040503050406030204" pitchFamily="18" charset="0"/>
                  </a:rPr>
                  <a:t> </a:t>
                </a:r>
                <a14:m>
                  <m:oMath xmlns:m="http://schemas.openxmlformats.org/officeDocument/2006/math">
                    <m:r>
                      <a:rPr lang="en-US" sz="1800" b="1" i="1" dirty="0">
                        <a:solidFill>
                          <a:srgbClr val="0070C0"/>
                        </a:solidFill>
                        <a:latin typeface="Cambria Math" panose="02040503050406030204" pitchFamily="18" charset="0"/>
                        <a:ea typeface="Cambria Math" panose="02040503050406030204" pitchFamily="18" charset="0"/>
                      </a:rPr>
                      <m:t>𝜽</m:t>
                    </m:r>
                  </m:oMath>
                </a14:m>
                <a:r>
                  <a:rPr lang="en-US" sz="1800" i="1" dirty="0" smtClean="0">
                    <a:solidFill>
                      <a:srgbClr val="0070C0"/>
                    </a:solidFill>
                    <a:latin typeface="Cambria Math" panose="02040503050406030204" pitchFamily="18" charset="0"/>
                  </a:rPr>
                  <a:t> + </a:t>
                </a:r>
                <a14:m>
                  <m:oMath xmlns:m="http://schemas.openxmlformats.org/officeDocument/2006/math">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𝒒</m:t>
                        </m:r>
                      </m:num>
                      <m:den>
                        <m:r>
                          <a:rPr lang="en-US" sz="1800" b="1" i="1">
                            <a:solidFill>
                              <a:srgbClr val="0070C0"/>
                            </a:solidFill>
                            <a:latin typeface="Cambria Math" panose="02040503050406030204" pitchFamily="18" charset="0"/>
                          </a:rPr>
                          <m:t>𝟐</m:t>
                        </m:r>
                        <m:r>
                          <a:rPr lang="el-GR" sz="1800" b="1" i="1">
                            <a:solidFill>
                              <a:srgbClr val="0070C0"/>
                            </a:solidFill>
                            <a:latin typeface="Cambria Math" panose="02040503050406030204" pitchFamily="18" charset="0"/>
                          </a:rPr>
                          <m:t>𝝅</m:t>
                        </m:r>
                      </m:den>
                    </m:f>
                    <m:r>
                      <m:rPr>
                        <m:nor/>
                      </m:rPr>
                      <a:rPr lang="en-US" sz="1800" b="1" i="1" dirty="0">
                        <a:solidFill>
                          <a:srgbClr val="0070C0"/>
                        </a:solidFill>
                      </a:rPr>
                      <m:t> </m:t>
                    </m:r>
                    <m:r>
                      <a:rPr lang="en-US" sz="1800" b="1" i="1" dirty="0">
                        <a:solidFill>
                          <a:srgbClr val="0070C0"/>
                        </a:solidFill>
                        <a:latin typeface="Cambria Math" panose="02040503050406030204" pitchFamily="18" charset="0"/>
                        <a:ea typeface="Cambria Math" panose="02040503050406030204" pitchFamily="18" charset="0"/>
                      </a:rPr>
                      <m:t>𝜽</m:t>
                    </m:r>
                  </m:oMath>
                </a14:m>
                <a:endParaRPr lang="en-US" sz="1800" i="1" dirty="0">
                  <a:solidFill>
                    <a:srgbClr val="0070C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ar-IQ" sz="1800" b="1" i="1" dirty="0" smtClean="0">
                              <a:solidFill>
                                <a:srgbClr val="0070C0"/>
                              </a:solidFill>
                              <a:latin typeface="Cambria Math" panose="02040503050406030204" pitchFamily="18" charset="0"/>
                            </a:rPr>
                          </m:ctrlPr>
                        </m:sSubPr>
                        <m:e>
                          <m:r>
                            <a:rPr lang="en-US" sz="1800" b="1" i="1" dirty="0">
                              <a:solidFill>
                                <a:srgbClr val="0070C0"/>
                              </a:solidFill>
                              <a:latin typeface="Cambria Math" panose="02040503050406030204" pitchFamily="18" charset="0"/>
                            </a:rPr>
                            <m:t>𝒗</m:t>
                          </m:r>
                        </m:e>
                        <m:sub>
                          <m:r>
                            <a:rPr lang="en-US" sz="1800" b="1" i="1" dirty="0">
                              <a:solidFill>
                                <a:srgbClr val="0070C0"/>
                              </a:solidFill>
                              <a:latin typeface="Cambria Math" panose="02040503050406030204" pitchFamily="18" charset="0"/>
                            </a:rPr>
                            <m:t>𝒓</m:t>
                          </m:r>
                        </m:sub>
                      </m:sSub>
                      <m:r>
                        <a:rPr lang="ar-IQ" sz="1800" b="1" i="1" dirty="0">
                          <a:solidFill>
                            <a:srgbClr val="0070C0"/>
                          </a:solidFill>
                          <a:latin typeface="Cambria Math" panose="02040503050406030204" pitchFamily="18" charset="0"/>
                        </a:rPr>
                        <m:t>=</m:t>
                      </m:r>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m:t>
                          </m:r>
                          <m:r>
                            <a:rPr lang="ar-IQ" sz="1800" b="1" i="1">
                              <a:solidFill>
                                <a:srgbClr val="0070C0"/>
                              </a:solidFill>
                              <a:latin typeface="Cambria Math" panose="02040503050406030204" pitchFamily="18" charset="0"/>
                            </a:rPr>
                            <m:t>𝝍</m:t>
                          </m:r>
                        </m:num>
                        <m:den>
                          <m:r>
                            <a:rPr lang="en-US" sz="1800" b="1" i="1">
                              <a:solidFill>
                                <a:srgbClr val="0070C0"/>
                              </a:solidFill>
                              <a:latin typeface="Cambria Math" panose="02040503050406030204" pitchFamily="18" charset="0"/>
                            </a:rPr>
                            <m:t>𝒓</m:t>
                          </m:r>
                          <m:r>
                            <a:rPr lang="en-US" sz="1800" b="1" i="1">
                              <a:solidFill>
                                <a:srgbClr val="0070C0"/>
                              </a:solidFill>
                              <a:latin typeface="Cambria Math" panose="02040503050406030204" pitchFamily="18" charset="0"/>
                              <a:ea typeface="Cambria Math" panose="02040503050406030204" pitchFamily="18" charset="0"/>
                            </a:rPr>
                            <m:t>𝝏</m:t>
                          </m:r>
                          <m:r>
                            <a:rPr lang="en-US" sz="1800" b="1" i="1" dirty="0">
                              <a:solidFill>
                                <a:srgbClr val="0070C0"/>
                              </a:solidFill>
                              <a:latin typeface="Cambria Math" panose="02040503050406030204" pitchFamily="18" charset="0"/>
                              <a:ea typeface="Cambria Math" panose="02040503050406030204" pitchFamily="18" charset="0"/>
                            </a:rPr>
                            <m:t>𝜽</m:t>
                          </m:r>
                        </m:den>
                      </m:f>
                      <m:r>
                        <a:rPr lang="en-US" sz="1800" b="1" i="1" dirty="0" smtClean="0">
                          <a:solidFill>
                            <a:srgbClr val="0070C0"/>
                          </a:solidFill>
                          <a:latin typeface="Cambria Math" panose="02040503050406030204" pitchFamily="18" charset="0"/>
                          <a:ea typeface="Cambria Math" panose="02040503050406030204" pitchFamily="18" charset="0"/>
                        </a:rPr>
                        <m:t>=</m:t>
                      </m:r>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m:t>
                          </m:r>
                        </m:num>
                        <m:den>
                          <m:r>
                            <a:rPr lang="en-US" sz="1800" b="1" i="1">
                              <a:solidFill>
                                <a:srgbClr val="0070C0"/>
                              </a:solidFill>
                              <a:latin typeface="Cambria Math" panose="02040503050406030204" pitchFamily="18" charset="0"/>
                            </a:rPr>
                            <m:t>𝒓</m:t>
                          </m:r>
                          <m:r>
                            <a:rPr lang="en-US" sz="1800" b="1" i="1">
                              <a:solidFill>
                                <a:srgbClr val="0070C0"/>
                              </a:solidFill>
                              <a:latin typeface="Cambria Math" panose="02040503050406030204" pitchFamily="18" charset="0"/>
                              <a:ea typeface="Cambria Math" panose="02040503050406030204" pitchFamily="18" charset="0"/>
                            </a:rPr>
                            <m:t>𝝏</m:t>
                          </m:r>
                          <m:r>
                            <a:rPr lang="en-US" sz="1800" b="1" i="1" dirty="0">
                              <a:solidFill>
                                <a:srgbClr val="0070C0"/>
                              </a:solidFill>
                              <a:latin typeface="Cambria Math" panose="02040503050406030204" pitchFamily="18" charset="0"/>
                              <a:ea typeface="Cambria Math" panose="02040503050406030204" pitchFamily="18" charset="0"/>
                            </a:rPr>
                            <m:t>𝜽</m:t>
                          </m:r>
                        </m:den>
                      </m:f>
                      <m:d>
                        <m:dPr>
                          <m:ctrlPr>
                            <a:rPr lang="en-US" sz="1800" b="1" i="1" dirty="0" smtClean="0">
                              <a:solidFill>
                                <a:srgbClr val="0070C0"/>
                              </a:solidFill>
                              <a:latin typeface="Cambria Math" panose="02040503050406030204" pitchFamily="18" charset="0"/>
                              <a:ea typeface="Cambria Math" panose="02040503050406030204" pitchFamily="18" charset="0"/>
                            </a:rPr>
                          </m:ctrlPr>
                        </m:dPr>
                        <m:e>
                          <m:r>
                            <m:rPr>
                              <m:nor/>
                            </m:rPr>
                            <a:rPr lang="en-US" sz="1800" b="1" i="1" dirty="0">
                              <a:solidFill>
                                <a:srgbClr val="0070C0"/>
                              </a:solidFill>
                            </a:rPr>
                            <m:t>U</m:t>
                          </m:r>
                          <m:r>
                            <m:rPr>
                              <m:nor/>
                            </m:rPr>
                            <a:rPr lang="en-US" sz="1800" b="1" i="1" dirty="0">
                              <a:solidFill>
                                <a:srgbClr val="0070C0"/>
                              </a:solidFill>
                            </a:rPr>
                            <m:t> </m:t>
                          </m:r>
                          <m:r>
                            <m:rPr>
                              <m:nor/>
                            </m:rPr>
                            <a:rPr lang="en-US" sz="1800" b="1" i="1" dirty="0">
                              <a:solidFill>
                                <a:srgbClr val="0070C0"/>
                              </a:solidFill>
                            </a:rPr>
                            <m:t>r</m:t>
                          </m:r>
                          <m:r>
                            <m:rPr>
                              <m:nor/>
                            </m:rPr>
                            <a:rPr lang="en-US" sz="1800" b="1" i="1" dirty="0">
                              <a:solidFill>
                                <a:srgbClr val="0070C0"/>
                              </a:solidFill>
                            </a:rPr>
                            <m:t> </m:t>
                          </m:r>
                          <m:r>
                            <m:rPr>
                              <m:nor/>
                            </m:rPr>
                            <a:rPr lang="en-US" sz="1800" b="1" i="1" dirty="0">
                              <a:solidFill>
                                <a:srgbClr val="0070C0"/>
                              </a:solidFill>
                            </a:rPr>
                            <m:t>sin</m:t>
                          </m:r>
                          <m:r>
                            <m:rPr>
                              <m:nor/>
                            </m:rPr>
                            <a:rPr lang="en-US" sz="1800" b="1" dirty="0">
                              <a:solidFill>
                                <a:srgbClr val="0070C0"/>
                              </a:solidFill>
                              <a:ea typeface="Cambria Math" panose="02040503050406030204" pitchFamily="18" charset="0"/>
                            </a:rPr>
                            <m:t> </m:t>
                          </m:r>
                          <m:r>
                            <a:rPr lang="en-US" sz="1800" b="1" i="1" dirty="0">
                              <a:solidFill>
                                <a:srgbClr val="0070C0"/>
                              </a:solidFill>
                              <a:latin typeface="Cambria Math" panose="02040503050406030204" pitchFamily="18" charset="0"/>
                              <a:ea typeface="Cambria Math" panose="02040503050406030204" pitchFamily="18" charset="0"/>
                            </a:rPr>
                            <m:t>𝜽</m:t>
                          </m:r>
                          <m:r>
                            <m:rPr>
                              <m:nor/>
                            </m:rPr>
                            <a:rPr lang="en-US" sz="1800" b="1" i="1" dirty="0">
                              <a:solidFill>
                                <a:srgbClr val="0070C0"/>
                              </a:solidFill>
                              <a:latin typeface="Cambria Math" panose="02040503050406030204" pitchFamily="18" charset="0"/>
                            </a:rPr>
                            <m:t> + </m:t>
                          </m:r>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𝒒</m:t>
                              </m:r>
                            </m:num>
                            <m:den>
                              <m:r>
                                <a:rPr lang="en-US" sz="1800" b="1" i="1">
                                  <a:solidFill>
                                    <a:srgbClr val="0070C0"/>
                                  </a:solidFill>
                                  <a:latin typeface="Cambria Math" panose="02040503050406030204" pitchFamily="18" charset="0"/>
                                </a:rPr>
                                <m:t>𝟐</m:t>
                              </m:r>
                              <m:r>
                                <a:rPr lang="el-GR" sz="1800" b="1" i="1">
                                  <a:solidFill>
                                    <a:srgbClr val="0070C0"/>
                                  </a:solidFill>
                                  <a:latin typeface="Cambria Math" panose="02040503050406030204" pitchFamily="18" charset="0"/>
                                </a:rPr>
                                <m:t>𝝅</m:t>
                              </m:r>
                            </m:den>
                          </m:f>
                          <m:r>
                            <m:rPr>
                              <m:nor/>
                            </m:rPr>
                            <a:rPr lang="en-US" sz="1800" b="1" i="1" dirty="0">
                              <a:solidFill>
                                <a:srgbClr val="0070C0"/>
                              </a:solidFill>
                            </a:rPr>
                            <m:t> </m:t>
                          </m:r>
                          <m:r>
                            <a:rPr lang="en-US" sz="1800" b="1" i="1" dirty="0">
                              <a:solidFill>
                                <a:srgbClr val="0070C0"/>
                              </a:solidFill>
                              <a:latin typeface="Cambria Math" panose="02040503050406030204" pitchFamily="18" charset="0"/>
                              <a:ea typeface="Cambria Math" panose="02040503050406030204" pitchFamily="18" charset="0"/>
                            </a:rPr>
                            <m:t>𝜽</m:t>
                          </m:r>
                          <m:r>
                            <m:rPr>
                              <m:nor/>
                            </m:rPr>
                            <a:rPr lang="en-US" sz="1800" b="1" i="1" dirty="0">
                              <a:solidFill>
                                <a:srgbClr val="0070C0"/>
                              </a:solidFill>
                              <a:latin typeface="Cambria Math" panose="02040503050406030204" pitchFamily="18" charset="0"/>
                            </a:rPr>
                            <m:t> </m:t>
                          </m:r>
                        </m:e>
                      </m:d>
                    </m:oMath>
                  </m:oMathPara>
                </a14:m>
                <a:endParaRPr lang="en-US" sz="1800" b="1" i="1" dirty="0" smtClean="0">
                  <a:solidFill>
                    <a:srgbClr val="0070C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800" b="1" i="1" dirty="0" smtClean="0">
                          <a:solidFill>
                            <a:srgbClr val="0070C0"/>
                          </a:solidFill>
                          <a:latin typeface="Cambria Math" panose="02040503050406030204" pitchFamily="18" charset="0"/>
                          <a:ea typeface="Cambria Math" panose="02040503050406030204" pitchFamily="18" charset="0"/>
                        </a:rPr>
                        <m:t>=</m:t>
                      </m:r>
                      <m:r>
                        <m:rPr>
                          <m:nor/>
                        </m:rPr>
                        <a:rPr lang="en-US" sz="1800" b="1" i="1" dirty="0">
                          <a:solidFill>
                            <a:srgbClr val="0070C0"/>
                          </a:solidFill>
                        </a:rPr>
                        <m:t>U</m:t>
                      </m:r>
                      <m:r>
                        <m:rPr>
                          <m:nor/>
                        </m:rPr>
                        <a:rPr lang="en-US" sz="1800" b="1" i="1" dirty="0">
                          <a:solidFill>
                            <a:srgbClr val="0070C0"/>
                          </a:solidFill>
                        </a:rPr>
                        <m:t> </m:t>
                      </m:r>
                      <m:r>
                        <m:rPr>
                          <m:nor/>
                        </m:rPr>
                        <a:rPr lang="en-US" sz="1800" b="1" i="1" dirty="0" smtClean="0">
                          <a:solidFill>
                            <a:srgbClr val="0070C0"/>
                          </a:solidFill>
                        </a:rPr>
                        <m:t>cos</m:t>
                      </m:r>
                      <m:r>
                        <m:rPr>
                          <m:nor/>
                        </m:rPr>
                        <a:rPr lang="en-US" sz="1800" b="1" dirty="0">
                          <a:solidFill>
                            <a:srgbClr val="0070C0"/>
                          </a:solidFill>
                          <a:ea typeface="Cambria Math" panose="02040503050406030204" pitchFamily="18" charset="0"/>
                        </a:rPr>
                        <m:t> </m:t>
                      </m:r>
                      <m:r>
                        <a:rPr lang="en-US" sz="1800" b="1" i="1" dirty="0">
                          <a:solidFill>
                            <a:srgbClr val="0070C0"/>
                          </a:solidFill>
                          <a:latin typeface="Cambria Math" panose="02040503050406030204" pitchFamily="18" charset="0"/>
                          <a:ea typeface="Cambria Math" panose="02040503050406030204" pitchFamily="18" charset="0"/>
                        </a:rPr>
                        <m:t>𝜽</m:t>
                      </m:r>
                      <m:r>
                        <m:rPr>
                          <m:nor/>
                        </m:rPr>
                        <a:rPr lang="en-US" sz="1800" b="1" i="1" dirty="0">
                          <a:solidFill>
                            <a:srgbClr val="0070C0"/>
                          </a:solidFill>
                          <a:latin typeface="Cambria Math" panose="02040503050406030204" pitchFamily="18" charset="0"/>
                        </a:rPr>
                        <m:t> + </m:t>
                      </m:r>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𝒒</m:t>
                          </m:r>
                        </m:num>
                        <m:den>
                          <m:r>
                            <a:rPr lang="en-US" sz="1800" b="1" i="1">
                              <a:solidFill>
                                <a:srgbClr val="0070C0"/>
                              </a:solidFill>
                              <a:latin typeface="Cambria Math" panose="02040503050406030204" pitchFamily="18" charset="0"/>
                            </a:rPr>
                            <m:t>𝟐</m:t>
                          </m:r>
                          <m:r>
                            <a:rPr lang="el-GR" sz="1800" b="1" i="1">
                              <a:solidFill>
                                <a:srgbClr val="0070C0"/>
                              </a:solidFill>
                              <a:latin typeface="Cambria Math" panose="02040503050406030204" pitchFamily="18" charset="0"/>
                            </a:rPr>
                            <m:t>𝝅</m:t>
                          </m:r>
                          <m:r>
                            <m:rPr>
                              <m:nor/>
                            </m:rPr>
                            <a:rPr lang="en-US" sz="1800" b="1" i="1" dirty="0">
                              <a:solidFill>
                                <a:srgbClr val="0070C0"/>
                              </a:solidFill>
                            </a:rPr>
                            <m:t>r</m:t>
                          </m:r>
                        </m:den>
                      </m:f>
                    </m:oMath>
                  </m:oMathPara>
                </a14:m>
                <a:endParaRPr lang="en-US" sz="1800"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ar-IQ" sz="1800" b="1" i="1" dirty="0">
                              <a:solidFill>
                                <a:srgbClr val="0070C0"/>
                              </a:solidFill>
                              <a:latin typeface="Cambria Math" panose="02040503050406030204" pitchFamily="18" charset="0"/>
                            </a:rPr>
                          </m:ctrlPr>
                        </m:sSubPr>
                        <m:e>
                          <m:r>
                            <a:rPr lang="en-US" sz="1800" b="1" i="1" dirty="0">
                              <a:solidFill>
                                <a:srgbClr val="0070C0"/>
                              </a:solidFill>
                              <a:latin typeface="Cambria Math" panose="02040503050406030204" pitchFamily="18" charset="0"/>
                            </a:rPr>
                            <m:t>𝒗</m:t>
                          </m:r>
                        </m:e>
                        <m:sub>
                          <m:r>
                            <a:rPr lang="en-US" sz="1800" b="1" i="1" dirty="0" smtClean="0">
                              <a:solidFill>
                                <a:srgbClr val="0070C0"/>
                              </a:solidFill>
                              <a:latin typeface="Cambria Math" panose="02040503050406030204" pitchFamily="18" charset="0"/>
                            </a:rPr>
                            <m:t>𝒕</m:t>
                          </m:r>
                        </m:sub>
                      </m:sSub>
                      <m:r>
                        <a:rPr lang="ar-IQ" sz="1800" b="1" i="1" dirty="0">
                          <a:solidFill>
                            <a:srgbClr val="0070C0"/>
                          </a:solidFill>
                          <a:latin typeface="Cambria Math" panose="02040503050406030204" pitchFamily="18" charset="0"/>
                        </a:rPr>
                        <m:t>=</m:t>
                      </m:r>
                      <m:r>
                        <a:rPr lang="ar-IQ" sz="1800" b="1" i="1" dirty="0" smtClean="0">
                          <a:solidFill>
                            <a:srgbClr val="0070C0"/>
                          </a:solidFill>
                          <a:latin typeface="Cambria Math" panose="02040503050406030204" pitchFamily="18" charset="0"/>
                        </a:rPr>
                        <m:t>−</m:t>
                      </m:r>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m:t>
                          </m:r>
                          <m:r>
                            <a:rPr lang="ar-IQ" sz="1800" b="1" i="1">
                              <a:solidFill>
                                <a:srgbClr val="0070C0"/>
                              </a:solidFill>
                              <a:latin typeface="Cambria Math" panose="02040503050406030204" pitchFamily="18" charset="0"/>
                            </a:rPr>
                            <m:t>𝝍</m:t>
                          </m:r>
                        </m:num>
                        <m:den>
                          <m:r>
                            <a:rPr lang="en-US" sz="1800" b="1" i="1">
                              <a:solidFill>
                                <a:srgbClr val="0070C0"/>
                              </a:solidFill>
                              <a:latin typeface="Cambria Math" panose="02040503050406030204" pitchFamily="18" charset="0"/>
                              <a:ea typeface="Cambria Math" panose="02040503050406030204" pitchFamily="18" charset="0"/>
                            </a:rPr>
                            <m:t>𝝏</m:t>
                          </m:r>
                          <m:r>
                            <a:rPr lang="en-US" sz="1800" b="1" i="1" dirty="0" smtClean="0">
                              <a:solidFill>
                                <a:srgbClr val="0070C0"/>
                              </a:solidFill>
                              <a:latin typeface="Cambria Math" panose="02040503050406030204" pitchFamily="18" charset="0"/>
                              <a:ea typeface="Cambria Math" panose="02040503050406030204" pitchFamily="18" charset="0"/>
                            </a:rPr>
                            <m:t>𝒓</m:t>
                          </m:r>
                        </m:den>
                      </m:f>
                      <m:r>
                        <a:rPr lang="en-US" sz="1800" b="1" i="1" dirty="0">
                          <a:solidFill>
                            <a:srgbClr val="0070C0"/>
                          </a:solidFill>
                          <a:latin typeface="Cambria Math" panose="02040503050406030204" pitchFamily="18" charset="0"/>
                          <a:ea typeface="Cambria Math" panose="02040503050406030204" pitchFamily="18" charset="0"/>
                        </a:rPr>
                        <m:t>=</m:t>
                      </m:r>
                      <m:r>
                        <a:rPr lang="ar-IQ" sz="1800" b="1" i="1" dirty="0" smtClean="0">
                          <a:solidFill>
                            <a:srgbClr val="0070C0"/>
                          </a:solidFill>
                          <a:latin typeface="Cambria Math" panose="02040503050406030204" pitchFamily="18" charset="0"/>
                          <a:ea typeface="Cambria Math" panose="02040503050406030204" pitchFamily="18" charset="0"/>
                        </a:rPr>
                        <m:t>−</m:t>
                      </m:r>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m:t>
                          </m:r>
                        </m:num>
                        <m:den>
                          <m:r>
                            <a:rPr lang="en-US" sz="1800" b="1" i="1">
                              <a:solidFill>
                                <a:srgbClr val="0070C0"/>
                              </a:solidFill>
                              <a:latin typeface="Cambria Math" panose="02040503050406030204" pitchFamily="18" charset="0"/>
                              <a:ea typeface="Cambria Math" panose="02040503050406030204" pitchFamily="18" charset="0"/>
                            </a:rPr>
                            <m:t>𝝏</m:t>
                          </m:r>
                          <m:r>
                            <a:rPr lang="en-US" sz="1800" b="1" i="1" dirty="0" smtClean="0">
                              <a:solidFill>
                                <a:srgbClr val="0070C0"/>
                              </a:solidFill>
                              <a:latin typeface="Cambria Math" panose="02040503050406030204" pitchFamily="18" charset="0"/>
                              <a:ea typeface="Cambria Math" panose="02040503050406030204" pitchFamily="18" charset="0"/>
                            </a:rPr>
                            <m:t>𝒓</m:t>
                          </m:r>
                        </m:den>
                      </m:f>
                      <m:d>
                        <m:dPr>
                          <m:ctrlPr>
                            <a:rPr lang="en-US" sz="1800" b="1" i="1" dirty="0">
                              <a:solidFill>
                                <a:srgbClr val="0070C0"/>
                              </a:solidFill>
                              <a:latin typeface="Cambria Math" panose="02040503050406030204" pitchFamily="18" charset="0"/>
                              <a:ea typeface="Cambria Math" panose="02040503050406030204" pitchFamily="18" charset="0"/>
                            </a:rPr>
                          </m:ctrlPr>
                        </m:dPr>
                        <m:e>
                          <m:r>
                            <m:rPr>
                              <m:nor/>
                            </m:rPr>
                            <a:rPr lang="en-US" sz="1800" b="1" i="1" dirty="0">
                              <a:solidFill>
                                <a:srgbClr val="0070C0"/>
                              </a:solidFill>
                            </a:rPr>
                            <m:t>U</m:t>
                          </m:r>
                          <m:r>
                            <m:rPr>
                              <m:nor/>
                            </m:rPr>
                            <a:rPr lang="en-US" sz="1800" b="1" i="1" dirty="0">
                              <a:solidFill>
                                <a:srgbClr val="0070C0"/>
                              </a:solidFill>
                            </a:rPr>
                            <m:t> </m:t>
                          </m:r>
                          <m:r>
                            <m:rPr>
                              <m:nor/>
                            </m:rPr>
                            <a:rPr lang="en-US" sz="1800" b="1" i="1" dirty="0">
                              <a:solidFill>
                                <a:srgbClr val="0070C0"/>
                              </a:solidFill>
                            </a:rPr>
                            <m:t>r</m:t>
                          </m:r>
                          <m:r>
                            <m:rPr>
                              <m:nor/>
                            </m:rPr>
                            <a:rPr lang="en-US" sz="1800" b="1" i="1" dirty="0">
                              <a:solidFill>
                                <a:srgbClr val="0070C0"/>
                              </a:solidFill>
                            </a:rPr>
                            <m:t> </m:t>
                          </m:r>
                          <m:r>
                            <m:rPr>
                              <m:nor/>
                            </m:rPr>
                            <a:rPr lang="en-US" sz="1800" b="1" i="1" dirty="0">
                              <a:solidFill>
                                <a:srgbClr val="0070C0"/>
                              </a:solidFill>
                            </a:rPr>
                            <m:t>sin</m:t>
                          </m:r>
                          <m:r>
                            <m:rPr>
                              <m:nor/>
                            </m:rPr>
                            <a:rPr lang="en-US" sz="1800" b="1" dirty="0">
                              <a:solidFill>
                                <a:srgbClr val="0070C0"/>
                              </a:solidFill>
                              <a:ea typeface="Cambria Math" panose="02040503050406030204" pitchFamily="18" charset="0"/>
                            </a:rPr>
                            <m:t> </m:t>
                          </m:r>
                          <m:r>
                            <a:rPr lang="en-US" sz="1800" b="1" i="1" dirty="0" smtClean="0">
                              <a:solidFill>
                                <a:srgbClr val="0070C0"/>
                              </a:solidFill>
                              <a:latin typeface="Cambria Math" panose="02040503050406030204" pitchFamily="18" charset="0"/>
                              <a:ea typeface="Cambria Math" panose="02040503050406030204" pitchFamily="18" charset="0"/>
                            </a:rPr>
                            <m:t>𝜽</m:t>
                          </m:r>
                          <m:r>
                            <m:rPr>
                              <m:nor/>
                            </m:rPr>
                            <a:rPr lang="en-US" sz="1800" b="1" i="1" dirty="0">
                              <a:solidFill>
                                <a:srgbClr val="0070C0"/>
                              </a:solidFill>
                              <a:latin typeface="Cambria Math" panose="02040503050406030204" pitchFamily="18" charset="0"/>
                            </a:rPr>
                            <m:t> + </m:t>
                          </m:r>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𝒒</m:t>
                              </m:r>
                            </m:num>
                            <m:den>
                              <m:r>
                                <a:rPr lang="en-US" sz="1800" b="1" i="1">
                                  <a:solidFill>
                                    <a:srgbClr val="0070C0"/>
                                  </a:solidFill>
                                  <a:latin typeface="Cambria Math" panose="02040503050406030204" pitchFamily="18" charset="0"/>
                                </a:rPr>
                                <m:t>𝟐</m:t>
                              </m:r>
                              <m:r>
                                <a:rPr lang="el-GR" sz="1800" b="1" i="1">
                                  <a:solidFill>
                                    <a:srgbClr val="0070C0"/>
                                  </a:solidFill>
                                  <a:latin typeface="Cambria Math" panose="02040503050406030204" pitchFamily="18" charset="0"/>
                                </a:rPr>
                                <m:t>𝝅</m:t>
                              </m:r>
                            </m:den>
                          </m:f>
                          <m:r>
                            <m:rPr>
                              <m:nor/>
                            </m:rPr>
                            <a:rPr lang="en-US" sz="1800" b="1" i="1" dirty="0">
                              <a:solidFill>
                                <a:srgbClr val="0070C0"/>
                              </a:solidFill>
                            </a:rPr>
                            <m:t> </m:t>
                          </m:r>
                          <m:r>
                            <a:rPr lang="en-US" sz="1800" b="1" i="1" dirty="0">
                              <a:solidFill>
                                <a:srgbClr val="0070C0"/>
                              </a:solidFill>
                              <a:latin typeface="Cambria Math" panose="02040503050406030204" pitchFamily="18" charset="0"/>
                              <a:ea typeface="Cambria Math" panose="02040503050406030204" pitchFamily="18" charset="0"/>
                            </a:rPr>
                            <m:t>𝜽</m:t>
                          </m:r>
                          <m:r>
                            <m:rPr>
                              <m:nor/>
                            </m:rPr>
                            <a:rPr lang="en-US" sz="1800" b="1" i="1" dirty="0">
                              <a:solidFill>
                                <a:srgbClr val="0070C0"/>
                              </a:solidFill>
                              <a:latin typeface="Cambria Math" panose="02040503050406030204" pitchFamily="18" charset="0"/>
                            </a:rPr>
                            <m:t> </m:t>
                          </m:r>
                        </m:e>
                      </m:d>
                      <m:r>
                        <a:rPr lang="en-US" sz="1800" b="1" i="1" dirty="0">
                          <a:solidFill>
                            <a:srgbClr val="0070C0"/>
                          </a:solidFill>
                          <a:latin typeface="Cambria Math" panose="02040503050406030204" pitchFamily="18" charset="0"/>
                          <a:ea typeface="Cambria Math" panose="02040503050406030204" pitchFamily="18" charset="0"/>
                        </a:rPr>
                        <m:t>=</m:t>
                      </m:r>
                      <m:r>
                        <m:rPr>
                          <m:nor/>
                        </m:rPr>
                        <a:rPr lang="en-US" sz="1800" b="1" i="1" dirty="0" smtClean="0">
                          <a:solidFill>
                            <a:srgbClr val="0070C0"/>
                          </a:solidFill>
                          <a:latin typeface="Cambria Math" panose="02040503050406030204" pitchFamily="18" charset="0"/>
                          <a:ea typeface="Cambria Math" panose="02040503050406030204" pitchFamily="18" charset="0"/>
                        </a:rPr>
                        <m:t>−</m:t>
                      </m:r>
                      <m:r>
                        <m:rPr>
                          <m:nor/>
                        </m:rPr>
                        <a:rPr lang="en-US" sz="1800" b="1" i="1" dirty="0">
                          <a:solidFill>
                            <a:srgbClr val="0070C0"/>
                          </a:solidFill>
                        </a:rPr>
                        <m:t>U</m:t>
                      </m:r>
                      <m:r>
                        <m:rPr>
                          <m:nor/>
                        </m:rPr>
                        <a:rPr lang="en-US" sz="1800" b="1" i="1" dirty="0">
                          <a:solidFill>
                            <a:srgbClr val="0070C0"/>
                          </a:solidFill>
                        </a:rPr>
                        <m:t> </m:t>
                      </m:r>
                      <m:r>
                        <m:rPr>
                          <m:nor/>
                        </m:rPr>
                        <a:rPr lang="en-US" sz="1800" b="1" i="1" dirty="0" smtClean="0">
                          <a:solidFill>
                            <a:srgbClr val="0070C0"/>
                          </a:solidFill>
                        </a:rPr>
                        <m:t>sin</m:t>
                      </m:r>
                      <m:r>
                        <m:rPr>
                          <m:nor/>
                        </m:rPr>
                        <a:rPr lang="en-US" sz="1800" b="1" dirty="0">
                          <a:solidFill>
                            <a:srgbClr val="0070C0"/>
                          </a:solidFill>
                          <a:ea typeface="Cambria Math" panose="02040503050406030204" pitchFamily="18" charset="0"/>
                        </a:rPr>
                        <m:t> </m:t>
                      </m:r>
                      <m:r>
                        <a:rPr lang="en-US" sz="1800" b="1" i="1" dirty="0">
                          <a:solidFill>
                            <a:srgbClr val="0070C0"/>
                          </a:solidFill>
                          <a:latin typeface="Cambria Math" panose="02040503050406030204" pitchFamily="18" charset="0"/>
                          <a:ea typeface="Cambria Math" panose="02040503050406030204" pitchFamily="18" charset="0"/>
                        </a:rPr>
                        <m:t>𝜽</m:t>
                      </m:r>
                    </m:oMath>
                  </m:oMathPara>
                </a14:m>
                <a:endParaRPr lang="en-US" sz="1800" i="1" dirty="0" smtClean="0">
                  <a:latin typeface="Cambria Math" panose="02040503050406030204" pitchFamily="18" charset="0"/>
                </a:endParaRPr>
              </a:p>
              <a:p>
                <a:r>
                  <a:rPr lang="en-US" sz="1800" i="1" dirty="0" smtClean="0">
                    <a:solidFill>
                      <a:srgbClr val="000099"/>
                    </a:solidFill>
                    <a:latin typeface="Cambria Math" panose="02040503050406030204" pitchFamily="18" charset="0"/>
                  </a:rPr>
                  <a:t>Note that at point  s (r=</a:t>
                </a:r>
                <a:r>
                  <a:rPr lang="en-US" sz="1800" i="1" dirty="0" err="1" smtClean="0">
                    <a:solidFill>
                      <a:srgbClr val="000099"/>
                    </a:solidFill>
                    <a:latin typeface="Cambria Math" panose="02040503050406030204" pitchFamily="18" charset="0"/>
                  </a:rPr>
                  <a:t>x</a:t>
                </a:r>
                <a:r>
                  <a:rPr lang="en-US" sz="1800" i="1" baseline="-25000" dirty="0" err="1" smtClean="0">
                    <a:solidFill>
                      <a:srgbClr val="000099"/>
                    </a:solidFill>
                    <a:latin typeface="Cambria Math" panose="02040503050406030204" pitchFamily="18" charset="0"/>
                  </a:rPr>
                  <a:t>s</a:t>
                </a:r>
                <a:r>
                  <a:rPr lang="en-US" sz="1800" i="1" dirty="0" smtClean="0">
                    <a:solidFill>
                      <a:srgbClr val="000099"/>
                    </a:solidFill>
                    <a:latin typeface="Cambria Math" panose="02040503050406030204" pitchFamily="18" charset="0"/>
                  </a:rPr>
                  <a:t> , </a:t>
                </a:r>
                <a14:m>
                  <m:oMath xmlns:m="http://schemas.openxmlformats.org/officeDocument/2006/math">
                    <m:r>
                      <a:rPr lang="en-US" sz="1800" b="1" i="1" dirty="0">
                        <a:solidFill>
                          <a:srgbClr val="000099"/>
                        </a:solidFill>
                        <a:latin typeface="Cambria Math" panose="02040503050406030204" pitchFamily="18" charset="0"/>
                        <a:ea typeface="Cambria Math" panose="02040503050406030204" pitchFamily="18" charset="0"/>
                      </a:rPr>
                      <m:t>𝜽</m:t>
                    </m:r>
                  </m:oMath>
                </a14:m>
                <a:r>
                  <a:rPr lang="en-US" sz="1800" i="1" dirty="0" smtClean="0">
                    <a:solidFill>
                      <a:srgbClr val="000099"/>
                    </a:solidFill>
                    <a:latin typeface="Cambria Math" panose="02040503050406030204" pitchFamily="18" charset="0"/>
                  </a:rPr>
                  <a:t>=</a:t>
                </a:r>
                <a:r>
                  <a:rPr lang="en-US" sz="1800" b="1" dirty="0">
                    <a:solidFill>
                      <a:srgbClr val="000099"/>
                    </a:solidFill>
                  </a:rPr>
                  <a:t> </a:t>
                </a:r>
                <a14:m>
                  <m:oMath xmlns:m="http://schemas.openxmlformats.org/officeDocument/2006/math">
                    <m:r>
                      <a:rPr lang="el-GR" sz="1800" b="1" i="1">
                        <a:solidFill>
                          <a:srgbClr val="000099"/>
                        </a:solidFill>
                        <a:latin typeface="Cambria Math" panose="02040503050406030204" pitchFamily="18" charset="0"/>
                      </a:rPr>
                      <m:t>𝝅</m:t>
                    </m:r>
                  </m:oMath>
                </a14:m>
                <a:r>
                  <a:rPr lang="en-US" sz="1800" i="1" dirty="0" smtClean="0">
                    <a:solidFill>
                      <a:srgbClr val="000099"/>
                    </a:solidFill>
                    <a:latin typeface="Cambria Math" panose="02040503050406030204" pitchFamily="18" charset="0"/>
                  </a:rPr>
                  <a:t>)   </a:t>
                </a:r>
                <a:r>
                  <a:rPr lang="en-US" sz="1800" i="1" dirty="0" err="1" smtClean="0">
                    <a:solidFill>
                      <a:srgbClr val="000099"/>
                    </a:solidFill>
                    <a:latin typeface="Cambria Math" panose="02040503050406030204" pitchFamily="18" charset="0"/>
                  </a:rPr>
                  <a:t>v</a:t>
                </a:r>
                <a:r>
                  <a:rPr lang="en-US" sz="1800" i="1" baseline="-25000" dirty="0" err="1" smtClean="0">
                    <a:solidFill>
                      <a:srgbClr val="000099"/>
                    </a:solidFill>
                    <a:latin typeface="Cambria Math" panose="02040503050406030204" pitchFamily="18" charset="0"/>
                  </a:rPr>
                  <a:t>r</a:t>
                </a:r>
                <a:r>
                  <a:rPr lang="en-US" sz="1800" i="1" baseline="-25000" dirty="0" smtClean="0">
                    <a:solidFill>
                      <a:srgbClr val="000099"/>
                    </a:solidFill>
                    <a:latin typeface="Cambria Math" panose="02040503050406030204" pitchFamily="18" charset="0"/>
                  </a:rPr>
                  <a:t> </a:t>
                </a:r>
                <a:r>
                  <a:rPr lang="en-US" sz="1800" i="1" dirty="0" smtClean="0">
                    <a:solidFill>
                      <a:srgbClr val="000099"/>
                    </a:solidFill>
                    <a:latin typeface="Cambria Math" panose="02040503050406030204" pitchFamily="18" charset="0"/>
                  </a:rPr>
                  <a:t>= 0 </a:t>
                </a:r>
              </a:p>
              <a:p>
                <a14:m>
                  <m:oMath xmlns:m="http://schemas.openxmlformats.org/officeDocument/2006/math">
                    <m:r>
                      <a:rPr lang="en-US" sz="1800" i="1" dirty="0">
                        <a:latin typeface="Cambria Math" panose="02040503050406030204" pitchFamily="18" charset="0"/>
                        <a:ea typeface="Cambria Math" panose="02040503050406030204" pitchFamily="18" charset="0"/>
                      </a:rPr>
                      <m:t>∴</m:t>
                    </m:r>
                  </m:oMath>
                </a14:m>
                <a:r>
                  <a:rPr lang="en-US" sz="1800" i="1" dirty="0" smtClean="0">
                    <a:latin typeface="Cambria Math" panose="02040503050406030204" pitchFamily="18" charset="0"/>
                  </a:rPr>
                  <a:t>  from </a:t>
                </a:r>
                <a:r>
                  <a:rPr lang="en-US" sz="1800" i="1" dirty="0" err="1" smtClean="0">
                    <a:latin typeface="Cambria Math" panose="02040503050406030204" pitchFamily="18" charset="0"/>
                  </a:rPr>
                  <a:t>v</a:t>
                </a:r>
                <a:r>
                  <a:rPr lang="en-US" sz="1800" i="1" baseline="-25000" dirty="0" err="1" smtClean="0">
                    <a:latin typeface="Cambria Math" panose="02040503050406030204" pitchFamily="18" charset="0"/>
                  </a:rPr>
                  <a:t>r</a:t>
                </a:r>
                <a:r>
                  <a:rPr lang="en-US" sz="1800" i="1" dirty="0" smtClean="0">
                    <a:latin typeface="Cambria Math" panose="02040503050406030204" pitchFamily="18" charset="0"/>
                  </a:rPr>
                  <a:t>–eq</a:t>
                </a:r>
                <a:r>
                  <a:rPr lang="en-US" sz="1800" i="1" dirty="0" smtClean="0">
                    <a:solidFill>
                      <a:srgbClr val="002060"/>
                    </a:solidFill>
                    <a:latin typeface="Cambria Math" panose="02040503050406030204" pitchFamily="18" charset="0"/>
                  </a:rPr>
                  <a:t>.      </a:t>
                </a:r>
                <a14:m>
                  <m:oMath xmlns:m="http://schemas.openxmlformats.org/officeDocument/2006/math">
                    <m:r>
                      <m:rPr>
                        <m:nor/>
                      </m:rPr>
                      <a:rPr lang="en-US" sz="1800" b="1" i="1" dirty="0">
                        <a:solidFill>
                          <a:srgbClr val="002060"/>
                        </a:solidFill>
                      </a:rPr>
                      <m:t>U</m:t>
                    </m:r>
                    <m:r>
                      <m:rPr>
                        <m:nor/>
                      </m:rPr>
                      <a:rPr lang="en-US" sz="1800" b="1" i="1" dirty="0">
                        <a:solidFill>
                          <a:srgbClr val="002060"/>
                        </a:solidFill>
                      </a:rPr>
                      <m:t> </m:t>
                    </m:r>
                    <m:r>
                      <m:rPr>
                        <m:nor/>
                      </m:rPr>
                      <a:rPr lang="en-US" sz="1800" b="1" i="1" dirty="0">
                        <a:solidFill>
                          <a:srgbClr val="002060"/>
                        </a:solidFill>
                      </a:rPr>
                      <m:t>cos</m:t>
                    </m:r>
                    <m:r>
                      <a:rPr lang="en-US" sz="1800" b="1" i="1" dirty="0" smtClean="0">
                        <a:solidFill>
                          <a:srgbClr val="002060"/>
                        </a:solidFill>
                        <a:latin typeface="Cambria Math" panose="02040503050406030204" pitchFamily="18" charset="0"/>
                      </a:rPr>
                      <m:t>(</m:t>
                    </m:r>
                    <m:r>
                      <a:rPr lang="el-GR" sz="1800" b="1" i="1">
                        <a:solidFill>
                          <a:srgbClr val="002060"/>
                        </a:solidFill>
                        <a:latin typeface="Cambria Math" panose="02040503050406030204" pitchFamily="18" charset="0"/>
                      </a:rPr>
                      <m:t>𝝅</m:t>
                    </m:r>
                    <m:r>
                      <m:rPr>
                        <m:nor/>
                      </m:rPr>
                      <a:rPr lang="en-US" sz="1800" b="1" i="1" smtClean="0">
                        <a:solidFill>
                          <a:srgbClr val="002060"/>
                        </a:solidFill>
                        <a:latin typeface="Cambria Math" panose="02040503050406030204" pitchFamily="18" charset="0"/>
                      </a:rPr>
                      <m:t>)</m:t>
                    </m:r>
                    <m:r>
                      <m:rPr>
                        <m:nor/>
                      </m:rPr>
                      <a:rPr lang="en-US" sz="1800" b="1" i="1" dirty="0">
                        <a:solidFill>
                          <a:srgbClr val="002060"/>
                        </a:solidFill>
                        <a:latin typeface="Cambria Math" panose="02040503050406030204" pitchFamily="18" charset="0"/>
                      </a:rPr>
                      <m:t>+ </m:t>
                    </m:r>
                    <m:f>
                      <m:fPr>
                        <m:ctrlPr>
                          <a:rPr lang="ar-IQ" sz="1800" b="1" i="1">
                            <a:solidFill>
                              <a:srgbClr val="002060"/>
                            </a:solidFill>
                            <a:latin typeface="Cambria Math" panose="02040503050406030204" pitchFamily="18" charset="0"/>
                          </a:rPr>
                        </m:ctrlPr>
                      </m:fPr>
                      <m:num>
                        <m:r>
                          <a:rPr lang="en-US" sz="1800" b="1" i="1">
                            <a:solidFill>
                              <a:srgbClr val="002060"/>
                            </a:solidFill>
                            <a:latin typeface="Cambria Math" panose="02040503050406030204" pitchFamily="18" charset="0"/>
                            <a:ea typeface="Cambria Math" panose="02040503050406030204" pitchFamily="18" charset="0"/>
                          </a:rPr>
                          <m:t>𝒒</m:t>
                        </m:r>
                      </m:num>
                      <m:den>
                        <m:r>
                          <a:rPr lang="en-US" sz="1800" b="1" i="1">
                            <a:solidFill>
                              <a:srgbClr val="002060"/>
                            </a:solidFill>
                            <a:latin typeface="Cambria Math" panose="02040503050406030204" pitchFamily="18" charset="0"/>
                          </a:rPr>
                          <m:t>𝟐</m:t>
                        </m:r>
                        <m:r>
                          <a:rPr lang="el-GR" sz="1800" b="1" i="1">
                            <a:solidFill>
                              <a:srgbClr val="002060"/>
                            </a:solidFill>
                            <a:latin typeface="Cambria Math" panose="02040503050406030204" pitchFamily="18" charset="0"/>
                          </a:rPr>
                          <m:t>𝝅</m:t>
                        </m:r>
                        <m:r>
                          <m:rPr>
                            <m:nor/>
                          </m:rPr>
                          <a:rPr lang="en-US" sz="1800" i="1" dirty="0">
                            <a:solidFill>
                              <a:srgbClr val="002060"/>
                            </a:solidFill>
                            <a:latin typeface="Cambria Math" panose="02040503050406030204" pitchFamily="18" charset="0"/>
                          </a:rPr>
                          <m:t>x</m:t>
                        </m:r>
                        <m:r>
                          <a:rPr lang="en-US" sz="1800" b="1" i="1" dirty="0" smtClean="0">
                            <a:solidFill>
                              <a:srgbClr val="002060"/>
                            </a:solidFill>
                            <a:latin typeface="Cambria Math" panose="02040503050406030204" pitchFamily="18" charset="0"/>
                          </a:rPr>
                          <m:t>𝒔</m:t>
                        </m:r>
                      </m:den>
                    </m:f>
                  </m:oMath>
                </a14:m>
                <a:r>
                  <a:rPr lang="en-US" sz="1800" i="1" dirty="0" smtClean="0">
                    <a:solidFill>
                      <a:srgbClr val="002060"/>
                    </a:solidFill>
                    <a:latin typeface="Cambria Math" panose="02040503050406030204" pitchFamily="18" charset="0"/>
                  </a:rPr>
                  <a:t> = 0 </a:t>
                </a:r>
              </a:p>
              <a:p>
                <a:r>
                  <a:rPr lang="en-US" sz="1800" i="1" dirty="0">
                    <a:latin typeface="Cambria Math" panose="02040503050406030204" pitchFamily="18" charset="0"/>
                  </a:rPr>
                  <a:t> </a:t>
                </a:r>
                <a:r>
                  <a:rPr lang="en-US" sz="1800" i="1" dirty="0" smtClean="0">
                    <a:latin typeface="Cambria Math" panose="02040503050406030204" pitchFamily="18" charset="0"/>
                  </a:rPr>
                  <a:t>     </a:t>
                </a:r>
                <a14:m>
                  <m:oMath xmlns:m="http://schemas.openxmlformats.org/officeDocument/2006/math">
                    <m:r>
                      <m:rPr>
                        <m:sty m:val="p"/>
                      </m:rPr>
                      <a:rPr lang="en-US" sz="1800" i="1" dirty="0">
                        <a:latin typeface="Cambria Math" panose="02040503050406030204" pitchFamily="18" charset="0"/>
                      </a:rPr>
                      <m:t>U</m:t>
                    </m:r>
                    <m:r>
                      <a:rPr lang="en-US" sz="1800" i="1">
                        <a:latin typeface="Cambria Math" panose="02040503050406030204" pitchFamily="18" charset="0"/>
                      </a:rPr>
                      <m:t>=</m:t>
                    </m:r>
                    <m:f>
                      <m:fPr>
                        <m:ctrlPr>
                          <a:rPr lang="ar-IQ" sz="1800" b="1" i="1">
                            <a:latin typeface="Cambria Math" panose="02040503050406030204" pitchFamily="18" charset="0"/>
                          </a:rPr>
                        </m:ctrlPr>
                      </m:fPr>
                      <m:num>
                        <m:r>
                          <a:rPr lang="en-US" sz="1800" b="1" i="1">
                            <a:latin typeface="Cambria Math" panose="02040503050406030204" pitchFamily="18" charset="0"/>
                            <a:ea typeface="Cambria Math" panose="02040503050406030204" pitchFamily="18" charset="0"/>
                          </a:rPr>
                          <m:t>𝒒</m:t>
                        </m:r>
                      </m:num>
                      <m:den>
                        <m:r>
                          <a:rPr lang="en-US" sz="1800" b="1" i="1">
                            <a:latin typeface="Cambria Math" panose="02040503050406030204" pitchFamily="18" charset="0"/>
                          </a:rPr>
                          <m:t>𝟐</m:t>
                        </m:r>
                        <m:r>
                          <a:rPr lang="el-GR" sz="1800" b="1" i="1">
                            <a:latin typeface="Cambria Math" panose="02040503050406030204" pitchFamily="18" charset="0"/>
                          </a:rPr>
                          <m:t>𝝅</m:t>
                        </m:r>
                        <m:r>
                          <a:rPr lang="en-US" sz="1800" b="1" i="1" smtClean="0">
                            <a:latin typeface="Cambria Math" panose="02040503050406030204" pitchFamily="18" charset="0"/>
                          </a:rPr>
                          <m:t> </m:t>
                        </m:r>
                        <m:sSub>
                          <m:sSubPr>
                            <m:ctrlPr>
                              <a:rPr lang="en-US" sz="1800" b="1" i="1">
                                <a:latin typeface="Cambria Math" panose="02040503050406030204" pitchFamily="18" charset="0"/>
                                <a:ea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𝒙</m:t>
                            </m:r>
                          </m:e>
                          <m:sub>
                            <m:r>
                              <a:rPr lang="en-US" sz="1800" b="1" i="1">
                                <a:latin typeface="Cambria Math" panose="02040503050406030204" pitchFamily="18" charset="0"/>
                                <a:ea typeface="Cambria Math" panose="02040503050406030204" pitchFamily="18" charset="0"/>
                              </a:rPr>
                              <m:t>𝒔</m:t>
                            </m:r>
                          </m:sub>
                        </m:sSub>
                      </m:den>
                    </m:f>
                    <m:r>
                      <a:rPr lang="en-US" sz="1800" b="1" i="1" smtClean="0">
                        <a:latin typeface="Cambria Math" panose="02040503050406030204" pitchFamily="18" charset="0"/>
                      </a:rPr>
                      <m:t>        </m:t>
                    </m:r>
                    <m:r>
                      <a:rPr lang="en-US" sz="1800" b="1" i="1" smtClean="0">
                        <a:latin typeface="Cambria Math" panose="02040503050406030204" pitchFamily="18" charset="0"/>
                      </a:rPr>
                      <m:t>𝒐𝒓</m:t>
                    </m:r>
                    <m:r>
                      <a:rPr lang="en-US" sz="1800" b="1" i="1" smtClean="0">
                        <a:latin typeface="Cambria Math" panose="02040503050406030204" pitchFamily="18" charset="0"/>
                      </a:rPr>
                      <m:t>    </m:t>
                    </m:r>
                    <m:sSub>
                      <m:sSubPr>
                        <m:ctrlPr>
                          <a:rPr lang="en-US" sz="1800" b="1" i="1">
                            <a:latin typeface="Cambria Math" panose="02040503050406030204" pitchFamily="18" charset="0"/>
                            <a:ea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𝒙</m:t>
                        </m:r>
                      </m:e>
                      <m:sub>
                        <m:r>
                          <a:rPr lang="en-US" sz="1800" b="1" i="1">
                            <a:latin typeface="Cambria Math" panose="02040503050406030204" pitchFamily="18" charset="0"/>
                            <a:ea typeface="Cambria Math" panose="02040503050406030204" pitchFamily="18" charset="0"/>
                          </a:rPr>
                          <m:t>𝒔</m:t>
                        </m:r>
                      </m:sub>
                    </m:sSub>
                    <m:r>
                      <a:rPr lang="en-US" sz="1800" i="1">
                        <a:latin typeface="Cambria Math" panose="02040503050406030204" pitchFamily="18" charset="0"/>
                      </a:rPr>
                      <m:t>=</m:t>
                    </m:r>
                    <m:f>
                      <m:fPr>
                        <m:ctrlPr>
                          <a:rPr lang="ar-IQ" sz="1800" b="1" i="1">
                            <a:latin typeface="Cambria Math" panose="02040503050406030204" pitchFamily="18" charset="0"/>
                          </a:rPr>
                        </m:ctrlPr>
                      </m:fPr>
                      <m:num>
                        <m:r>
                          <a:rPr lang="en-US" sz="1800" b="1" i="1">
                            <a:latin typeface="Cambria Math" panose="02040503050406030204" pitchFamily="18" charset="0"/>
                            <a:ea typeface="Cambria Math" panose="02040503050406030204" pitchFamily="18" charset="0"/>
                          </a:rPr>
                          <m:t>𝒒</m:t>
                        </m:r>
                      </m:num>
                      <m:den>
                        <m:r>
                          <a:rPr lang="en-US" sz="1800" b="1" i="1">
                            <a:latin typeface="Cambria Math" panose="02040503050406030204" pitchFamily="18" charset="0"/>
                          </a:rPr>
                          <m:t>𝟐</m:t>
                        </m:r>
                        <m:r>
                          <a:rPr lang="el-GR" sz="1800" b="1" i="1">
                            <a:latin typeface="Cambria Math" panose="02040503050406030204" pitchFamily="18" charset="0"/>
                          </a:rPr>
                          <m:t>𝝅</m:t>
                        </m:r>
                        <m:r>
                          <a:rPr lang="en-US" sz="1800" b="0" i="1" smtClean="0">
                            <a:latin typeface="Cambria Math" panose="02040503050406030204" pitchFamily="18" charset="0"/>
                          </a:rPr>
                          <m:t> </m:t>
                        </m:r>
                        <m:r>
                          <m:rPr>
                            <m:sty m:val="p"/>
                          </m:rPr>
                          <a:rPr lang="en-US" sz="1800" i="1" dirty="0">
                            <a:latin typeface="Cambria Math" panose="02040503050406030204" pitchFamily="18" charset="0"/>
                          </a:rPr>
                          <m:t>U</m:t>
                        </m:r>
                      </m:den>
                    </m:f>
                  </m:oMath>
                </a14:m>
                <a:endParaRPr lang="en-US" sz="1800" i="1" dirty="0" smtClean="0">
                  <a:latin typeface="Cambria Math" panose="02040503050406030204" pitchFamily="18" charset="0"/>
                </a:endParaRPr>
              </a:p>
              <a:p>
                <a14:m>
                  <m:oMath xmlns:m="http://schemas.openxmlformats.org/officeDocument/2006/math">
                    <m:r>
                      <a:rPr lang="en-US" sz="1800" i="1" dirty="0">
                        <a:latin typeface="Cambria Math" panose="02040503050406030204" pitchFamily="18" charset="0"/>
                        <a:ea typeface="Cambria Math" panose="02040503050406030204" pitchFamily="18" charset="0"/>
                      </a:rPr>
                      <m:t>∴</m:t>
                    </m:r>
                  </m:oMath>
                </a14:m>
                <a:r>
                  <a:rPr lang="en-US" sz="1800" i="1" dirty="0">
                    <a:latin typeface="Cambria Math" panose="02040503050406030204" pitchFamily="18" charset="0"/>
                  </a:rPr>
                  <a:t> at point  </a:t>
                </a:r>
                <a:r>
                  <a:rPr lang="en-US" sz="1800" i="1" dirty="0" smtClean="0">
                    <a:latin typeface="Cambria Math" panose="02040503050406030204" pitchFamily="18" charset="0"/>
                  </a:rPr>
                  <a:t>s       </a:t>
                </a:r>
                <a14:m>
                  <m:oMath xmlns:m="http://schemas.openxmlformats.org/officeDocument/2006/math">
                    <m:r>
                      <m:rPr>
                        <m:sty m:val="p"/>
                      </m:rPr>
                      <a:rPr lang="en-US" sz="1800" i="1" dirty="0">
                        <a:latin typeface="Cambria Math" panose="02040503050406030204" pitchFamily="18" charset="0"/>
                      </a:rPr>
                      <m:t>U</m:t>
                    </m:r>
                    <m:r>
                      <a:rPr lang="en-US" sz="1800" i="1">
                        <a:latin typeface="Cambria Math" panose="02040503050406030204" pitchFamily="18" charset="0"/>
                      </a:rPr>
                      <m:t>=</m:t>
                    </m:r>
                    <m:f>
                      <m:fPr>
                        <m:ctrlPr>
                          <a:rPr lang="ar-IQ" sz="1800" b="1" i="1">
                            <a:latin typeface="Cambria Math" panose="02040503050406030204" pitchFamily="18" charset="0"/>
                          </a:rPr>
                        </m:ctrlPr>
                      </m:fPr>
                      <m:num>
                        <m:r>
                          <a:rPr lang="en-US" sz="1800" b="1" i="1">
                            <a:latin typeface="Cambria Math" panose="02040503050406030204" pitchFamily="18" charset="0"/>
                            <a:ea typeface="Cambria Math" panose="02040503050406030204" pitchFamily="18" charset="0"/>
                          </a:rPr>
                          <m:t>𝒒</m:t>
                        </m:r>
                      </m:num>
                      <m:den>
                        <m:r>
                          <a:rPr lang="en-US" sz="1800" b="1" i="1">
                            <a:latin typeface="Cambria Math" panose="02040503050406030204" pitchFamily="18" charset="0"/>
                          </a:rPr>
                          <m:t>𝟐</m:t>
                        </m:r>
                        <m:r>
                          <a:rPr lang="el-GR" sz="1800" b="1" i="1">
                            <a:latin typeface="Cambria Math" panose="02040503050406030204" pitchFamily="18" charset="0"/>
                          </a:rPr>
                          <m:t>𝝅</m:t>
                        </m:r>
                        <m:r>
                          <a:rPr lang="en-US" sz="1800" b="1" i="1">
                            <a:latin typeface="Cambria Math" panose="02040503050406030204" pitchFamily="18" charset="0"/>
                          </a:rPr>
                          <m:t> </m:t>
                        </m:r>
                        <m:sSub>
                          <m:sSubPr>
                            <m:ctrlPr>
                              <a:rPr lang="en-US" sz="1800" b="1" i="1">
                                <a:latin typeface="Cambria Math" panose="02040503050406030204" pitchFamily="18" charset="0"/>
                                <a:ea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𝒙</m:t>
                            </m:r>
                          </m:e>
                          <m:sub>
                            <m:r>
                              <a:rPr lang="en-US" sz="1800" b="1" i="1">
                                <a:latin typeface="Cambria Math" panose="02040503050406030204" pitchFamily="18" charset="0"/>
                                <a:ea typeface="Cambria Math" panose="02040503050406030204" pitchFamily="18" charset="0"/>
                              </a:rPr>
                              <m:t>𝒔</m:t>
                            </m:r>
                          </m:sub>
                        </m:sSub>
                      </m:den>
                    </m:f>
                    <m:r>
                      <a:rPr lang="en-US" sz="1800" b="1" i="1">
                        <a:latin typeface="Cambria Math" panose="02040503050406030204" pitchFamily="18" charset="0"/>
                      </a:rPr>
                      <m:t>        </m:t>
                    </m:r>
                    <m:r>
                      <a:rPr lang="en-US" sz="1800" b="1" i="1">
                        <a:latin typeface="Cambria Math" panose="02040503050406030204" pitchFamily="18" charset="0"/>
                      </a:rPr>
                      <m:t>𝒐𝒓</m:t>
                    </m:r>
                    <m:r>
                      <a:rPr lang="en-US" sz="1800" b="1" i="1">
                        <a:latin typeface="Cambria Math" panose="02040503050406030204" pitchFamily="18" charset="0"/>
                      </a:rPr>
                      <m:t>    </m:t>
                    </m:r>
                    <m:sSub>
                      <m:sSubPr>
                        <m:ctrlPr>
                          <a:rPr lang="en-US" sz="1800" b="1" i="1">
                            <a:latin typeface="Cambria Math" panose="02040503050406030204" pitchFamily="18" charset="0"/>
                            <a:ea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𝒓</m:t>
                        </m:r>
                        <m:r>
                          <a:rPr lang="en-US" sz="1800" b="1" i="1">
                            <a:latin typeface="Cambria Math" panose="02040503050406030204" pitchFamily="18" charset="0"/>
                            <a:ea typeface="Cambria Math" panose="02040503050406030204" pitchFamily="18" charset="0"/>
                          </a:rPr>
                          <m:t>=</m:t>
                        </m:r>
                        <m:r>
                          <a:rPr lang="en-US" sz="1800" b="1" i="1">
                            <a:latin typeface="Cambria Math" panose="02040503050406030204" pitchFamily="18" charset="0"/>
                            <a:ea typeface="Cambria Math" panose="02040503050406030204" pitchFamily="18" charset="0"/>
                          </a:rPr>
                          <m:t>𝒙</m:t>
                        </m:r>
                      </m:e>
                      <m:sub>
                        <m:r>
                          <a:rPr lang="en-US" sz="1800" b="1" i="1">
                            <a:latin typeface="Cambria Math" panose="02040503050406030204" pitchFamily="18" charset="0"/>
                            <a:ea typeface="Cambria Math" panose="02040503050406030204" pitchFamily="18" charset="0"/>
                          </a:rPr>
                          <m:t>𝒔</m:t>
                        </m:r>
                      </m:sub>
                    </m:sSub>
                    <m:r>
                      <a:rPr lang="en-US" sz="1800" i="1">
                        <a:latin typeface="Cambria Math" panose="02040503050406030204" pitchFamily="18" charset="0"/>
                      </a:rPr>
                      <m:t>=</m:t>
                    </m:r>
                    <m:f>
                      <m:fPr>
                        <m:ctrlPr>
                          <a:rPr lang="ar-IQ" sz="1800" b="1" i="1">
                            <a:latin typeface="Cambria Math" panose="02040503050406030204" pitchFamily="18" charset="0"/>
                          </a:rPr>
                        </m:ctrlPr>
                      </m:fPr>
                      <m:num>
                        <m:r>
                          <a:rPr lang="en-US" sz="1800" b="1" i="1">
                            <a:latin typeface="Cambria Math" panose="02040503050406030204" pitchFamily="18" charset="0"/>
                            <a:ea typeface="Cambria Math" panose="02040503050406030204" pitchFamily="18" charset="0"/>
                          </a:rPr>
                          <m:t>𝒒</m:t>
                        </m:r>
                      </m:num>
                      <m:den>
                        <m:r>
                          <a:rPr lang="en-US" sz="1800" b="1" i="1">
                            <a:latin typeface="Cambria Math" panose="02040503050406030204" pitchFamily="18" charset="0"/>
                          </a:rPr>
                          <m:t>𝟐</m:t>
                        </m:r>
                        <m:r>
                          <a:rPr lang="el-GR" sz="1800" b="1" i="1">
                            <a:latin typeface="Cambria Math" panose="02040503050406030204" pitchFamily="18" charset="0"/>
                          </a:rPr>
                          <m:t>𝝅</m:t>
                        </m:r>
                        <m:r>
                          <a:rPr lang="en-US" sz="1800" i="1">
                            <a:latin typeface="Cambria Math" panose="02040503050406030204" pitchFamily="18" charset="0"/>
                          </a:rPr>
                          <m:t> </m:t>
                        </m:r>
                        <m:r>
                          <m:rPr>
                            <m:sty m:val="p"/>
                          </m:rPr>
                          <a:rPr lang="en-US" sz="1800" i="1" dirty="0">
                            <a:latin typeface="Cambria Math" panose="02040503050406030204" pitchFamily="18" charset="0"/>
                          </a:rPr>
                          <m:t>U</m:t>
                        </m:r>
                      </m:den>
                    </m:f>
                  </m:oMath>
                </a14:m>
                <a:endParaRPr lang="en-US" sz="1800" b="1" i="1" dirty="0">
                  <a:solidFill>
                    <a:srgbClr val="0070C0"/>
                  </a:solidFill>
                </a:endParaRPr>
              </a:p>
              <a:p>
                <a:r>
                  <a:rPr lang="ar-IQ" sz="1800" b="1" dirty="0" smtClean="0">
                    <a:solidFill>
                      <a:srgbClr val="002060"/>
                    </a:solidFill>
                  </a:rPr>
                  <a:t>                       </a:t>
                </a:r>
                <a14:m>
                  <m:oMath xmlns:m="http://schemas.openxmlformats.org/officeDocument/2006/math">
                    <m:r>
                      <a:rPr lang="ar-IQ" sz="1800" b="1" i="1">
                        <a:solidFill>
                          <a:srgbClr val="002060"/>
                        </a:solidFill>
                        <a:latin typeface="Cambria Math" panose="02040503050406030204" pitchFamily="18" charset="0"/>
                      </a:rPr>
                      <m:t>𝝍</m:t>
                    </m:r>
                    <m:r>
                      <a:rPr lang="ar-IQ" sz="1800" b="1" i="1">
                        <a:solidFill>
                          <a:srgbClr val="002060"/>
                        </a:solidFill>
                        <a:latin typeface="Cambria Math" panose="02040503050406030204" pitchFamily="18" charset="0"/>
                      </a:rPr>
                      <m:t> </m:t>
                    </m:r>
                  </m:oMath>
                </a14:m>
                <a:r>
                  <a:rPr lang="en-US" sz="1800" b="1" i="1" dirty="0">
                    <a:solidFill>
                      <a:srgbClr val="002060"/>
                    </a:solidFill>
                  </a:rPr>
                  <a:t>= U r sin</a:t>
                </a:r>
                <a:r>
                  <a:rPr lang="en-US" sz="1800" b="1" dirty="0">
                    <a:solidFill>
                      <a:srgbClr val="002060"/>
                    </a:solidFill>
                    <a:ea typeface="Cambria Math" panose="02040503050406030204" pitchFamily="18" charset="0"/>
                  </a:rPr>
                  <a:t> </a:t>
                </a:r>
                <a14:m>
                  <m:oMath xmlns:m="http://schemas.openxmlformats.org/officeDocument/2006/math">
                    <m:r>
                      <a:rPr lang="en-US" sz="1800" b="1" i="1" dirty="0">
                        <a:solidFill>
                          <a:srgbClr val="002060"/>
                        </a:solidFill>
                        <a:latin typeface="Cambria Math" panose="02040503050406030204" pitchFamily="18" charset="0"/>
                        <a:ea typeface="Cambria Math" panose="02040503050406030204" pitchFamily="18" charset="0"/>
                      </a:rPr>
                      <m:t>𝜽</m:t>
                    </m:r>
                  </m:oMath>
                </a14:m>
                <a:r>
                  <a:rPr lang="en-US" sz="1800" b="1" i="1" dirty="0">
                    <a:solidFill>
                      <a:srgbClr val="002060"/>
                    </a:solidFill>
                    <a:latin typeface="Cambria Math" panose="02040503050406030204" pitchFamily="18" charset="0"/>
                  </a:rPr>
                  <a:t> + </a:t>
                </a:r>
                <a14:m>
                  <m:oMath xmlns:m="http://schemas.openxmlformats.org/officeDocument/2006/math">
                    <m:f>
                      <m:fPr>
                        <m:ctrlPr>
                          <a:rPr lang="ar-IQ" sz="1800" b="1" i="1">
                            <a:solidFill>
                              <a:srgbClr val="002060"/>
                            </a:solidFill>
                            <a:latin typeface="Cambria Math" panose="02040503050406030204" pitchFamily="18" charset="0"/>
                          </a:rPr>
                        </m:ctrlPr>
                      </m:fPr>
                      <m:num>
                        <m:r>
                          <a:rPr lang="en-US" sz="1800" b="1" i="1">
                            <a:solidFill>
                              <a:srgbClr val="002060"/>
                            </a:solidFill>
                            <a:latin typeface="Cambria Math" panose="02040503050406030204" pitchFamily="18" charset="0"/>
                            <a:ea typeface="Cambria Math" panose="02040503050406030204" pitchFamily="18" charset="0"/>
                          </a:rPr>
                          <m:t>𝒒</m:t>
                        </m:r>
                      </m:num>
                      <m:den>
                        <m:r>
                          <a:rPr lang="en-US" sz="1800" b="1" i="1">
                            <a:solidFill>
                              <a:srgbClr val="002060"/>
                            </a:solidFill>
                            <a:latin typeface="Cambria Math" panose="02040503050406030204" pitchFamily="18" charset="0"/>
                          </a:rPr>
                          <m:t>𝟐</m:t>
                        </m:r>
                        <m:r>
                          <a:rPr lang="el-GR" sz="1800" b="1" i="1">
                            <a:solidFill>
                              <a:srgbClr val="002060"/>
                            </a:solidFill>
                            <a:latin typeface="Cambria Math" panose="02040503050406030204" pitchFamily="18" charset="0"/>
                          </a:rPr>
                          <m:t>𝝅</m:t>
                        </m:r>
                      </m:den>
                    </m:f>
                    <m:r>
                      <m:rPr>
                        <m:nor/>
                      </m:rPr>
                      <a:rPr lang="en-US" sz="1800" b="1" i="1" dirty="0">
                        <a:solidFill>
                          <a:srgbClr val="002060"/>
                        </a:solidFill>
                      </a:rPr>
                      <m:t> </m:t>
                    </m:r>
                    <m:r>
                      <a:rPr lang="en-US" sz="1800" b="1" i="1" dirty="0">
                        <a:solidFill>
                          <a:srgbClr val="002060"/>
                        </a:solidFill>
                        <a:latin typeface="Cambria Math" panose="02040503050406030204" pitchFamily="18" charset="0"/>
                        <a:ea typeface="Cambria Math" panose="02040503050406030204" pitchFamily="18" charset="0"/>
                      </a:rPr>
                      <m:t>𝜽</m:t>
                    </m:r>
                  </m:oMath>
                </a14:m>
                <a:endParaRPr lang="en-US" sz="1800" b="1" i="1" dirty="0">
                  <a:solidFill>
                    <a:srgbClr val="002060"/>
                  </a:solidFill>
                  <a:latin typeface="Cambria Math" panose="02040503050406030204" pitchFamily="18" charset="0"/>
                </a:endParaRPr>
              </a:p>
              <a:p>
                <a14:m>
                  <m:oMath xmlns:m="http://schemas.openxmlformats.org/officeDocument/2006/math">
                    <m:r>
                      <a:rPr lang="ar-IQ" sz="1800" b="1" i="1">
                        <a:solidFill>
                          <a:srgbClr val="002060"/>
                        </a:solidFill>
                        <a:latin typeface="Cambria Math" panose="02040503050406030204" pitchFamily="18" charset="0"/>
                      </a:rPr>
                      <m:t>       </m:t>
                    </m:r>
                    <m:r>
                      <a:rPr lang="ar-IQ" sz="1800" b="1" i="1">
                        <a:solidFill>
                          <a:srgbClr val="002060"/>
                        </a:solidFill>
                        <a:latin typeface="Cambria Math" panose="02040503050406030204" pitchFamily="18" charset="0"/>
                      </a:rPr>
                      <m:t>𝝍</m:t>
                    </m:r>
                    <m:r>
                      <a:rPr lang="ar-IQ" sz="1800" b="1" i="1">
                        <a:solidFill>
                          <a:srgbClr val="002060"/>
                        </a:solidFill>
                        <a:latin typeface="Cambria Math" panose="02040503050406030204" pitchFamily="18" charset="0"/>
                      </a:rPr>
                      <m:t> </m:t>
                    </m:r>
                  </m:oMath>
                </a14:m>
                <a:r>
                  <a:rPr lang="en-US" sz="1800" b="1" i="1" dirty="0">
                    <a:solidFill>
                      <a:srgbClr val="002060"/>
                    </a:solidFill>
                  </a:rPr>
                  <a:t>= U </a:t>
                </a:r>
                <a14:m>
                  <m:oMath xmlns:m="http://schemas.openxmlformats.org/officeDocument/2006/math">
                    <m:f>
                      <m:fPr>
                        <m:ctrlPr>
                          <a:rPr lang="ar-IQ" sz="1800" b="1" i="1">
                            <a:solidFill>
                              <a:srgbClr val="002060"/>
                            </a:solidFill>
                            <a:latin typeface="Cambria Math" panose="02040503050406030204" pitchFamily="18" charset="0"/>
                          </a:rPr>
                        </m:ctrlPr>
                      </m:fPr>
                      <m:num>
                        <m:r>
                          <a:rPr lang="en-US" sz="1800" b="1" i="1">
                            <a:solidFill>
                              <a:srgbClr val="002060"/>
                            </a:solidFill>
                            <a:latin typeface="Cambria Math" panose="02040503050406030204" pitchFamily="18" charset="0"/>
                            <a:ea typeface="Cambria Math" panose="02040503050406030204" pitchFamily="18" charset="0"/>
                          </a:rPr>
                          <m:t>𝒒</m:t>
                        </m:r>
                      </m:num>
                      <m:den>
                        <m:r>
                          <a:rPr lang="en-US" sz="1800" b="1" i="1">
                            <a:solidFill>
                              <a:srgbClr val="002060"/>
                            </a:solidFill>
                            <a:latin typeface="Cambria Math" panose="02040503050406030204" pitchFamily="18" charset="0"/>
                          </a:rPr>
                          <m:t>𝟐</m:t>
                        </m:r>
                        <m:r>
                          <a:rPr lang="el-GR" sz="1800" b="1" i="1">
                            <a:solidFill>
                              <a:srgbClr val="002060"/>
                            </a:solidFill>
                            <a:latin typeface="Cambria Math" panose="02040503050406030204" pitchFamily="18" charset="0"/>
                          </a:rPr>
                          <m:t>𝝅</m:t>
                        </m:r>
                        <m:r>
                          <a:rPr lang="en-US" sz="1800" b="1" i="1">
                            <a:solidFill>
                              <a:srgbClr val="002060"/>
                            </a:solidFill>
                            <a:latin typeface="Cambria Math" panose="02040503050406030204" pitchFamily="18" charset="0"/>
                          </a:rPr>
                          <m:t> </m:t>
                        </m:r>
                        <m:r>
                          <a:rPr lang="en-US" sz="1800" b="1" i="1" dirty="0">
                            <a:solidFill>
                              <a:srgbClr val="002060"/>
                            </a:solidFill>
                            <a:latin typeface="Cambria Math" panose="02040503050406030204" pitchFamily="18" charset="0"/>
                          </a:rPr>
                          <m:t>𝑼</m:t>
                        </m:r>
                      </m:den>
                    </m:f>
                  </m:oMath>
                </a14:m>
                <a:r>
                  <a:rPr lang="en-US" sz="1800" b="1" i="1" dirty="0">
                    <a:solidFill>
                      <a:srgbClr val="002060"/>
                    </a:solidFill>
                  </a:rPr>
                  <a:t> sin</a:t>
                </a:r>
                <a14:m>
                  <m:oMath xmlns:m="http://schemas.openxmlformats.org/officeDocument/2006/math">
                    <m:r>
                      <a:rPr lang="en-US" sz="1800" b="1" i="1">
                        <a:solidFill>
                          <a:srgbClr val="002060"/>
                        </a:solidFill>
                        <a:latin typeface="Cambria Math" panose="02040503050406030204" pitchFamily="18" charset="0"/>
                      </a:rPr>
                      <m:t> </m:t>
                    </m:r>
                    <m:r>
                      <a:rPr lang="el-GR" sz="1800" b="1" i="1">
                        <a:solidFill>
                          <a:srgbClr val="002060"/>
                        </a:solidFill>
                        <a:latin typeface="Cambria Math" panose="02040503050406030204" pitchFamily="18" charset="0"/>
                      </a:rPr>
                      <m:t>𝝅</m:t>
                    </m:r>
                  </m:oMath>
                </a14:m>
                <a:r>
                  <a:rPr lang="en-US" sz="1800" b="1" i="1" dirty="0">
                    <a:solidFill>
                      <a:srgbClr val="002060"/>
                    </a:solidFill>
                    <a:latin typeface="Cambria Math" panose="02040503050406030204" pitchFamily="18" charset="0"/>
                  </a:rPr>
                  <a:t>+ </a:t>
                </a:r>
                <a14:m>
                  <m:oMath xmlns:m="http://schemas.openxmlformats.org/officeDocument/2006/math">
                    <m:f>
                      <m:fPr>
                        <m:ctrlPr>
                          <a:rPr lang="ar-IQ" sz="1800" b="1" i="1">
                            <a:solidFill>
                              <a:srgbClr val="002060"/>
                            </a:solidFill>
                            <a:latin typeface="Cambria Math" panose="02040503050406030204" pitchFamily="18" charset="0"/>
                          </a:rPr>
                        </m:ctrlPr>
                      </m:fPr>
                      <m:num>
                        <m:r>
                          <a:rPr lang="en-US" sz="1800" b="1" i="1">
                            <a:solidFill>
                              <a:srgbClr val="002060"/>
                            </a:solidFill>
                            <a:latin typeface="Cambria Math" panose="02040503050406030204" pitchFamily="18" charset="0"/>
                            <a:ea typeface="Cambria Math" panose="02040503050406030204" pitchFamily="18" charset="0"/>
                          </a:rPr>
                          <m:t>𝒒</m:t>
                        </m:r>
                      </m:num>
                      <m:den>
                        <m:r>
                          <a:rPr lang="en-US" sz="1800" b="1" i="1">
                            <a:solidFill>
                              <a:srgbClr val="002060"/>
                            </a:solidFill>
                            <a:latin typeface="Cambria Math" panose="02040503050406030204" pitchFamily="18" charset="0"/>
                          </a:rPr>
                          <m:t>𝟐</m:t>
                        </m:r>
                        <m:r>
                          <a:rPr lang="el-GR" sz="1800" b="1" i="1">
                            <a:solidFill>
                              <a:srgbClr val="002060"/>
                            </a:solidFill>
                            <a:latin typeface="Cambria Math" panose="02040503050406030204" pitchFamily="18" charset="0"/>
                          </a:rPr>
                          <m:t>𝝅</m:t>
                        </m:r>
                      </m:den>
                    </m:f>
                    <m:r>
                      <a:rPr lang="el-GR" sz="1800" b="1" i="1">
                        <a:solidFill>
                          <a:srgbClr val="002060"/>
                        </a:solidFill>
                        <a:latin typeface="Cambria Math" panose="02040503050406030204" pitchFamily="18" charset="0"/>
                      </a:rPr>
                      <m:t>𝝅</m:t>
                    </m:r>
                    <m:r>
                      <a:rPr lang="en-US" sz="1800" b="1" i="1">
                        <a:solidFill>
                          <a:srgbClr val="002060"/>
                        </a:solidFill>
                        <a:latin typeface="Cambria Math" panose="02040503050406030204" pitchFamily="18" charset="0"/>
                      </a:rPr>
                      <m:t>=</m:t>
                    </m:r>
                    <m:r>
                      <a:rPr lang="en-US" sz="1800" b="1" i="1">
                        <a:solidFill>
                          <a:srgbClr val="002060"/>
                        </a:solidFill>
                        <a:latin typeface="Cambria Math" panose="02040503050406030204" pitchFamily="18" charset="0"/>
                      </a:rPr>
                      <m:t>𝟎</m:t>
                    </m:r>
                    <m:r>
                      <a:rPr lang="en-US" sz="1800" b="1" i="1" dirty="0">
                        <a:solidFill>
                          <a:srgbClr val="002060"/>
                        </a:solidFill>
                        <a:latin typeface="Cambria Math" panose="02040503050406030204" pitchFamily="18" charset="0"/>
                      </a:rPr>
                      <m:t>+</m:t>
                    </m:r>
                    <m:f>
                      <m:fPr>
                        <m:ctrlPr>
                          <a:rPr lang="ar-IQ" sz="1800" b="1" i="1">
                            <a:solidFill>
                              <a:srgbClr val="002060"/>
                            </a:solidFill>
                            <a:latin typeface="Cambria Math" panose="02040503050406030204" pitchFamily="18" charset="0"/>
                          </a:rPr>
                        </m:ctrlPr>
                      </m:fPr>
                      <m:num>
                        <m:r>
                          <a:rPr lang="en-US" sz="1800" b="1" i="1">
                            <a:solidFill>
                              <a:srgbClr val="002060"/>
                            </a:solidFill>
                            <a:latin typeface="Cambria Math" panose="02040503050406030204" pitchFamily="18" charset="0"/>
                            <a:ea typeface="Cambria Math" panose="02040503050406030204" pitchFamily="18" charset="0"/>
                          </a:rPr>
                          <m:t>𝒒</m:t>
                        </m:r>
                      </m:num>
                      <m:den>
                        <m:r>
                          <a:rPr lang="en-US" sz="1800" b="1" i="1">
                            <a:solidFill>
                              <a:srgbClr val="002060"/>
                            </a:solidFill>
                            <a:latin typeface="Cambria Math" panose="02040503050406030204" pitchFamily="18" charset="0"/>
                          </a:rPr>
                          <m:t>𝟐</m:t>
                        </m:r>
                      </m:den>
                    </m:f>
                    <m:r>
                      <a:rPr lang="en-US" sz="1800" b="1" i="1">
                        <a:solidFill>
                          <a:srgbClr val="002060"/>
                        </a:solidFill>
                        <a:latin typeface="Cambria Math" panose="02040503050406030204" pitchFamily="18" charset="0"/>
                      </a:rPr>
                      <m:t>=</m:t>
                    </m:r>
                    <m:f>
                      <m:fPr>
                        <m:ctrlPr>
                          <a:rPr lang="ar-IQ" sz="1800" b="1" i="1">
                            <a:solidFill>
                              <a:srgbClr val="002060"/>
                            </a:solidFill>
                            <a:latin typeface="Cambria Math" panose="02040503050406030204" pitchFamily="18" charset="0"/>
                          </a:rPr>
                        </m:ctrlPr>
                      </m:fPr>
                      <m:num>
                        <m:r>
                          <a:rPr lang="en-US" sz="1800" b="1" i="1">
                            <a:solidFill>
                              <a:srgbClr val="002060"/>
                            </a:solidFill>
                            <a:latin typeface="Cambria Math" panose="02040503050406030204" pitchFamily="18" charset="0"/>
                            <a:ea typeface="Cambria Math" panose="02040503050406030204" pitchFamily="18" charset="0"/>
                          </a:rPr>
                          <m:t>𝒒</m:t>
                        </m:r>
                      </m:num>
                      <m:den>
                        <m:r>
                          <a:rPr lang="en-US" sz="1800" b="1" i="1">
                            <a:solidFill>
                              <a:srgbClr val="002060"/>
                            </a:solidFill>
                            <a:latin typeface="Cambria Math" panose="02040503050406030204" pitchFamily="18" charset="0"/>
                          </a:rPr>
                          <m:t>𝟐</m:t>
                        </m:r>
                      </m:den>
                    </m:f>
                  </m:oMath>
                </a14:m>
                <a:endParaRPr lang="en-US" sz="1800" b="1" i="1" dirty="0">
                  <a:solidFill>
                    <a:srgbClr val="002060"/>
                  </a:solidFill>
                  <a:latin typeface="Cambria Math" panose="02040503050406030204" pitchFamily="18" charset="0"/>
                </a:endParaRPr>
              </a:p>
              <a:p>
                <a:r>
                  <a:rPr lang="ar-IQ" sz="1800" b="1" dirty="0">
                    <a:solidFill>
                      <a:srgbClr val="002060"/>
                    </a:solidFill>
                  </a:rPr>
                  <a:t>    </a:t>
                </a:r>
                <a14:m>
                  <m:oMath xmlns:m="http://schemas.openxmlformats.org/officeDocument/2006/math">
                    <m:r>
                      <a:rPr lang="ar-IQ" sz="1800" b="1" i="1">
                        <a:solidFill>
                          <a:srgbClr val="002060"/>
                        </a:solidFill>
                        <a:latin typeface="Cambria Math" panose="02040503050406030204" pitchFamily="18" charset="0"/>
                      </a:rPr>
                      <m:t>𝝍</m:t>
                    </m:r>
                    <m:r>
                      <a:rPr lang="ar-IQ" sz="1800" b="1" i="1">
                        <a:solidFill>
                          <a:srgbClr val="002060"/>
                        </a:solidFill>
                        <a:latin typeface="Cambria Math" panose="02040503050406030204" pitchFamily="18" charset="0"/>
                      </a:rPr>
                      <m:t> </m:t>
                    </m:r>
                  </m:oMath>
                </a14:m>
                <a:r>
                  <a:rPr lang="en-US" sz="1800" b="1" i="1" dirty="0">
                    <a:solidFill>
                      <a:srgbClr val="002060"/>
                    </a:solidFill>
                  </a:rPr>
                  <a:t>= U r sin</a:t>
                </a:r>
                <a:r>
                  <a:rPr lang="en-US" sz="1800" b="1" dirty="0">
                    <a:solidFill>
                      <a:srgbClr val="002060"/>
                    </a:solidFill>
                    <a:ea typeface="Cambria Math" panose="02040503050406030204" pitchFamily="18" charset="0"/>
                  </a:rPr>
                  <a:t> </a:t>
                </a:r>
                <a14:m>
                  <m:oMath xmlns:m="http://schemas.openxmlformats.org/officeDocument/2006/math">
                    <m:r>
                      <a:rPr lang="en-US" sz="1800" b="1" i="1" dirty="0">
                        <a:solidFill>
                          <a:srgbClr val="002060"/>
                        </a:solidFill>
                        <a:latin typeface="Cambria Math" panose="02040503050406030204" pitchFamily="18" charset="0"/>
                        <a:ea typeface="Cambria Math" panose="02040503050406030204" pitchFamily="18" charset="0"/>
                      </a:rPr>
                      <m:t>𝜽</m:t>
                    </m:r>
                  </m:oMath>
                </a14:m>
                <a:r>
                  <a:rPr lang="en-US" sz="1800" b="1" i="1" dirty="0">
                    <a:solidFill>
                      <a:srgbClr val="002060"/>
                    </a:solidFill>
                    <a:latin typeface="Cambria Math" panose="02040503050406030204" pitchFamily="18" charset="0"/>
                  </a:rPr>
                  <a:t> + </a:t>
                </a:r>
                <a14:m>
                  <m:oMath xmlns:m="http://schemas.openxmlformats.org/officeDocument/2006/math">
                    <m:f>
                      <m:fPr>
                        <m:ctrlPr>
                          <a:rPr lang="ar-IQ" sz="1800" b="1" i="1">
                            <a:solidFill>
                              <a:srgbClr val="002060"/>
                            </a:solidFill>
                            <a:latin typeface="Cambria Math" panose="02040503050406030204" pitchFamily="18" charset="0"/>
                          </a:rPr>
                        </m:ctrlPr>
                      </m:fPr>
                      <m:num>
                        <m:r>
                          <a:rPr lang="en-US" sz="1800" b="1" i="1">
                            <a:solidFill>
                              <a:srgbClr val="002060"/>
                            </a:solidFill>
                            <a:latin typeface="Cambria Math" panose="02040503050406030204" pitchFamily="18" charset="0"/>
                            <a:ea typeface="Cambria Math" panose="02040503050406030204" pitchFamily="18" charset="0"/>
                          </a:rPr>
                          <m:t>𝒒</m:t>
                        </m:r>
                      </m:num>
                      <m:den>
                        <m:r>
                          <a:rPr lang="en-US" sz="1800" b="1" i="1">
                            <a:solidFill>
                              <a:srgbClr val="002060"/>
                            </a:solidFill>
                            <a:latin typeface="Cambria Math" panose="02040503050406030204" pitchFamily="18" charset="0"/>
                          </a:rPr>
                          <m:t>𝟐</m:t>
                        </m:r>
                        <m:r>
                          <a:rPr lang="el-GR" sz="1800" b="1" i="1">
                            <a:solidFill>
                              <a:srgbClr val="002060"/>
                            </a:solidFill>
                            <a:latin typeface="Cambria Math" panose="02040503050406030204" pitchFamily="18" charset="0"/>
                          </a:rPr>
                          <m:t>𝝅</m:t>
                        </m:r>
                      </m:den>
                    </m:f>
                    <m:r>
                      <m:rPr>
                        <m:nor/>
                      </m:rPr>
                      <a:rPr lang="en-US" sz="1800" b="1" i="1" dirty="0">
                        <a:solidFill>
                          <a:srgbClr val="002060"/>
                        </a:solidFill>
                      </a:rPr>
                      <m:t> </m:t>
                    </m:r>
                    <m:r>
                      <a:rPr lang="en-US" sz="1800" b="1" i="1" dirty="0">
                        <a:solidFill>
                          <a:srgbClr val="002060"/>
                        </a:solidFill>
                        <a:latin typeface="Cambria Math" panose="02040503050406030204" pitchFamily="18" charset="0"/>
                        <a:ea typeface="Cambria Math" panose="02040503050406030204" pitchFamily="18" charset="0"/>
                      </a:rPr>
                      <m:t>𝜽</m:t>
                    </m:r>
                  </m:oMath>
                </a14:m>
                <a:r>
                  <a:rPr lang="en-US" sz="1800" b="1" i="1" dirty="0">
                    <a:solidFill>
                      <a:srgbClr val="002060"/>
                    </a:solidFill>
                  </a:rPr>
                  <a:t>=</a:t>
                </a:r>
                <a14:m>
                  <m:oMath xmlns:m="http://schemas.openxmlformats.org/officeDocument/2006/math">
                    <m:r>
                      <a:rPr lang="ar-IQ" sz="1800" b="1" i="1">
                        <a:solidFill>
                          <a:srgbClr val="002060"/>
                        </a:solidFill>
                        <a:latin typeface="Cambria Math" panose="02040503050406030204" pitchFamily="18" charset="0"/>
                      </a:rPr>
                      <m:t> </m:t>
                    </m:r>
                    <m:f>
                      <m:fPr>
                        <m:ctrlPr>
                          <a:rPr lang="ar-IQ" sz="1800" b="1" i="1">
                            <a:solidFill>
                              <a:srgbClr val="002060"/>
                            </a:solidFill>
                            <a:latin typeface="Cambria Math" panose="02040503050406030204" pitchFamily="18" charset="0"/>
                          </a:rPr>
                        </m:ctrlPr>
                      </m:fPr>
                      <m:num>
                        <m:r>
                          <a:rPr lang="en-US" sz="1800" b="1" i="1">
                            <a:solidFill>
                              <a:srgbClr val="002060"/>
                            </a:solidFill>
                            <a:latin typeface="Cambria Math" panose="02040503050406030204" pitchFamily="18" charset="0"/>
                            <a:ea typeface="Cambria Math" panose="02040503050406030204" pitchFamily="18" charset="0"/>
                          </a:rPr>
                          <m:t>𝒒</m:t>
                        </m:r>
                      </m:num>
                      <m:den>
                        <m:r>
                          <a:rPr lang="en-US" sz="1800" b="1" i="1">
                            <a:solidFill>
                              <a:srgbClr val="002060"/>
                            </a:solidFill>
                            <a:latin typeface="Cambria Math" panose="02040503050406030204" pitchFamily="18" charset="0"/>
                          </a:rPr>
                          <m:t>𝟐</m:t>
                        </m:r>
                      </m:den>
                    </m:f>
                  </m:oMath>
                </a14:m>
                <a:r>
                  <a:rPr lang="en-US" sz="1800" b="1" i="1" dirty="0">
                    <a:solidFill>
                      <a:srgbClr val="002060"/>
                    </a:solidFill>
                  </a:rPr>
                  <a:t>    which is the equation of the half body</a:t>
                </a:r>
                <a:endParaRPr lang="en-US" sz="1800" b="1" i="1" dirty="0">
                  <a:solidFill>
                    <a:srgbClr val="002060"/>
                  </a:solidFill>
                  <a:latin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6200" y="1229921"/>
                <a:ext cx="8915400" cy="5478616"/>
              </a:xfrm>
              <a:prstGeom prst="rect">
                <a:avLst/>
              </a:prstGeom>
              <a:blipFill>
                <a:blip r:embed="rId3"/>
                <a:stretch>
                  <a:fillRect l="-684" t="-668"/>
                </a:stretch>
              </a:blipFill>
            </p:spPr>
            <p:txBody>
              <a:bodyPr/>
              <a:lstStyle/>
              <a:p>
                <a:r>
                  <a:rPr lang="ar-IQ">
                    <a:noFill/>
                  </a:rPr>
                  <a:t> </a:t>
                </a:r>
              </a:p>
            </p:txBody>
          </p:sp>
        </mc:Fallback>
      </mc:AlternateContent>
      <p:sp>
        <p:nvSpPr>
          <p:cNvPr id="4" name="Rectangle 2"/>
          <p:cNvSpPr txBox="1">
            <a:spLocks noChangeArrowheads="1"/>
          </p:cNvSpPr>
          <p:nvPr/>
        </p:nvSpPr>
        <p:spPr bwMode="auto">
          <a:xfrm>
            <a:off x="304800" y="609600"/>
            <a:ext cx="7086600" cy="74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n-US" sz="2500" b="1" dirty="0" smtClean="0">
                <a:solidFill>
                  <a:srgbClr val="00B0F0"/>
                </a:solidFill>
              </a:rPr>
              <a:t>1-</a:t>
            </a:r>
            <a:r>
              <a:rPr lang="en-US" b="1" dirty="0" smtClean="0">
                <a:solidFill>
                  <a:srgbClr val="00B0F0"/>
                </a:solidFill>
              </a:rPr>
              <a:t> </a:t>
            </a:r>
            <a:r>
              <a:rPr lang="en-US" sz="2500" b="1" dirty="0" smtClean="0">
                <a:solidFill>
                  <a:srgbClr val="00B0F0"/>
                </a:solidFill>
              </a:rPr>
              <a:t>Source in a rectilinear Flow</a:t>
            </a:r>
          </a:p>
        </p:txBody>
      </p:sp>
      <p:pic>
        <p:nvPicPr>
          <p:cNvPr id="5" name="Picture 4" descr="C:\Users\ah\Desktop\٢٠١٩٠٣١٠_٠٩٥٩٠٣.jpg"/>
          <p:cNvPicPr/>
          <p:nvPr/>
        </p:nvPicPr>
        <p:blipFill rotWithShape="1">
          <a:blip r:embed="rId4" cstate="print">
            <a:extLst>
              <a:ext uri="{28A0092B-C50C-407E-A947-70E740481C1C}">
                <a14:useLocalDpi xmlns:a14="http://schemas.microsoft.com/office/drawing/2010/main" val="0"/>
              </a:ext>
            </a:extLst>
          </a:blip>
          <a:srcRect l="15532" t="39012" r="15115" b="8010"/>
          <a:stretch/>
        </p:blipFill>
        <p:spPr bwMode="auto">
          <a:xfrm>
            <a:off x="4267200" y="1229921"/>
            <a:ext cx="4724400" cy="23514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7693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18941" y="152400"/>
                <a:ext cx="8915400" cy="3321422"/>
              </a:xfrm>
              <a:prstGeom prst="rect">
                <a:avLst/>
              </a:prstGeom>
              <a:noFill/>
            </p:spPr>
            <p:txBody>
              <a:bodyPr wrap="square" rtlCol="1">
                <a:spAutoFit/>
              </a:bodyPr>
              <a:lstStyle/>
              <a:p>
                <a:r>
                  <a:rPr lang="en-US" sz="1800" b="1" i="1" dirty="0" smtClean="0">
                    <a:solidFill>
                      <a:srgbClr val="0070C0"/>
                    </a:solidFill>
                  </a:rPr>
                  <a:t>Note that for    </a:t>
                </a:r>
                <a14:m>
                  <m:oMath xmlns:m="http://schemas.openxmlformats.org/officeDocument/2006/math">
                    <m:r>
                      <a:rPr lang="en-US" sz="1800" b="1" i="1" dirty="0">
                        <a:solidFill>
                          <a:srgbClr val="0070C0"/>
                        </a:solidFill>
                        <a:latin typeface="Cambria Math" panose="02040503050406030204" pitchFamily="18" charset="0"/>
                        <a:ea typeface="Cambria Math" panose="02040503050406030204" pitchFamily="18" charset="0"/>
                      </a:rPr>
                      <m:t>𝜽</m:t>
                    </m:r>
                  </m:oMath>
                </a14:m>
                <a:r>
                  <a:rPr lang="en-US" sz="1800" b="1" i="1" dirty="0">
                    <a:solidFill>
                      <a:srgbClr val="0070C0"/>
                    </a:solidFill>
                  </a:rPr>
                  <a:t>=</a:t>
                </a:r>
                <a14:m>
                  <m:oMath xmlns:m="http://schemas.openxmlformats.org/officeDocument/2006/math">
                    <m:r>
                      <a:rPr lang="ar-IQ" sz="1800" b="1" i="1">
                        <a:solidFill>
                          <a:srgbClr val="0070C0"/>
                        </a:solidFill>
                        <a:latin typeface="Cambria Math" panose="02040503050406030204" pitchFamily="18" charset="0"/>
                      </a:rPr>
                      <m:t> </m:t>
                    </m:r>
                    <m:f>
                      <m:fPr>
                        <m:ctrlPr>
                          <a:rPr lang="ar-IQ" sz="1800" b="1" i="1">
                            <a:solidFill>
                              <a:srgbClr val="0070C0"/>
                            </a:solidFill>
                            <a:latin typeface="Cambria Math" panose="02040503050406030204" pitchFamily="18" charset="0"/>
                          </a:rPr>
                        </m:ctrlPr>
                      </m:fPr>
                      <m:num>
                        <m:r>
                          <a:rPr lang="el-GR" sz="1800" b="1" i="1">
                            <a:solidFill>
                              <a:srgbClr val="0070C0"/>
                            </a:solidFill>
                            <a:latin typeface="Cambria Math" panose="02040503050406030204" pitchFamily="18" charset="0"/>
                          </a:rPr>
                          <m:t>𝝅</m:t>
                        </m:r>
                      </m:num>
                      <m:den>
                        <m:r>
                          <a:rPr lang="en-US" sz="1800" b="1" i="1">
                            <a:solidFill>
                              <a:srgbClr val="0070C0"/>
                            </a:solidFill>
                            <a:latin typeface="Cambria Math" panose="02040503050406030204" pitchFamily="18" charset="0"/>
                          </a:rPr>
                          <m:t>𝟐</m:t>
                        </m:r>
                      </m:den>
                    </m:f>
                  </m:oMath>
                </a14:m>
                <a:r>
                  <a:rPr lang="en-US" sz="1800" b="1" i="1" dirty="0" smtClean="0">
                    <a:solidFill>
                      <a:srgbClr val="0070C0"/>
                    </a:solidFill>
                  </a:rPr>
                  <a:t>    </a:t>
                </a:r>
              </a:p>
              <a:p>
                <a:r>
                  <a:rPr lang="en-US" sz="1800" b="1" i="1" dirty="0" smtClean="0">
                    <a:solidFill>
                      <a:srgbClr val="0070C0"/>
                    </a:solidFill>
                  </a:rPr>
                  <a:t>   </a:t>
                </a:r>
                <a:r>
                  <a:rPr lang="en-US" sz="1800" b="1" i="1" dirty="0">
                    <a:solidFill>
                      <a:srgbClr val="0070C0"/>
                    </a:solidFill>
                  </a:rPr>
                  <a:t>U r sin</a:t>
                </a:r>
                <a14:m>
                  <m:oMath xmlns:m="http://schemas.openxmlformats.org/officeDocument/2006/math">
                    <m:r>
                      <a:rPr lang="ar-IQ" sz="1800" b="1" i="1" smtClean="0">
                        <a:solidFill>
                          <a:srgbClr val="0070C0"/>
                        </a:solidFill>
                        <a:latin typeface="Cambria Math" panose="02040503050406030204" pitchFamily="18" charset="0"/>
                      </a:rPr>
                      <m:t> </m:t>
                    </m:r>
                    <m:f>
                      <m:fPr>
                        <m:ctrlPr>
                          <a:rPr lang="ar-IQ" sz="1800" b="1" i="1">
                            <a:solidFill>
                              <a:srgbClr val="0070C0"/>
                            </a:solidFill>
                            <a:latin typeface="Cambria Math" panose="02040503050406030204" pitchFamily="18" charset="0"/>
                          </a:rPr>
                        </m:ctrlPr>
                      </m:fPr>
                      <m:num>
                        <m:r>
                          <a:rPr lang="en-US" sz="1800" b="1" i="1" smtClean="0">
                            <a:solidFill>
                              <a:srgbClr val="0070C0"/>
                            </a:solidFill>
                            <a:latin typeface="Cambria Math" panose="02040503050406030204" pitchFamily="18" charset="0"/>
                          </a:rPr>
                          <m:t> </m:t>
                        </m:r>
                        <m:r>
                          <a:rPr lang="el-GR" sz="1800" b="1" i="1">
                            <a:solidFill>
                              <a:srgbClr val="0070C0"/>
                            </a:solidFill>
                            <a:latin typeface="Cambria Math" panose="02040503050406030204" pitchFamily="18" charset="0"/>
                          </a:rPr>
                          <m:t>𝝅</m:t>
                        </m:r>
                      </m:num>
                      <m:den>
                        <m:r>
                          <a:rPr lang="en-US" sz="1800" b="1" i="1">
                            <a:solidFill>
                              <a:srgbClr val="0070C0"/>
                            </a:solidFill>
                            <a:latin typeface="Cambria Math" panose="02040503050406030204" pitchFamily="18" charset="0"/>
                          </a:rPr>
                          <m:t>𝟐</m:t>
                        </m:r>
                      </m:den>
                    </m:f>
                  </m:oMath>
                </a14:m>
                <a:r>
                  <a:rPr lang="en-US" sz="1800" i="1" dirty="0">
                    <a:solidFill>
                      <a:srgbClr val="0070C0"/>
                    </a:solidFill>
                    <a:latin typeface="Cambria Math" panose="02040503050406030204" pitchFamily="18" charset="0"/>
                  </a:rPr>
                  <a:t>+ </a:t>
                </a:r>
                <a14:m>
                  <m:oMath xmlns:m="http://schemas.openxmlformats.org/officeDocument/2006/math">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𝒒</m:t>
                        </m:r>
                      </m:num>
                      <m:den>
                        <m:r>
                          <a:rPr lang="en-US" sz="1800" b="1" i="1">
                            <a:solidFill>
                              <a:srgbClr val="0070C0"/>
                            </a:solidFill>
                            <a:latin typeface="Cambria Math" panose="02040503050406030204" pitchFamily="18" charset="0"/>
                          </a:rPr>
                          <m:t>𝟐</m:t>
                        </m:r>
                        <m:r>
                          <a:rPr lang="el-GR" sz="1800" b="1" i="1">
                            <a:solidFill>
                              <a:srgbClr val="0070C0"/>
                            </a:solidFill>
                            <a:latin typeface="Cambria Math" panose="02040503050406030204" pitchFamily="18" charset="0"/>
                          </a:rPr>
                          <m:t>𝝅</m:t>
                        </m:r>
                      </m:den>
                    </m:f>
                    <m:r>
                      <a:rPr lang="ar-IQ" sz="1800" b="1" i="1" smtClean="0">
                        <a:solidFill>
                          <a:srgbClr val="0070C0"/>
                        </a:solidFill>
                        <a:latin typeface="Cambria Math" panose="02040503050406030204" pitchFamily="18" charset="0"/>
                      </a:rPr>
                      <m:t> </m:t>
                    </m:r>
                    <m:f>
                      <m:fPr>
                        <m:ctrlPr>
                          <a:rPr lang="ar-IQ" sz="1800" b="1" i="1">
                            <a:solidFill>
                              <a:srgbClr val="0070C0"/>
                            </a:solidFill>
                            <a:latin typeface="Cambria Math" panose="02040503050406030204" pitchFamily="18" charset="0"/>
                          </a:rPr>
                        </m:ctrlPr>
                      </m:fPr>
                      <m:num>
                        <m:r>
                          <a:rPr lang="el-GR" sz="1800" b="1" i="1">
                            <a:solidFill>
                              <a:srgbClr val="0070C0"/>
                            </a:solidFill>
                            <a:latin typeface="Cambria Math" panose="02040503050406030204" pitchFamily="18" charset="0"/>
                          </a:rPr>
                          <m:t>𝝅</m:t>
                        </m:r>
                      </m:num>
                      <m:den>
                        <m:r>
                          <a:rPr lang="en-US" sz="1800" b="1" i="1">
                            <a:solidFill>
                              <a:srgbClr val="0070C0"/>
                            </a:solidFill>
                            <a:latin typeface="Cambria Math" panose="02040503050406030204" pitchFamily="18" charset="0"/>
                          </a:rPr>
                          <m:t>𝟐</m:t>
                        </m:r>
                      </m:den>
                    </m:f>
                  </m:oMath>
                </a14:m>
                <a:r>
                  <a:rPr lang="en-US" sz="1800" b="1" i="1" dirty="0">
                    <a:solidFill>
                      <a:srgbClr val="0070C0"/>
                    </a:solidFill>
                  </a:rPr>
                  <a:t>=</a:t>
                </a:r>
                <a14:m>
                  <m:oMath xmlns:m="http://schemas.openxmlformats.org/officeDocument/2006/math">
                    <m:r>
                      <a:rPr lang="ar-IQ" sz="1800" b="1" i="1">
                        <a:solidFill>
                          <a:srgbClr val="0070C0"/>
                        </a:solidFill>
                        <a:latin typeface="Cambria Math" panose="02040503050406030204" pitchFamily="18" charset="0"/>
                      </a:rPr>
                      <m:t> </m:t>
                    </m:r>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𝒒</m:t>
                        </m:r>
                      </m:num>
                      <m:den>
                        <m:r>
                          <a:rPr lang="en-US" sz="1800" b="1" i="1">
                            <a:solidFill>
                              <a:srgbClr val="0070C0"/>
                            </a:solidFill>
                            <a:latin typeface="Cambria Math" panose="02040503050406030204" pitchFamily="18" charset="0"/>
                          </a:rPr>
                          <m:t>𝟐</m:t>
                        </m:r>
                      </m:den>
                    </m:f>
                  </m:oMath>
                </a14:m>
                <a:r>
                  <a:rPr lang="en-US" sz="1800" b="1" i="1" dirty="0" smtClean="0">
                    <a:solidFill>
                      <a:srgbClr val="0070C0"/>
                    </a:solidFill>
                  </a:rPr>
                  <a:t>       or   </a:t>
                </a:r>
                <a14:m>
                  <m:oMath xmlns:m="http://schemas.openxmlformats.org/officeDocument/2006/math">
                    <m:r>
                      <a:rPr lang="en-US" sz="1800" b="1" i="1" dirty="0" smtClean="0">
                        <a:solidFill>
                          <a:srgbClr val="0070C0"/>
                        </a:solidFill>
                        <a:latin typeface="Cambria Math" panose="02040503050406030204" pitchFamily="18" charset="0"/>
                      </a:rPr>
                      <m:t>𝒓</m:t>
                    </m:r>
                    <m:r>
                      <a:rPr lang="en-US" sz="1800" b="1" i="1" dirty="0" smtClean="0">
                        <a:solidFill>
                          <a:srgbClr val="0070C0"/>
                        </a:solidFill>
                        <a:latin typeface="Cambria Math" panose="02040503050406030204" pitchFamily="18" charset="0"/>
                      </a:rPr>
                      <m:t>=</m:t>
                    </m:r>
                    <m:r>
                      <a:rPr lang="en-US" sz="1800" b="1" i="1" dirty="0" smtClean="0">
                        <a:solidFill>
                          <a:srgbClr val="0070C0"/>
                        </a:solidFill>
                        <a:latin typeface="Cambria Math" panose="02040503050406030204" pitchFamily="18" charset="0"/>
                      </a:rPr>
                      <m:t>𝒚</m:t>
                    </m:r>
                    <m:r>
                      <a:rPr lang="en-US" sz="1800" b="1" i="1" dirty="0" smtClean="0">
                        <a:solidFill>
                          <a:srgbClr val="0070C0"/>
                        </a:solidFill>
                        <a:latin typeface="Cambria Math" panose="02040503050406030204" pitchFamily="18" charset="0"/>
                      </a:rPr>
                      <m:t>=</m:t>
                    </m:r>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𝒒</m:t>
                        </m:r>
                      </m:num>
                      <m:den>
                        <m:r>
                          <a:rPr lang="en-US" sz="1800" b="1" i="1" smtClean="0">
                            <a:solidFill>
                              <a:srgbClr val="0070C0"/>
                            </a:solidFill>
                            <a:latin typeface="Cambria Math" panose="02040503050406030204" pitchFamily="18" charset="0"/>
                          </a:rPr>
                          <m:t>𝟒</m:t>
                        </m:r>
                        <m:r>
                          <a:rPr lang="en-US" sz="1800" b="1" i="1" smtClean="0">
                            <a:solidFill>
                              <a:srgbClr val="0070C0"/>
                            </a:solidFill>
                            <a:latin typeface="Cambria Math" panose="02040503050406030204" pitchFamily="18" charset="0"/>
                          </a:rPr>
                          <m:t>𝑼</m:t>
                        </m:r>
                      </m:den>
                    </m:f>
                  </m:oMath>
                </a14:m>
                <a:endParaRPr lang="en-US" sz="1800" b="1" i="1" dirty="0" smtClean="0">
                  <a:solidFill>
                    <a:srgbClr val="0070C0"/>
                  </a:solidFill>
                </a:endParaRPr>
              </a:p>
              <a:p>
                <a:endParaRPr lang="en-US" sz="1800" b="1" i="1" dirty="0">
                  <a:solidFill>
                    <a:srgbClr val="0070C0"/>
                  </a:solidFill>
                </a:endParaRPr>
              </a:p>
              <a:p>
                <a:r>
                  <a:rPr lang="en-US" sz="1800" b="1" i="1" dirty="0" smtClean="0">
                    <a:solidFill>
                      <a:srgbClr val="0070C0"/>
                    </a:solidFill>
                  </a:rPr>
                  <a:t>And for </a:t>
                </a:r>
                <a14:m>
                  <m:oMath xmlns:m="http://schemas.openxmlformats.org/officeDocument/2006/math">
                    <m:r>
                      <a:rPr lang="en-US" sz="1800" b="1" i="1" dirty="0">
                        <a:solidFill>
                          <a:srgbClr val="0070C0"/>
                        </a:solidFill>
                        <a:latin typeface="Cambria Math" panose="02040503050406030204" pitchFamily="18" charset="0"/>
                        <a:ea typeface="Cambria Math" panose="02040503050406030204" pitchFamily="18" charset="0"/>
                      </a:rPr>
                      <m:t>𝜽</m:t>
                    </m:r>
                  </m:oMath>
                </a14:m>
                <a:r>
                  <a:rPr lang="en-US" sz="1800" b="1" i="1" dirty="0" smtClean="0">
                    <a:solidFill>
                      <a:srgbClr val="0070C0"/>
                    </a:solidFill>
                  </a:rPr>
                  <a:t>= 0   </a:t>
                </a:r>
              </a:p>
              <a:p>
                <a:endParaRPr lang="en-US" sz="1800" b="1" i="1" dirty="0">
                  <a:solidFill>
                    <a:srgbClr val="0070C0"/>
                  </a:solidFill>
                </a:endParaRPr>
              </a:p>
              <a:p>
                <a:r>
                  <a:rPr lang="en-US" sz="1800" b="1" i="1" dirty="0">
                    <a:solidFill>
                      <a:srgbClr val="0070C0"/>
                    </a:solidFill>
                  </a:rPr>
                  <a:t>U r sin</a:t>
                </a:r>
                <a14:m>
                  <m:oMath xmlns:m="http://schemas.openxmlformats.org/officeDocument/2006/math">
                    <m:r>
                      <a:rPr lang="ar-IQ" sz="1800" b="1" i="1">
                        <a:solidFill>
                          <a:srgbClr val="0070C0"/>
                        </a:solidFill>
                        <a:latin typeface="Cambria Math" panose="02040503050406030204" pitchFamily="18" charset="0"/>
                      </a:rPr>
                      <m:t> </m:t>
                    </m:r>
                    <m:r>
                      <a:rPr lang="en-US" sz="1800" b="1" i="1" smtClean="0">
                        <a:solidFill>
                          <a:srgbClr val="0070C0"/>
                        </a:solidFill>
                        <a:latin typeface="Cambria Math" panose="02040503050406030204" pitchFamily="18" charset="0"/>
                      </a:rPr>
                      <m:t>(</m:t>
                    </m:r>
                    <m:r>
                      <a:rPr lang="en-US" sz="1800" b="1" i="1" smtClean="0">
                        <a:solidFill>
                          <a:srgbClr val="0070C0"/>
                        </a:solidFill>
                        <a:latin typeface="Cambria Math" panose="02040503050406030204" pitchFamily="18" charset="0"/>
                      </a:rPr>
                      <m:t>𝟎</m:t>
                    </m:r>
                    <m:r>
                      <a:rPr lang="en-US" sz="1800" b="1" i="1" smtClean="0">
                        <a:solidFill>
                          <a:srgbClr val="0070C0"/>
                        </a:solidFill>
                        <a:latin typeface="Cambria Math" panose="02040503050406030204" pitchFamily="18" charset="0"/>
                      </a:rPr>
                      <m:t>)</m:t>
                    </m:r>
                  </m:oMath>
                </a14:m>
                <a:r>
                  <a:rPr lang="en-US" sz="1800" i="1" dirty="0">
                    <a:solidFill>
                      <a:srgbClr val="0070C0"/>
                    </a:solidFill>
                    <a:latin typeface="Cambria Math" panose="02040503050406030204" pitchFamily="18" charset="0"/>
                  </a:rPr>
                  <a:t>+ </a:t>
                </a:r>
                <a14:m>
                  <m:oMath xmlns:m="http://schemas.openxmlformats.org/officeDocument/2006/math">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𝒒</m:t>
                        </m:r>
                      </m:num>
                      <m:den>
                        <m:r>
                          <a:rPr lang="en-US" sz="1800" b="1" i="1">
                            <a:solidFill>
                              <a:srgbClr val="0070C0"/>
                            </a:solidFill>
                            <a:latin typeface="Cambria Math" panose="02040503050406030204" pitchFamily="18" charset="0"/>
                          </a:rPr>
                          <m:t>𝟐</m:t>
                        </m:r>
                        <m:r>
                          <a:rPr lang="el-GR" sz="1800" b="1" i="1">
                            <a:solidFill>
                              <a:srgbClr val="0070C0"/>
                            </a:solidFill>
                            <a:latin typeface="Cambria Math" panose="02040503050406030204" pitchFamily="18" charset="0"/>
                          </a:rPr>
                          <m:t>𝝅</m:t>
                        </m:r>
                      </m:den>
                    </m:f>
                    <m:r>
                      <a:rPr lang="ar-IQ" sz="1800" b="1" i="1">
                        <a:solidFill>
                          <a:srgbClr val="0070C0"/>
                        </a:solidFill>
                        <a:latin typeface="Cambria Math" panose="02040503050406030204" pitchFamily="18" charset="0"/>
                      </a:rPr>
                      <m:t> </m:t>
                    </m:r>
                    <m:r>
                      <a:rPr lang="en-US" sz="1800" b="1" i="1" smtClean="0">
                        <a:solidFill>
                          <a:srgbClr val="0070C0"/>
                        </a:solidFill>
                        <a:latin typeface="Cambria Math" panose="02040503050406030204" pitchFamily="18" charset="0"/>
                      </a:rPr>
                      <m:t>(</m:t>
                    </m:r>
                    <m:r>
                      <a:rPr lang="en-US" sz="1800" b="1" i="1" smtClean="0">
                        <a:solidFill>
                          <a:srgbClr val="0070C0"/>
                        </a:solidFill>
                        <a:latin typeface="Cambria Math" panose="02040503050406030204" pitchFamily="18" charset="0"/>
                      </a:rPr>
                      <m:t>𝟎</m:t>
                    </m:r>
                    <m:r>
                      <a:rPr lang="en-US" sz="1800" b="1" i="1" smtClean="0">
                        <a:solidFill>
                          <a:srgbClr val="0070C0"/>
                        </a:solidFill>
                        <a:latin typeface="Cambria Math" panose="02040503050406030204" pitchFamily="18" charset="0"/>
                      </a:rPr>
                      <m:t>)</m:t>
                    </m:r>
                  </m:oMath>
                </a14:m>
                <a:r>
                  <a:rPr lang="en-US" sz="1800" b="1" i="1" dirty="0">
                    <a:solidFill>
                      <a:srgbClr val="0070C0"/>
                    </a:solidFill>
                  </a:rPr>
                  <a:t>=</a:t>
                </a:r>
                <a14:m>
                  <m:oMath xmlns:m="http://schemas.openxmlformats.org/officeDocument/2006/math">
                    <m:r>
                      <a:rPr lang="ar-IQ" sz="1800" b="1" i="1">
                        <a:solidFill>
                          <a:srgbClr val="0070C0"/>
                        </a:solidFill>
                        <a:latin typeface="Cambria Math" panose="02040503050406030204" pitchFamily="18" charset="0"/>
                      </a:rPr>
                      <m:t> </m:t>
                    </m:r>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𝒒</m:t>
                        </m:r>
                      </m:num>
                      <m:den>
                        <m:r>
                          <a:rPr lang="en-US" sz="1800" b="1" i="1">
                            <a:solidFill>
                              <a:srgbClr val="0070C0"/>
                            </a:solidFill>
                            <a:latin typeface="Cambria Math" panose="02040503050406030204" pitchFamily="18" charset="0"/>
                          </a:rPr>
                          <m:t>𝟐</m:t>
                        </m:r>
                      </m:den>
                    </m:f>
                  </m:oMath>
                </a14:m>
                <a:r>
                  <a:rPr lang="en-US" sz="1800" b="1" i="1" dirty="0" smtClean="0">
                    <a:solidFill>
                      <a:srgbClr val="0070C0"/>
                    </a:solidFill>
                  </a:rPr>
                  <a:t>    or       r </a:t>
                </a:r>
                <a:r>
                  <a:rPr lang="en-US" sz="1800" b="1" i="1" dirty="0">
                    <a:solidFill>
                      <a:srgbClr val="0070C0"/>
                    </a:solidFill>
                  </a:rPr>
                  <a:t>sin</a:t>
                </a:r>
                <a14:m>
                  <m:oMath xmlns:m="http://schemas.openxmlformats.org/officeDocument/2006/math">
                    <m:r>
                      <a:rPr lang="ar-IQ" sz="1800" b="1" i="1">
                        <a:solidFill>
                          <a:srgbClr val="0070C0"/>
                        </a:solidFill>
                        <a:latin typeface="Cambria Math" panose="02040503050406030204" pitchFamily="18" charset="0"/>
                      </a:rPr>
                      <m:t> </m:t>
                    </m:r>
                    <m:d>
                      <m:dPr>
                        <m:ctrlPr>
                          <a:rPr lang="en-US" sz="1800" b="1" i="1">
                            <a:solidFill>
                              <a:srgbClr val="0070C0"/>
                            </a:solidFill>
                            <a:latin typeface="Cambria Math" panose="02040503050406030204" pitchFamily="18" charset="0"/>
                          </a:rPr>
                        </m:ctrlPr>
                      </m:dPr>
                      <m:e>
                        <m:r>
                          <a:rPr lang="en-US" sz="1800" b="1" i="1">
                            <a:solidFill>
                              <a:srgbClr val="0070C0"/>
                            </a:solidFill>
                            <a:latin typeface="Cambria Math" panose="02040503050406030204" pitchFamily="18" charset="0"/>
                          </a:rPr>
                          <m:t>𝟎</m:t>
                        </m:r>
                      </m:e>
                    </m:d>
                    <m:r>
                      <a:rPr lang="en-US" sz="1800" b="0" i="1" smtClean="0">
                        <a:solidFill>
                          <a:srgbClr val="0070C0"/>
                        </a:solidFill>
                        <a:latin typeface="Cambria Math" panose="02040503050406030204" pitchFamily="18" charset="0"/>
                      </a:rPr>
                      <m:t>=</m:t>
                    </m:r>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𝒒</m:t>
                        </m:r>
                      </m:num>
                      <m:den>
                        <m:r>
                          <a:rPr lang="en-US" sz="1800" b="1" i="1">
                            <a:solidFill>
                              <a:srgbClr val="0070C0"/>
                            </a:solidFill>
                            <a:latin typeface="Cambria Math" panose="02040503050406030204" pitchFamily="18" charset="0"/>
                          </a:rPr>
                          <m:t>𝟐</m:t>
                        </m:r>
                        <m:r>
                          <a:rPr lang="en-US" sz="1800" b="1" i="1" smtClean="0">
                            <a:solidFill>
                              <a:srgbClr val="0070C0"/>
                            </a:solidFill>
                            <a:latin typeface="Cambria Math" panose="02040503050406030204" pitchFamily="18" charset="0"/>
                          </a:rPr>
                          <m:t>𝑼</m:t>
                        </m:r>
                      </m:den>
                    </m:f>
                  </m:oMath>
                </a14:m>
                <a:r>
                  <a:rPr lang="en-US" sz="1800" b="1" i="1" dirty="0" smtClean="0">
                    <a:solidFill>
                      <a:srgbClr val="0070C0"/>
                    </a:solidFill>
                  </a:rPr>
                  <a:t>   </a:t>
                </a:r>
              </a:p>
              <a:p>
                <a:endParaRPr lang="en-US" sz="1800" b="1" i="1" dirty="0">
                  <a:solidFill>
                    <a:srgbClr val="0070C0"/>
                  </a:solidFill>
                </a:endParaRPr>
              </a:p>
              <a:p>
                <a:r>
                  <a:rPr lang="en-US" sz="1800" b="1" i="1" dirty="0" smtClean="0">
                    <a:solidFill>
                      <a:srgbClr val="0070C0"/>
                    </a:solidFill>
                  </a:rPr>
                  <a:t>      r </a:t>
                </a:r>
                <a14:m>
                  <m:oMath xmlns:m="http://schemas.openxmlformats.org/officeDocument/2006/math">
                    <m:r>
                      <a:rPr lang="en-US" sz="1800" i="1">
                        <a:solidFill>
                          <a:srgbClr val="0070C0"/>
                        </a:solidFill>
                        <a:latin typeface="Cambria Math" panose="02040503050406030204" pitchFamily="18" charset="0"/>
                      </a:rPr>
                      <m:t>=</m:t>
                    </m:r>
                    <m:f>
                      <m:fPr>
                        <m:ctrlPr>
                          <a:rPr lang="ar-IQ" sz="1800" b="1" i="1">
                            <a:solidFill>
                              <a:srgbClr val="0070C0"/>
                            </a:solidFill>
                            <a:latin typeface="Cambria Math" panose="02040503050406030204" pitchFamily="18" charset="0"/>
                          </a:rPr>
                        </m:ctrlPr>
                      </m:fPr>
                      <m:num>
                        <m:r>
                          <a:rPr lang="en-US" sz="1800" b="1" i="1">
                            <a:solidFill>
                              <a:srgbClr val="0070C0"/>
                            </a:solidFill>
                            <a:latin typeface="Cambria Math" panose="02040503050406030204" pitchFamily="18" charset="0"/>
                            <a:ea typeface="Cambria Math" panose="02040503050406030204" pitchFamily="18" charset="0"/>
                          </a:rPr>
                          <m:t>𝒒</m:t>
                        </m:r>
                      </m:num>
                      <m:den>
                        <m:r>
                          <a:rPr lang="en-US" sz="1800" b="1" i="1">
                            <a:solidFill>
                              <a:srgbClr val="0070C0"/>
                            </a:solidFill>
                            <a:latin typeface="Cambria Math" panose="02040503050406030204" pitchFamily="18" charset="0"/>
                          </a:rPr>
                          <m:t>𝟐</m:t>
                        </m:r>
                        <m:r>
                          <a:rPr lang="en-US" sz="1800" b="1" i="1">
                            <a:solidFill>
                              <a:srgbClr val="0070C0"/>
                            </a:solidFill>
                            <a:latin typeface="Cambria Math" panose="02040503050406030204" pitchFamily="18" charset="0"/>
                          </a:rPr>
                          <m:t>𝑼</m:t>
                        </m:r>
                        <m:r>
                          <m:rPr>
                            <m:nor/>
                          </m:rPr>
                          <a:rPr lang="en-US" sz="1800" b="1" i="1" dirty="0">
                            <a:solidFill>
                              <a:srgbClr val="0070C0"/>
                            </a:solidFill>
                          </a:rPr>
                          <m:t>sin</m:t>
                        </m:r>
                        <m:r>
                          <a:rPr lang="ar-IQ" sz="1800" b="1" i="1">
                            <a:solidFill>
                              <a:srgbClr val="0070C0"/>
                            </a:solidFill>
                            <a:latin typeface="Cambria Math" panose="02040503050406030204" pitchFamily="18" charset="0"/>
                          </a:rPr>
                          <m:t> </m:t>
                        </m:r>
                        <m:d>
                          <m:dPr>
                            <m:ctrlPr>
                              <a:rPr lang="en-US" sz="1800" b="1" i="1">
                                <a:solidFill>
                                  <a:srgbClr val="0070C0"/>
                                </a:solidFill>
                                <a:latin typeface="Cambria Math" panose="02040503050406030204" pitchFamily="18" charset="0"/>
                              </a:rPr>
                            </m:ctrlPr>
                          </m:dPr>
                          <m:e>
                            <m:r>
                              <a:rPr lang="en-US" sz="1800" b="1" i="1">
                                <a:solidFill>
                                  <a:srgbClr val="0070C0"/>
                                </a:solidFill>
                                <a:latin typeface="Cambria Math" panose="02040503050406030204" pitchFamily="18" charset="0"/>
                              </a:rPr>
                              <m:t>𝟎</m:t>
                            </m:r>
                          </m:e>
                        </m:d>
                      </m:den>
                    </m:f>
                  </m:oMath>
                </a14:m>
                <a:r>
                  <a:rPr lang="en-US" sz="1800" b="1" i="1" dirty="0" smtClean="0">
                    <a:solidFill>
                      <a:srgbClr val="0070C0"/>
                    </a:solidFill>
                  </a:rPr>
                  <a:t>       or   or  </a:t>
                </a:r>
                <a14:m>
                  <m:oMath xmlns:m="http://schemas.openxmlformats.org/officeDocument/2006/math">
                    <m:r>
                      <a:rPr lang="en-US" sz="1800" b="1" i="1" smtClean="0">
                        <a:solidFill>
                          <a:srgbClr val="0070C0"/>
                        </a:solidFill>
                        <a:latin typeface="Cambria Math" panose="02040503050406030204" pitchFamily="18" charset="0"/>
                      </a:rPr>
                      <m:t>𝒓</m:t>
                    </m:r>
                    <m:r>
                      <a:rPr lang="en-US" sz="1800" b="1" i="1" smtClean="0">
                        <a:solidFill>
                          <a:srgbClr val="0070C0"/>
                        </a:solidFill>
                        <a:latin typeface="Cambria Math" panose="02040503050406030204" pitchFamily="18" charset="0"/>
                      </a:rPr>
                      <m:t>=∞</m:t>
                    </m:r>
                  </m:oMath>
                </a14:m>
                <a:endParaRPr lang="en-US" sz="1800" i="1" dirty="0">
                  <a:latin typeface="Cambria Math" panose="02040503050406030204" pitchFamily="18" charset="0"/>
                </a:endParaRPr>
              </a:p>
              <a:p>
                <a:endParaRPr lang="en-US" sz="1800" i="1" dirty="0">
                  <a:latin typeface="Cambria Math" panose="02040503050406030204" pitchFamily="18" charset="0"/>
                </a:endParaRPr>
              </a:p>
              <a:p>
                <a:endParaRPr lang="en-US" i="1" dirty="0" smtClean="0">
                  <a:latin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18941" y="152400"/>
                <a:ext cx="8915400" cy="3321422"/>
              </a:xfrm>
              <a:prstGeom prst="rect">
                <a:avLst/>
              </a:prstGeom>
              <a:blipFill>
                <a:blip r:embed="rId3"/>
                <a:stretch>
                  <a:fillRect l="-616"/>
                </a:stretch>
              </a:blipFill>
            </p:spPr>
            <p:txBody>
              <a:bodyPr/>
              <a:lstStyle/>
              <a:p>
                <a:r>
                  <a:rPr lang="ar-IQ">
                    <a:noFill/>
                  </a:rPr>
                  <a:t> </a:t>
                </a:r>
              </a:p>
            </p:txBody>
          </p:sp>
        </mc:Fallback>
      </mc:AlternateContent>
    </p:spTree>
    <p:extLst>
      <p:ext uri="{BB962C8B-B14F-4D97-AF65-F5344CB8AC3E}">
        <p14:creationId xmlns:p14="http://schemas.microsoft.com/office/powerpoint/2010/main" val="4245816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18941" y="152400"/>
                <a:ext cx="8915400" cy="923330"/>
              </a:xfrm>
              <a:prstGeom prst="rect">
                <a:avLst/>
              </a:prstGeom>
              <a:noFill/>
            </p:spPr>
            <p:txBody>
              <a:bodyPr wrap="square" rtlCol="1">
                <a:spAutoFit/>
              </a:bodyPr>
              <a:lstStyle/>
              <a:p>
                <a:r>
                  <a:rPr lang="en-US" sz="1800" b="1" i="1" dirty="0" smtClean="0">
                    <a:solidFill>
                      <a:srgbClr val="0070C0"/>
                    </a:solidFill>
                  </a:rPr>
                  <a:t>Home work :  </a:t>
                </a:r>
                <a:r>
                  <a:rPr lang="en-US" sz="1800" b="1" i="1" dirty="0">
                    <a:solidFill>
                      <a:schemeClr val="tx1">
                        <a:lumMod val="85000"/>
                        <a:lumOff val="15000"/>
                      </a:schemeClr>
                    </a:solidFill>
                  </a:rPr>
                  <a:t>Draw the stream line for </a:t>
                </a:r>
                <a14:m>
                  <m:oMath xmlns:m="http://schemas.openxmlformats.org/officeDocument/2006/math">
                    <m:r>
                      <a:rPr lang="ar-IQ" sz="1800" i="1">
                        <a:latin typeface="Cambria Math" panose="02040503050406030204" pitchFamily="18" charset="0"/>
                      </a:rPr>
                      <m:t>𝜓</m:t>
                    </m:r>
                  </m:oMath>
                </a14:m>
                <a:r>
                  <a:rPr lang="en-US" sz="1800" b="1" i="1" dirty="0" smtClean="0">
                    <a:solidFill>
                      <a:schemeClr val="tx1">
                        <a:lumMod val="85000"/>
                        <a:lumOff val="15000"/>
                      </a:schemeClr>
                    </a:solidFill>
                  </a:rPr>
                  <a:t>=(0, 2, 4) </a:t>
                </a:r>
                <a:r>
                  <a:rPr lang="en-US" sz="1800" b="1" i="1" dirty="0">
                    <a:solidFill>
                      <a:schemeClr val="tx1">
                        <a:lumMod val="85000"/>
                        <a:lumOff val="15000"/>
                      </a:schemeClr>
                    </a:solidFill>
                  </a:rPr>
                  <a:t>for Combining Flow  of  </a:t>
                </a:r>
                <a14:m>
                  <m:oMath xmlns:m="http://schemas.openxmlformats.org/officeDocument/2006/math">
                    <m:sSub>
                      <m:sSubPr>
                        <m:ctrlPr>
                          <a:rPr lang="en-US" sz="1800" i="1">
                            <a:latin typeface="Cambria Math" panose="02040503050406030204" pitchFamily="18" charset="0"/>
                          </a:rPr>
                        </m:ctrlPr>
                      </m:sSubPr>
                      <m:e>
                        <m:r>
                          <a:rPr lang="ar-IQ" sz="1800" i="1">
                            <a:latin typeface="Cambria Math" panose="02040503050406030204" pitchFamily="18" charset="0"/>
                          </a:rPr>
                          <m:t>𝜓</m:t>
                        </m:r>
                      </m:e>
                      <m:sub>
                        <m:r>
                          <a:rPr lang="en-US" sz="1800" i="1">
                            <a:latin typeface="Cambria Math" panose="02040503050406030204" pitchFamily="18" charset="0"/>
                          </a:rPr>
                          <m:t>𝐴</m:t>
                        </m:r>
                      </m:sub>
                    </m:sSub>
                  </m:oMath>
                </a14:m>
                <a:r>
                  <a:rPr lang="en-US" sz="1800" b="1" i="1" dirty="0">
                    <a:solidFill>
                      <a:schemeClr val="tx1">
                        <a:lumMod val="85000"/>
                        <a:lumOff val="15000"/>
                      </a:schemeClr>
                    </a:solidFill>
                  </a:rPr>
                  <a:t>= </a:t>
                </a:r>
                <a:r>
                  <a:rPr lang="en-US" sz="1800" b="1" i="1" dirty="0" smtClean="0">
                    <a:solidFill>
                      <a:schemeClr val="tx1">
                        <a:lumMod val="85000"/>
                        <a:lumOff val="15000"/>
                      </a:schemeClr>
                    </a:solidFill>
                  </a:rPr>
                  <a:t>y </a:t>
                </a:r>
                <a:r>
                  <a:rPr lang="en-US" sz="1800" b="1" i="1" dirty="0">
                    <a:solidFill>
                      <a:schemeClr val="tx1">
                        <a:lumMod val="85000"/>
                        <a:lumOff val="15000"/>
                      </a:schemeClr>
                    </a:solidFill>
                  </a:rPr>
                  <a:t>and </a:t>
                </a:r>
                <a14:m>
                  <m:oMath xmlns:m="http://schemas.openxmlformats.org/officeDocument/2006/math">
                    <m:sSub>
                      <m:sSubPr>
                        <m:ctrlPr>
                          <a:rPr lang="en-US" sz="1800" i="1">
                            <a:latin typeface="Cambria Math" panose="02040503050406030204" pitchFamily="18" charset="0"/>
                          </a:rPr>
                        </m:ctrlPr>
                      </m:sSubPr>
                      <m:e>
                        <m:r>
                          <a:rPr lang="ar-IQ" sz="1800" i="1">
                            <a:latin typeface="Cambria Math" panose="02040503050406030204" pitchFamily="18" charset="0"/>
                          </a:rPr>
                          <m:t>𝜓</m:t>
                        </m:r>
                      </m:e>
                      <m:sub>
                        <m:r>
                          <a:rPr lang="en-US" sz="1800" i="1">
                            <a:latin typeface="Cambria Math" panose="02040503050406030204" pitchFamily="18" charset="0"/>
                          </a:rPr>
                          <m:t>𝐵</m:t>
                        </m:r>
                      </m:sub>
                    </m:sSub>
                  </m:oMath>
                </a14:m>
                <a:r>
                  <a:rPr lang="en-US" sz="1800" b="1" i="1" dirty="0">
                    <a:solidFill>
                      <a:schemeClr val="tx1">
                        <a:lumMod val="85000"/>
                        <a:lumOff val="15000"/>
                      </a:schemeClr>
                    </a:solidFill>
                  </a:rPr>
                  <a:t>= </a:t>
                </a:r>
                <a:r>
                  <a:rPr lang="en-US" sz="1800" b="1" i="1" dirty="0" smtClean="0">
                    <a:solidFill>
                      <a:schemeClr val="tx1">
                        <a:lumMod val="85000"/>
                        <a:lumOff val="15000"/>
                      </a:schemeClr>
                    </a:solidFill>
                  </a:rPr>
                  <a:t>-x</a:t>
                </a:r>
                <a:r>
                  <a:rPr lang="en-US" sz="1800" b="1" i="1" dirty="0">
                    <a:solidFill>
                      <a:schemeClr val="tx1">
                        <a:lumMod val="85000"/>
                        <a:lumOff val="15000"/>
                      </a:schemeClr>
                    </a:solidFill>
                  </a:rPr>
                  <a:t>. Also determine the expression for the velocity at any point.</a:t>
                </a:r>
                <a:endParaRPr lang="en-US" sz="1800" b="1" i="1" dirty="0" smtClean="0">
                  <a:solidFill>
                    <a:srgbClr val="0070C0"/>
                  </a:solidFill>
                </a:endParaRPr>
              </a:p>
              <a:p>
                <a:r>
                  <a:rPr lang="en-US" sz="1800" b="1" i="1" dirty="0">
                    <a:solidFill>
                      <a:srgbClr val="0070C0"/>
                    </a:solidFill>
                    <a:latin typeface="Cambria Math" panose="02040503050406030204" pitchFamily="18" charset="0"/>
                  </a:rPr>
                  <a:t> </a:t>
                </a:r>
                <a:r>
                  <a:rPr lang="en-US" sz="1800" b="1" i="1" dirty="0" smtClean="0">
                    <a:solidFill>
                      <a:srgbClr val="0070C0"/>
                    </a:solidFill>
                    <a:latin typeface="Cambria Math" panose="02040503050406030204" pitchFamily="18" charset="0"/>
                  </a:rPr>
                  <a:t>   </a:t>
                </a:r>
                <a:endParaRPr lang="en-US" sz="1800" i="1" dirty="0">
                  <a:latin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18941" y="152400"/>
                <a:ext cx="8915400" cy="923330"/>
              </a:xfrm>
              <a:prstGeom prst="rect">
                <a:avLst/>
              </a:prstGeom>
              <a:blipFill>
                <a:blip r:embed="rId3"/>
                <a:stretch>
                  <a:fillRect l="-616" t="-3311"/>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86744" y="762000"/>
                <a:ext cx="8696459" cy="6074420"/>
              </a:xfrm>
              <a:prstGeom prst="rect">
                <a:avLst/>
              </a:prstGeom>
            </p:spPr>
            <p:txBody>
              <a:bodyPr wrap="square">
                <a:spAutoFit/>
              </a:bodyPr>
              <a:lstStyle/>
              <a:p>
                <a:r>
                  <a:rPr lang="en-US" dirty="0" smtClean="0"/>
                  <a:t>Solution</a:t>
                </a:r>
              </a:p>
              <a:p>
                <a:r>
                  <a:rPr lang="en-US" dirty="0"/>
                  <a:t>For    </a:t>
                </a:r>
                <a14:m>
                  <m:oMath xmlns:m="http://schemas.openxmlformats.org/officeDocument/2006/math">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𝐴</m:t>
                        </m:r>
                      </m:sub>
                    </m:sSub>
                  </m:oMath>
                </a14:m>
                <a:r>
                  <a:rPr lang="en-US" b="1" i="1" dirty="0">
                    <a:solidFill>
                      <a:schemeClr val="tx1">
                        <a:lumMod val="85000"/>
                        <a:lumOff val="15000"/>
                      </a:schemeClr>
                    </a:solidFill>
                  </a:rPr>
                  <a:t>= </a:t>
                </a:r>
                <a:r>
                  <a:rPr lang="en-US" b="1" i="1" dirty="0" smtClean="0">
                    <a:solidFill>
                      <a:schemeClr val="tx1">
                        <a:lumMod val="85000"/>
                        <a:lumOff val="15000"/>
                      </a:schemeClr>
                    </a:solidFill>
                  </a:rPr>
                  <a:t>y</a:t>
                </a:r>
                <a:r>
                  <a:rPr lang="en-US" dirty="0" smtClean="0"/>
                  <a:t>  </a:t>
                </a:r>
                <a:r>
                  <a:rPr lang="en-US" dirty="0"/>
                  <a:t>the field flow as follows:</a:t>
                </a:r>
              </a:p>
              <a:p>
                <a:endParaRPr lang="en-US" dirty="0"/>
              </a:p>
              <a:p>
                <a:pPr/>
                <a14:m>
                  <m:oMathPara xmlns:m="http://schemas.openxmlformats.org/officeDocument/2006/math">
                    <m:oMathParaPr>
                      <m:jc m:val="left"/>
                    </m:oMathParaPr>
                    <m:oMath xmlns:m="http://schemas.openxmlformats.org/officeDocument/2006/math">
                      <m:sSub>
                        <m:sSubPr>
                          <m:ctrlPr>
                            <a:rPr lang="ar-IQ" i="1" dirty="0">
                              <a:latin typeface="Cambria Math" panose="02040503050406030204" pitchFamily="18" charset="0"/>
                            </a:rPr>
                          </m:ctrlPr>
                        </m:sSubPr>
                        <m:e>
                          <m:r>
                            <a:rPr lang="en-US" i="1" dirty="0">
                              <a:latin typeface="Cambria Math" panose="02040503050406030204" pitchFamily="18" charset="0"/>
                            </a:rPr>
                            <m:t>𝑢</m:t>
                          </m:r>
                        </m:e>
                        <m:sub>
                          <m:r>
                            <a:rPr lang="en-US" i="1" dirty="0">
                              <a:latin typeface="Cambria Math" panose="02040503050406030204" pitchFamily="18" charset="0"/>
                            </a:rPr>
                            <m:t>𝐴</m:t>
                          </m:r>
                        </m:sub>
                      </m:sSub>
                      <m:r>
                        <a:rPr lang="ar-IQ"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𝐴</m:t>
                              </m:r>
                            </m:sub>
                          </m:sSub>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𝑎𝑛𝑑</m:t>
                      </m:r>
                      <m:r>
                        <a:rPr lang="ar-IQ" i="1">
                          <a:latin typeface="Cambria Math" panose="02040503050406030204" pitchFamily="18" charset="0"/>
                        </a:rPr>
                        <m:t>   </m:t>
                      </m:r>
                      <m:sSub>
                        <m:sSubPr>
                          <m:ctrlPr>
                            <a:rPr lang="ar-IQ"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𝐴</m:t>
                          </m:r>
                        </m:sub>
                      </m:sSub>
                      <m:r>
                        <a:rPr lang="ar-IQ"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𝐴</m:t>
                              </m:r>
                            </m:sub>
                          </m:sSub>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r>
                        <a:rPr lang="en-US" b="0" i="1" smtClean="0">
                          <a:latin typeface="Cambria Math" panose="02040503050406030204" pitchFamily="18" charset="0"/>
                        </a:rPr>
                        <m:t>0</m:t>
                      </m:r>
                    </m:oMath>
                  </m:oMathPara>
                </a14:m>
                <a:endParaRPr lang="en-US" b="0" i="1" dirty="0" smtClean="0">
                  <a:latin typeface="Cambria Math" panose="02040503050406030204" pitchFamily="18" charset="0"/>
                </a:endParaRPr>
              </a:p>
              <a:p>
                <a:endParaRPr lang="en-US" i="1" dirty="0" smtClean="0">
                  <a:latin typeface="Cambria Math" panose="02040503050406030204" pitchFamily="18" charset="0"/>
                </a:endParaRPr>
              </a:p>
              <a:p>
                <a:endParaRPr lang="en-US"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𝐹𝑜𝑟</m:t>
                        </m:r>
                        <m:r>
                          <a:rPr lang="en-US" i="1">
                            <a:latin typeface="Cambria Math" panose="02040503050406030204" pitchFamily="18" charset="0"/>
                          </a:rPr>
                          <m:t> </m:t>
                        </m:r>
                        <m:r>
                          <a:rPr lang="ar-IQ" i="1">
                            <a:latin typeface="Cambria Math" panose="02040503050406030204" pitchFamily="18" charset="0"/>
                          </a:rPr>
                          <m:t>𝜓</m:t>
                        </m:r>
                      </m:e>
                      <m:sub>
                        <m:r>
                          <a:rPr lang="en-US" i="1">
                            <a:latin typeface="Cambria Math" panose="02040503050406030204" pitchFamily="18" charset="0"/>
                          </a:rPr>
                          <m:t>𝐵</m:t>
                        </m:r>
                      </m:sub>
                    </m:sSub>
                  </m:oMath>
                </a14:m>
                <a:r>
                  <a:rPr lang="en-US" b="1" i="1" dirty="0">
                    <a:solidFill>
                      <a:schemeClr val="tx1">
                        <a:lumMod val="85000"/>
                        <a:lumOff val="15000"/>
                      </a:schemeClr>
                    </a:solidFill>
                  </a:rPr>
                  <a:t>= </a:t>
                </a:r>
                <a:r>
                  <a:rPr lang="en-US" b="1" i="1" dirty="0" smtClean="0">
                    <a:solidFill>
                      <a:schemeClr val="tx1">
                        <a:lumMod val="85000"/>
                        <a:lumOff val="15000"/>
                      </a:schemeClr>
                    </a:solidFill>
                  </a:rPr>
                  <a:t>-x  </a:t>
                </a:r>
                <a:r>
                  <a:rPr lang="en-US" dirty="0"/>
                  <a:t>the field flow as follows:  </a:t>
                </a:r>
              </a:p>
              <a:p>
                <a:pPr/>
                <a14:m>
                  <m:oMathPara xmlns:m="http://schemas.openxmlformats.org/officeDocument/2006/math">
                    <m:oMathParaPr>
                      <m:jc m:val="left"/>
                    </m:oMathParaPr>
                    <m:oMath xmlns:m="http://schemas.openxmlformats.org/officeDocument/2006/math">
                      <m:sSub>
                        <m:sSubPr>
                          <m:ctrlPr>
                            <a:rPr lang="ar-IQ" i="1" dirty="0">
                              <a:latin typeface="Cambria Math" panose="02040503050406030204" pitchFamily="18" charset="0"/>
                            </a:rPr>
                          </m:ctrlPr>
                        </m:sSubPr>
                        <m:e>
                          <m:r>
                            <a:rPr lang="en-US" i="1" dirty="0">
                              <a:latin typeface="Cambria Math" panose="02040503050406030204" pitchFamily="18" charset="0"/>
                            </a:rPr>
                            <m:t>𝑢</m:t>
                          </m:r>
                        </m:e>
                        <m:sub>
                          <m:r>
                            <a:rPr lang="en-US" i="1" dirty="0">
                              <a:latin typeface="Cambria Math" panose="02040503050406030204" pitchFamily="18" charset="0"/>
                            </a:rPr>
                            <m:t>𝐵</m:t>
                          </m:r>
                        </m:sub>
                      </m:sSub>
                      <m:r>
                        <a:rPr lang="ar-IQ"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𝐴</m:t>
                              </m:r>
                            </m:sub>
                          </m:sSub>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𝑎𝑛𝑑</m:t>
                      </m:r>
                      <m:r>
                        <a:rPr lang="ar-IQ" i="1">
                          <a:latin typeface="Cambria Math" panose="02040503050406030204" pitchFamily="18" charset="0"/>
                        </a:rPr>
                        <m:t>       </m:t>
                      </m:r>
                      <m:sSub>
                        <m:sSubPr>
                          <m:ctrlPr>
                            <a:rPr lang="ar-IQ"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𝐵</m:t>
                          </m:r>
                        </m:sub>
                      </m:sSub>
                      <m:r>
                        <a:rPr lang="ar-IQ"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𝐵</m:t>
                              </m:r>
                            </m:sub>
                          </m:sSub>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1</m:t>
                      </m:r>
                    </m:oMath>
                  </m:oMathPara>
                </a14:m>
                <a:endParaRPr lang="en-US" dirty="0"/>
              </a:p>
              <a:p>
                <a:endParaRPr lang="en-US" dirty="0"/>
              </a:p>
              <a:p>
                <a:r>
                  <a:rPr lang="en-US" dirty="0"/>
                  <a:t>But for total field flow:</a:t>
                </a:r>
              </a:p>
              <a:p>
                <a:r>
                  <a:rPr lang="en-US" dirty="0"/>
                  <a:t>  </a:t>
                </a:r>
                <a14:m>
                  <m:oMath xmlns:m="http://schemas.openxmlformats.org/officeDocument/2006/math">
                    <m:sSub>
                      <m:sSubPr>
                        <m:ctrlPr>
                          <a:rPr lang="en-US" i="1">
                            <a:latin typeface="Cambria Math" panose="02040503050406030204" pitchFamily="18" charset="0"/>
                          </a:rPr>
                        </m:ctrlPr>
                      </m:sSubPr>
                      <m:e>
                        <m:r>
                          <a:rPr lang="ar-IQ" i="1">
                            <a:latin typeface="Cambria Math" panose="02040503050406030204" pitchFamily="18" charset="0"/>
                          </a:rPr>
                          <m:t>𝜓</m:t>
                        </m:r>
                        <m:r>
                          <a:rPr lang="ar-IQ" i="1">
                            <a:latin typeface="Cambria Math" panose="02040503050406030204" pitchFamily="18" charset="0"/>
                          </a:rPr>
                          <m:t>=</m:t>
                        </m:r>
                        <m:r>
                          <a:rPr lang="ar-IQ" i="1">
                            <a:latin typeface="Cambria Math" panose="02040503050406030204" pitchFamily="18" charset="0"/>
                          </a:rPr>
                          <m:t>𝜓</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ar-IQ" i="1">
                            <a:latin typeface="Cambria Math" panose="02040503050406030204" pitchFamily="18" charset="0"/>
                          </a:rPr>
                          <m:t>𝜓</m:t>
                        </m:r>
                      </m:e>
                      <m:sub>
                        <m:r>
                          <a:rPr lang="en-US" i="1">
                            <a:latin typeface="Cambria Math" panose="02040503050406030204" pitchFamily="18" charset="0"/>
                          </a:rPr>
                          <m:t>𝐵</m:t>
                        </m:r>
                      </m:sub>
                    </m:sSub>
                  </m:oMath>
                </a14:m>
                <a:r>
                  <a:rPr lang="en-US" dirty="0"/>
                  <a:t>= </a:t>
                </a:r>
                <a:r>
                  <a:rPr lang="en-US" b="1" i="1" dirty="0" smtClean="0">
                    <a:solidFill>
                      <a:schemeClr val="tx1">
                        <a:lumMod val="85000"/>
                        <a:lumOff val="15000"/>
                      </a:schemeClr>
                    </a:solidFill>
                  </a:rPr>
                  <a:t>y</a:t>
                </a:r>
                <a14:m>
                  <m:oMath xmlns:m="http://schemas.openxmlformats.org/officeDocument/2006/math">
                    <m:r>
                      <a:rPr lang="en-US" b="1" i="1" smtClean="0">
                        <a:latin typeface="Cambria Math" panose="02040503050406030204" pitchFamily="18" charset="0"/>
                      </a:rPr>
                      <m:t> </m:t>
                    </m:r>
                    <m:r>
                      <a:rPr lang="en-US" b="0" i="1" smtClean="0">
                        <a:latin typeface="Cambria Math" panose="02040503050406030204" pitchFamily="18" charset="0"/>
                      </a:rPr>
                      <m:t>−</m:t>
                    </m:r>
                    <m:r>
                      <a:rPr lang="en-US" i="1">
                        <a:latin typeface="Cambria Math" panose="02040503050406030204" pitchFamily="18" charset="0"/>
                      </a:rPr>
                      <m:t>𝑥</m:t>
                    </m:r>
                  </m:oMath>
                </a14:m>
                <a:endParaRPr lang="en-US" dirty="0"/>
              </a:p>
              <a:p>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𝑢</m:t>
                    </m:r>
                    <m:r>
                      <a:rPr lang="en-US"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ar-IQ" i="1">
                            <a:latin typeface="Cambria Math" panose="02040503050406030204" pitchFamily="18" charset="0"/>
                          </a:rPr>
                          <m:t>𝜓</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r>
                      <m:rPr>
                        <m:nor/>
                      </m:rPr>
                      <a:rPr lang="en-US" b="1" i="1" dirty="0">
                        <a:solidFill>
                          <a:schemeClr val="tx1">
                            <a:lumMod val="85000"/>
                            <a:lumOff val="15000"/>
                          </a:schemeClr>
                        </a:solidFill>
                      </a:rPr>
                      <m:t>y</m:t>
                    </m:r>
                    <m:r>
                      <a:rPr lang="en-US" b="0" i="1" smtClean="0">
                        <a:latin typeface="Cambria Math" panose="02040503050406030204" pitchFamily="18" charset="0"/>
                      </a:rPr>
                      <m:t>−</m:t>
                    </m:r>
                    <m:r>
                      <a:rPr lang="en-US" i="1">
                        <a:latin typeface="Cambria Math" panose="02040503050406030204" pitchFamily="18" charset="0"/>
                      </a:rPr>
                      <m:t>𝑥</m:t>
                    </m:r>
                  </m:oMath>
                </a14:m>
                <a:r>
                  <a:rPr lang="en-US" dirty="0"/>
                  <a:t>) =1</a:t>
                </a:r>
              </a:p>
              <a:p>
                <a14:m>
                  <m:oMath xmlns:m="http://schemas.openxmlformats.org/officeDocument/2006/math">
                    <m:r>
                      <a:rPr lang="en-US" i="1">
                        <a:latin typeface="Cambria Math" panose="02040503050406030204" pitchFamily="18" charset="0"/>
                      </a:rPr>
                      <m:t>𝑎𝑛𝑑</m:t>
                    </m:r>
                    <m:r>
                      <a:rPr lang="ar-IQ" i="1">
                        <a:latin typeface="Cambria Math" panose="02040503050406030204" pitchFamily="18" charset="0"/>
                      </a:rPr>
                      <m:t>   </m:t>
                    </m:r>
                    <m:r>
                      <a:rPr lang="en-US" i="1" dirty="0">
                        <a:latin typeface="Cambria Math" panose="02040503050406030204" pitchFamily="18" charset="0"/>
                      </a:rPr>
                      <m:t>𝑣</m:t>
                    </m:r>
                    <m:r>
                      <a:rPr lang="en-US"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ar-IQ" i="1">
                            <a:latin typeface="Cambria Math" panose="02040503050406030204" pitchFamily="18" charset="0"/>
                          </a:rPr>
                          <m:t>𝜓</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r>
                      <a:rPr lang="ar-IQ" i="1" dirty="0">
                        <a:latin typeface="Cambria Math" panose="02040503050406030204" pitchFamily="18" charset="0"/>
                      </a:rPr>
                      <m:t>−</m:t>
                    </m:r>
                    <m:f>
                      <m:fPr>
                        <m:ctrlPr>
                          <a:rPr lang="ar-IQ"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r>
                      <m:rPr>
                        <m:nor/>
                      </m:rPr>
                      <a:rPr lang="en-US" b="1" i="1" dirty="0">
                        <a:solidFill>
                          <a:schemeClr val="tx1">
                            <a:lumMod val="85000"/>
                            <a:lumOff val="15000"/>
                          </a:schemeClr>
                        </a:solidFill>
                      </a:rPr>
                      <m:t>y</m:t>
                    </m:r>
                    <m:r>
                      <a:rPr lang="en-US" b="0" i="1" smtClean="0">
                        <a:latin typeface="Cambria Math" panose="02040503050406030204" pitchFamily="18" charset="0"/>
                      </a:rPr>
                      <m:t>−</m:t>
                    </m:r>
                    <m:r>
                      <a:rPr lang="en-US" i="1">
                        <a:latin typeface="Cambria Math" panose="02040503050406030204" pitchFamily="18" charset="0"/>
                      </a:rPr>
                      <m:t>𝑥</m:t>
                    </m:r>
                  </m:oMath>
                </a14:m>
                <a:r>
                  <a:rPr lang="en-US" dirty="0" smtClean="0"/>
                  <a:t>)=+1</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86744" y="762000"/>
                <a:ext cx="8696459" cy="6074420"/>
              </a:xfrm>
              <a:prstGeom prst="rect">
                <a:avLst/>
              </a:prstGeom>
              <a:blipFill>
                <a:blip r:embed="rId4"/>
                <a:stretch>
                  <a:fillRect l="-1122" t="-803"/>
                </a:stretch>
              </a:blipFill>
            </p:spPr>
            <p:txBody>
              <a:bodyPr/>
              <a:lstStyle/>
              <a:p>
                <a:r>
                  <a:rPr lang="ar-IQ">
                    <a:noFill/>
                  </a:rPr>
                  <a:t> </a:t>
                </a:r>
              </a:p>
            </p:txBody>
          </p:sp>
        </mc:Fallback>
      </mc:AlternateContent>
      <p:pic>
        <p:nvPicPr>
          <p:cNvPr id="4" name="Picture 3" descr="C:\Users\ah\Desktop\٢٠١٩٠٢٢٤_١٠١٢٠٦.jpg"/>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32444" t="24081" r="21255" b="17402"/>
          <a:stretch/>
        </p:blipFill>
        <p:spPr bwMode="auto">
          <a:xfrm>
            <a:off x="5835204" y="990600"/>
            <a:ext cx="3047999" cy="2474645"/>
          </a:xfrm>
          <a:prstGeom prst="rect">
            <a:avLst/>
          </a:prstGeom>
          <a:noFill/>
          <a:ln>
            <a:noFill/>
          </a:ln>
          <a:extLst>
            <a:ext uri="{53640926-AAD7-44D8-BBD7-CCE9431645EC}">
              <a14:shadowObscured xmlns:a14="http://schemas.microsoft.com/office/drawing/2010/main"/>
            </a:ext>
          </a:extLst>
        </p:spPr>
      </p:pic>
      <p:cxnSp>
        <p:nvCxnSpPr>
          <p:cNvPr id="5" name="Straight Arrow Connector 4"/>
          <p:cNvCxnSpPr/>
          <p:nvPr/>
        </p:nvCxnSpPr>
        <p:spPr>
          <a:xfrm flipV="1">
            <a:off x="8305800" y="4038600"/>
            <a:ext cx="0" cy="167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8001000" y="4038600"/>
            <a:ext cx="0" cy="167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742183" y="4038600"/>
            <a:ext cx="0" cy="167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467600" y="4038600"/>
            <a:ext cx="0" cy="167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239000" y="4038600"/>
            <a:ext cx="0" cy="167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010400" y="4038600"/>
            <a:ext cx="0" cy="167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279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76200" y="76200"/>
                <a:ext cx="8915400" cy="1938992"/>
              </a:xfrm>
              <a:prstGeom prst="rect">
                <a:avLst/>
              </a:prstGeom>
              <a:noFill/>
            </p:spPr>
            <p:txBody>
              <a:bodyPr wrap="square" rtlCol="1">
                <a:spAutoFit/>
              </a:bodyPr>
              <a:lstStyle/>
              <a:p>
                <a:endParaRPr lang="en-US" i="1" dirty="0" smtClean="0">
                  <a:latin typeface="Cambria Math" panose="02040503050406030204" pitchFamily="18" charset="0"/>
                </a:endParaRPr>
              </a:p>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𝑢</m:t>
                        </m:r>
                      </m:e>
                      <m:sup>
                        <m:r>
                          <a:rPr lang="en-US" i="1">
                            <a:latin typeface="Cambria Math" panose="02040503050406030204" pitchFamily="18" charset="0"/>
                          </a:rPr>
                          <m:t>2</m:t>
                        </m:r>
                      </m:sup>
                    </m:sSup>
                  </m:oMath>
                </a14:m>
                <a:r>
                  <a:rPr lang="en-US" dirty="0" smtClean="0"/>
                  <a:t>+</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𝑣</m:t>
                        </m:r>
                      </m:e>
                      <m:sup>
                        <m:r>
                          <a:rPr lang="en-US" i="1">
                            <a:latin typeface="Cambria Math" panose="02040503050406030204" pitchFamily="18" charset="0"/>
                          </a:rPr>
                          <m:t>2</m:t>
                        </m:r>
                      </m:sup>
                    </m:sSup>
                  </m:oMath>
                </a14:m>
                <a:r>
                  <a:rPr lang="en-US" dirty="0" smtClean="0"/>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r>
                          <a:rPr lang="en-US" b="0" i="1" smtClean="0">
                            <a:latin typeface="Cambria Math" panose="02040503050406030204" pitchFamily="18" charset="0"/>
                          </a:rPr>
                          <m:t> </m:t>
                        </m:r>
                        <m:r>
                          <m:rPr>
                            <m:nor/>
                          </m:rPr>
                          <a:rPr lang="en-US" dirty="0"/>
                          <m:t>1 </m:t>
                        </m:r>
                        <m:r>
                          <a:rPr lang="en-US" i="1" dirty="0">
                            <a:latin typeface="Cambria Math" panose="02040503050406030204" pitchFamily="18" charset="0"/>
                          </a:rPr>
                          <m:t>)</m:t>
                        </m:r>
                      </m:e>
                      <m:sup>
                        <m:r>
                          <a:rPr lang="en-US" i="1">
                            <a:latin typeface="Cambria Math" panose="02040503050406030204" pitchFamily="18" charset="0"/>
                          </a:rPr>
                          <m:t>2</m:t>
                        </m:r>
                      </m:sup>
                    </m:sSup>
                  </m:oMath>
                </a14:m>
                <a:r>
                  <a:rPr lang="en-US" dirty="0" smtClean="0"/>
                  <a:t> +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m:t>
                        </m:r>
                        <m:r>
                          <m:rPr>
                            <m:nor/>
                          </m:rPr>
                          <a:rPr lang="en-US" b="0" i="0" smtClean="0">
                            <a:latin typeface="Cambria Math" panose="02040503050406030204" pitchFamily="18" charset="0"/>
                          </a:rPr>
                          <m:t> </m:t>
                        </m:r>
                        <m:r>
                          <m:rPr>
                            <m:nor/>
                          </m:rPr>
                          <a:rPr lang="en-US" b="0" i="0" dirty="0" smtClean="0"/>
                          <m:t>1</m:t>
                        </m:r>
                        <m:r>
                          <m:rPr>
                            <m:nor/>
                          </m:rPr>
                          <a:rPr lang="en-US" dirty="0"/>
                          <m:t> </m:t>
                        </m:r>
                        <m:r>
                          <a:rPr lang="en-US" b="0" i="1" dirty="0" smtClean="0">
                            <a:latin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2</m:t>
                    </m:r>
                  </m:oMath>
                </a14:m>
                <a:endParaRPr lang="en-US" dirty="0"/>
              </a:p>
              <a:p>
                <a:r>
                  <a:rPr lang="en-US" b="1" i="1" dirty="0" smtClean="0"/>
                  <a:t>Now for </a:t>
                </a:r>
                <a:r>
                  <a:rPr lang="en-US" b="1" i="1" dirty="0">
                    <a:solidFill>
                      <a:schemeClr val="tx1">
                        <a:lumMod val="85000"/>
                        <a:lumOff val="15000"/>
                      </a:schemeClr>
                    </a:solidFill>
                  </a:rPr>
                  <a:t>the stream line </a:t>
                </a:r>
                <a:r>
                  <a:rPr lang="en-US" b="1" i="1" dirty="0" smtClean="0">
                    <a:solidFill>
                      <a:schemeClr val="tx1">
                        <a:lumMod val="85000"/>
                        <a:lumOff val="15000"/>
                      </a:schemeClr>
                    </a:solidFill>
                  </a:rPr>
                  <a:t>o</a:t>
                </a:r>
                <a14:m>
                  <m:oMath xmlns:m="http://schemas.openxmlformats.org/officeDocument/2006/math">
                    <m:r>
                      <a:rPr lang="en-US" b="1" i="1" smtClean="0">
                        <a:latin typeface="Cambria Math" panose="02040503050406030204" pitchFamily="18" charset="0"/>
                      </a:rPr>
                      <m:t>𝒇𝒂𝒏𝒚</m:t>
                    </m:r>
                    <m:r>
                      <a:rPr lang="en-US" b="1" i="1" smtClean="0">
                        <a:latin typeface="Cambria Math" panose="02040503050406030204" pitchFamily="18" charset="0"/>
                      </a:rPr>
                      <m:t>  </m:t>
                    </m:r>
                    <m:r>
                      <a:rPr lang="ar-IQ" b="1" i="1">
                        <a:latin typeface="Cambria Math" panose="02040503050406030204" pitchFamily="18" charset="0"/>
                      </a:rPr>
                      <m:t>𝝍</m:t>
                    </m:r>
                    <m:r>
                      <a:rPr lang="en-US" b="1" i="1" smtClean="0">
                        <a:latin typeface="Cambria Math" panose="02040503050406030204" pitchFamily="18" charset="0"/>
                      </a:rPr>
                      <m:t>:</m:t>
                    </m:r>
                  </m:oMath>
                </a14:m>
                <a:endParaRPr lang="en-US" b="1"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rPr>
                        <m:t>              </m:t>
                      </m:r>
                      <m:r>
                        <a:rPr lang="ar-IQ" b="1" i="1">
                          <a:latin typeface="Cambria Math" panose="02040503050406030204" pitchFamily="18" charset="0"/>
                        </a:rPr>
                        <m:t>𝝍</m:t>
                      </m:r>
                      <m:r>
                        <a:rPr lang="en-US" b="1" i="1" dirty="0" smtClean="0">
                          <a:solidFill>
                            <a:schemeClr val="tx1">
                              <a:lumMod val="85000"/>
                              <a:lumOff val="15000"/>
                            </a:schemeClr>
                          </a:solidFill>
                          <a:latin typeface="Cambria Math" panose="02040503050406030204" pitchFamily="18" charset="0"/>
                        </a:rPr>
                        <m:t>=</m:t>
                      </m:r>
                      <m:r>
                        <m:rPr>
                          <m:nor/>
                        </m:rPr>
                        <a:rPr lang="en-US" b="1" i="1" dirty="0">
                          <a:solidFill>
                            <a:schemeClr val="tx1">
                              <a:lumMod val="85000"/>
                              <a:lumOff val="15000"/>
                            </a:schemeClr>
                          </a:solidFill>
                        </a:rPr>
                        <m:t>y</m:t>
                      </m:r>
                      <m:r>
                        <m:rPr>
                          <m:nor/>
                        </m:rPr>
                        <a:rPr lang="en-US" b="1" i="1" dirty="0" smtClean="0">
                          <a:solidFill>
                            <a:schemeClr val="tx1">
                              <a:lumMod val="85000"/>
                              <a:lumOff val="15000"/>
                            </a:schemeClr>
                          </a:solidFill>
                        </a:rPr>
                        <m:t> </m:t>
                      </m:r>
                      <m:r>
                        <a:rPr lang="en-US" b="1" i="1" dirty="0" smtClean="0">
                          <a:solidFill>
                            <a:schemeClr val="tx1">
                              <a:lumMod val="85000"/>
                              <a:lumOff val="15000"/>
                            </a:schemeClr>
                          </a:solidFill>
                          <a:latin typeface="Cambria Math" panose="02040503050406030204" pitchFamily="18" charset="0"/>
                        </a:rPr>
                        <m:t>−</m:t>
                      </m:r>
                      <m:r>
                        <a:rPr lang="en-US" b="1" i="1">
                          <a:latin typeface="Cambria Math" panose="02040503050406030204" pitchFamily="18" charset="0"/>
                        </a:rPr>
                        <m:t>𝒙</m:t>
                      </m:r>
                    </m:oMath>
                  </m:oMathPara>
                </a14:m>
                <a:endParaRPr lang="en-US" b="1" i="1" dirty="0" smtClean="0"/>
              </a:p>
              <a:p>
                <a:r>
                  <a:rPr lang="en-US" b="1" i="1" dirty="0" smtClean="0"/>
                  <a:t>Or      </a:t>
                </a:r>
                <a14:m>
                  <m:oMath xmlns:m="http://schemas.openxmlformats.org/officeDocument/2006/math">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𝒙</m:t>
                    </m:r>
                    <m:r>
                      <a:rPr lang="en-US" b="1" i="1" smtClean="0">
                        <a:latin typeface="Cambria Math" panose="02040503050406030204" pitchFamily="18" charset="0"/>
                      </a:rPr>
                      <m:t>+</m:t>
                    </m:r>
                    <m:r>
                      <a:rPr lang="ar-IQ" b="1" i="1">
                        <a:latin typeface="Cambria Math" panose="02040503050406030204" pitchFamily="18" charset="0"/>
                      </a:rPr>
                      <m:t>𝝍</m:t>
                    </m:r>
                  </m:oMath>
                </a14:m>
                <a:endParaRPr lang="en-US" b="1" i="1" dirty="0"/>
              </a:p>
            </p:txBody>
          </p:sp>
        </mc:Choice>
        <mc:Fallback xmlns="">
          <p:sp>
            <p:nvSpPr>
              <p:cNvPr id="3" name="TextBox 2"/>
              <p:cNvSpPr txBox="1">
                <a:spLocks noRot="1" noChangeAspect="1" noMove="1" noResize="1" noEditPoints="1" noAdjustHandles="1" noChangeArrowheads="1" noChangeShapeType="1" noTextEdit="1"/>
              </p:cNvSpPr>
              <p:nvPr/>
            </p:nvSpPr>
            <p:spPr>
              <a:xfrm>
                <a:off x="76200" y="76200"/>
                <a:ext cx="8915400" cy="1938992"/>
              </a:xfrm>
              <a:prstGeom prst="rect">
                <a:avLst/>
              </a:prstGeom>
              <a:blipFill>
                <a:blip r:embed="rId4"/>
                <a:stretch>
                  <a:fillRect l="-1094" b="-5975"/>
                </a:stretch>
              </a:blipFill>
            </p:spPr>
            <p:txBody>
              <a:bodyPr/>
              <a:lstStyle/>
              <a:p>
                <a:r>
                  <a:rPr lang="ar-IQ">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2617348653"/>
              </p:ext>
            </p:extLst>
          </p:nvPr>
        </p:nvGraphicFramePr>
        <p:xfrm>
          <a:off x="3695267" y="1981200"/>
          <a:ext cx="5310188" cy="44910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45711706"/>
              </p:ext>
            </p:extLst>
          </p:nvPr>
        </p:nvGraphicFramePr>
        <p:xfrm>
          <a:off x="285534" y="2247899"/>
          <a:ext cx="3200400" cy="3957639"/>
        </p:xfrm>
        <a:graphic>
          <a:graphicData uri="http://schemas.openxmlformats.org/presentationml/2006/ole">
            <mc:AlternateContent xmlns:mc="http://schemas.openxmlformats.org/markup-compatibility/2006">
              <mc:Choice xmlns:v="urn:schemas-microsoft-com:vml" Requires="v">
                <p:oleObj spid="_x0000_s1029" name="Worksheet" r:id="rId6" imgW="2000262" imgH="2866965" progId="Excel.Sheet.12">
                  <p:embed/>
                </p:oleObj>
              </mc:Choice>
              <mc:Fallback>
                <p:oleObj name="Worksheet" r:id="rId6" imgW="2000262" imgH="2866965" progId="Excel.Sheet.12">
                  <p:embed/>
                  <p:pic>
                    <p:nvPicPr>
                      <p:cNvPr id="0" name=""/>
                      <p:cNvPicPr/>
                      <p:nvPr/>
                    </p:nvPicPr>
                    <p:blipFill>
                      <a:blip r:embed="rId7"/>
                      <a:stretch>
                        <a:fillRect/>
                      </a:stretch>
                    </p:blipFill>
                    <p:spPr>
                      <a:xfrm>
                        <a:off x="285534" y="2247899"/>
                        <a:ext cx="3200400" cy="3957639"/>
                      </a:xfrm>
                      <a:prstGeom prst="rect">
                        <a:avLst/>
                      </a:prstGeom>
                    </p:spPr>
                  </p:pic>
                </p:oleObj>
              </mc:Fallback>
            </mc:AlternateContent>
          </a:graphicData>
        </a:graphic>
      </p:graphicFrame>
    </p:spTree>
    <p:extLst>
      <p:ext uri="{BB962C8B-B14F-4D97-AF65-F5344CB8AC3E}">
        <p14:creationId xmlns:p14="http://schemas.microsoft.com/office/powerpoint/2010/main" val="79557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5541</TotalTime>
  <Words>1505</Words>
  <Application>Microsoft Office PowerPoint</Application>
  <PresentationFormat>On-screen Show (4:3)</PresentationFormat>
  <Paragraphs>204</Paragraphs>
  <Slides>7</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Arial</vt:lpstr>
      <vt:lpstr>Cambria Math</vt:lpstr>
      <vt:lpstr>Century Gothic</vt:lpstr>
      <vt:lpstr>Tahoma</vt:lpstr>
      <vt:lpstr>Times New Roman</vt:lpstr>
      <vt:lpstr>Wingdings 3</vt:lpstr>
      <vt:lpstr>Wisp</vt:lpstr>
      <vt:lpstr>Worksheet</vt:lpstr>
      <vt:lpstr>Combining Flow by Superposition </vt:lpstr>
      <vt:lpstr>Example 2: Draw the stream line for ψ=2 for Combining Flow  of  ψ_A= y-x^2 and ψ_B= x. Also determine the expression for the velocity at any point.</vt:lpstr>
      <vt:lpstr>PowerPoint Presentation</vt:lpstr>
      <vt:lpstr>Some Useful Combined Flowfields</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 Function &amp; Velocity Potential</dc:title>
  <dc:creator>Ramanathan</dc:creator>
  <cp:lastModifiedBy>ah</cp:lastModifiedBy>
  <cp:revision>90</cp:revision>
  <dcterms:created xsi:type="dcterms:W3CDTF">2003-10-21T03:30:57Z</dcterms:created>
  <dcterms:modified xsi:type="dcterms:W3CDTF">2019-03-17T21:23:58Z</dcterms:modified>
</cp:coreProperties>
</file>