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7" r:id="rId1"/>
  </p:sldMasterIdLst>
  <p:notesMasterIdLst>
    <p:notesMasterId r:id="rId5"/>
  </p:notesMasterIdLst>
  <p:sldIdLst>
    <p:sldId id="276" r:id="rId2"/>
    <p:sldId id="278" r:id="rId3"/>
    <p:sldId id="279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0000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3" autoAdjust="0"/>
    <p:restoredTop sz="94374" autoAdjust="0"/>
  </p:normalViewPr>
  <p:slideViewPr>
    <p:cSldViewPr>
      <p:cViewPr varScale="1">
        <p:scale>
          <a:sx n="74" d="100"/>
          <a:sy n="74" d="100"/>
        </p:scale>
        <p:origin x="126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C9FD78A-E5FD-41EA-B269-2655F77E77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9FD78A-E5FD-41EA-B269-2655F77E77A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960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9FD78A-E5FD-41EA-B269-2655F77E77A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1655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9FD78A-E5FD-41EA-B269-2655F77E77A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627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3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>
              <a:gd name="T0" fmla="*/ 1006217 w 8042"/>
              <a:gd name="T1" fmla="*/ 781050 h 10000"/>
              <a:gd name="T2" fmla="*/ 1034327 w 8042"/>
              <a:gd name="T3" fmla="*/ 771677 h 10000"/>
              <a:gd name="T4" fmla="*/ 1039012 w 8042"/>
              <a:gd name="T5" fmla="*/ 766991 h 10000"/>
              <a:gd name="T6" fmla="*/ 1395413 w 8042"/>
              <a:gd name="T7" fmla="*/ 410832 h 10000"/>
              <a:gd name="T8" fmla="*/ 1395413 w 8042"/>
              <a:gd name="T9" fmla="*/ 368734 h 10000"/>
              <a:gd name="T10" fmla="*/ 1039012 w 8042"/>
              <a:gd name="T11" fmla="*/ 17261 h 10000"/>
              <a:gd name="T12" fmla="*/ 1034327 w 8042"/>
              <a:gd name="T13" fmla="*/ 12497 h 10000"/>
              <a:gd name="T14" fmla="*/ 1006217 w 8042"/>
              <a:gd name="T15" fmla="*/ 3202 h 10000"/>
              <a:gd name="T16" fmla="*/ 3123 w 8042"/>
              <a:gd name="T17" fmla="*/ 0 h 10000"/>
              <a:gd name="T18" fmla="*/ 0 w 8042"/>
              <a:gd name="T19" fmla="*/ 780347 h 10000"/>
              <a:gd name="T20" fmla="*/ 1006217 w 8042"/>
              <a:gd name="T21" fmla="*/ 781050 h 100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551D1-776B-4B62-B936-8A22CE7AD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87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8FCDE-F721-4E41-A011-FC653592FCF6}" type="datetimeFigureOut">
              <a:rPr lang="en-US"/>
              <a:pPr>
                <a:defRPr/>
              </a:pPr>
              <a:t>3/18/2019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1F28D-6EAB-4629-8D78-D0BCE3378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398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ar-IQ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ar-IQ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E4AFF-43C5-41DE-893C-3B1F49D52501}" type="datetimeFigureOut">
              <a:rPr lang="en-US"/>
              <a:pPr>
                <a:defRPr/>
              </a:pPr>
              <a:t>3/18/2019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B202D-453F-412E-9793-DE8BCA4CB4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909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33E22-5256-4223-9636-811E4706AC83}" type="datetimeFigureOut">
              <a:rPr lang="en-US"/>
              <a:pPr>
                <a:defRPr/>
              </a:pPr>
              <a:t>3/18/2019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4FD17-9FD9-4EAA-AB37-DE65C651F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0170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ar-IQ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ar-IQ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92E13-87E4-4030-BD1D-4066C236C339}" type="datetimeFigureOut">
              <a:rPr lang="en-US"/>
              <a:pPr>
                <a:defRPr/>
              </a:pPr>
              <a:t>3/18/2019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36D5F-46DD-4C1D-AE9A-6015F556ED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28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EF506-11D5-4AC8-BEC4-9EAD602D1C9E}" type="datetimeFigureOut">
              <a:rPr lang="en-US"/>
              <a:pPr>
                <a:defRPr/>
              </a:pPr>
              <a:t>3/18/2019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7EFD1-DAAA-46D4-A102-9A326B082A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022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38894-3728-4959-BD4A-72D6366FCA9C}" type="datetimeFigureOut">
              <a:rPr lang="en-US"/>
              <a:pPr>
                <a:defRPr/>
              </a:pPr>
              <a:t>3/18/2019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FBF74-7CC2-4CBD-BD70-DD85C3AF43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1174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91FD3-ABE9-4308-A379-DF9CE797EC8F}" type="datetimeFigureOut">
              <a:rPr lang="en-US"/>
              <a:pPr>
                <a:defRPr/>
              </a:pPr>
              <a:t>3/18/2019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849BB-1C7C-4B1F-8EFE-E85DC97314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539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73CE1-30FB-4104-811E-2CE1868B00AF}" type="datetimeFigureOut">
              <a:rPr lang="en-US"/>
              <a:pPr>
                <a:defRPr/>
              </a:pPr>
              <a:t>3/18/2019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7B7F8-E996-4697-82CE-297000F156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749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55214-6A02-4AB6-8A0B-16B72F93ED42}" type="datetimeFigureOut">
              <a:rPr lang="en-US"/>
              <a:pPr>
                <a:defRPr/>
              </a:pPr>
              <a:t>3/18/2019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FEC0A-E24C-46AF-A56E-9FC3B4EE1E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998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7999C-B6C6-49E9-A8F0-44B4F4920DA9}" type="datetimeFigureOut">
              <a:rPr lang="en-US"/>
              <a:pPr>
                <a:defRPr/>
              </a:pPr>
              <a:t>3/18/2019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57085-A3CC-4982-B799-D43B1F7B25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951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5A832-C43B-4323-AFE0-70E872E0E1C4}" type="datetimeFigureOut">
              <a:rPr lang="en-US"/>
              <a:pPr>
                <a:defRPr/>
              </a:pPr>
              <a:t>3/18/2019</a:t>
            </a:fld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1B69B-0EAF-4000-8AD3-2D597D3946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633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B94C-BD8E-416C-ACED-FC150F7572C0}" type="datetimeFigureOut">
              <a:rPr lang="en-US"/>
              <a:pPr>
                <a:defRPr/>
              </a:pPr>
              <a:t>3/18/2019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18FC1-3A22-4805-8466-F1A492B1E0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54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D5C00-9BCE-4266-87D7-184A657145AD}" type="datetimeFigureOut">
              <a:rPr lang="en-US"/>
              <a:pPr>
                <a:defRPr/>
              </a:pPr>
              <a:t>3/18/2019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1AE06-B20C-4B16-84A7-8637A77E3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027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D0967-B853-4D8B-A2DF-0D2943F06AEE}" type="datetimeFigureOut">
              <a:rPr lang="en-US"/>
              <a:pPr>
                <a:defRPr/>
              </a:pPr>
              <a:t>3/18/2019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F8326-0EBD-43E2-B21D-4EF193A4A1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986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1358900 w 7908"/>
              <a:gd name="T1" fmla="*/ 238455 h 10000"/>
              <a:gd name="T2" fmla="*/ 1129839 w 7908"/>
              <a:gd name="T3" fmla="*/ 9550 h 10000"/>
              <a:gd name="T4" fmla="*/ 1124856 w 7908"/>
              <a:gd name="T5" fmla="*/ 4775 h 10000"/>
              <a:gd name="T6" fmla="*/ 1110593 w 7908"/>
              <a:gd name="T7" fmla="*/ 0 h 10000"/>
              <a:gd name="T8" fmla="*/ 1019862 w 7908"/>
              <a:gd name="T9" fmla="*/ 0 h 10000"/>
              <a:gd name="T10" fmla="*/ 0 w 7908"/>
              <a:gd name="T11" fmla="*/ 3150 h 10000"/>
              <a:gd name="T12" fmla="*/ 0 w 7908"/>
              <a:gd name="T13" fmla="*/ 508000 h 10000"/>
              <a:gd name="T14" fmla="*/ 1019862 w 7908"/>
              <a:gd name="T15" fmla="*/ 505562 h 10000"/>
              <a:gd name="T16" fmla="*/ 1110593 w 7908"/>
              <a:gd name="T17" fmla="*/ 505562 h 10000"/>
              <a:gd name="T18" fmla="*/ 1124856 w 7908"/>
              <a:gd name="T19" fmla="*/ 500837 h 10000"/>
              <a:gd name="T20" fmla="*/ 1129839 w 7908"/>
              <a:gd name="T21" fmla="*/ 496011 h 10000"/>
              <a:gd name="T22" fmla="*/ 1358900 w 7908"/>
              <a:gd name="T23" fmla="*/ 267106 h 10000"/>
              <a:gd name="T24" fmla="*/ 1358900 w 7908"/>
              <a:gd name="T25" fmla="*/ 238455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85794-7DD1-43B7-A4F3-57F7824A3571}" type="datetimeFigureOut">
              <a:rPr lang="en-US"/>
              <a:pPr>
                <a:defRPr/>
              </a:pPr>
              <a:t>3/18/2019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68C5A2-700B-46AE-B938-135F048D1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036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85725 w 22"/>
                <a:gd name="T1" fmla="*/ 533400 h 136"/>
                <a:gd name="T2" fmla="*/ 66242 w 22"/>
                <a:gd name="T3" fmla="*/ 313765 h 136"/>
                <a:gd name="T4" fmla="*/ 0 w 22"/>
                <a:gd name="T5" fmla="*/ 0 h 136"/>
                <a:gd name="T6" fmla="*/ 0 w 22"/>
                <a:gd name="T7" fmla="*/ 137272 h 136"/>
                <a:gd name="T8" fmla="*/ 77932 w 22"/>
                <a:gd name="T9" fmla="*/ 486335 h 136"/>
                <a:gd name="T10" fmla="*/ 85725 w 22"/>
                <a:gd name="T11" fmla="*/ 533400 h 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338387 w 140"/>
                <a:gd name="T1" fmla="*/ 1373628 h 504"/>
                <a:gd name="T2" fmla="*/ 546928 w 140"/>
                <a:gd name="T3" fmla="*/ 1978025 h 504"/>
                <a:gd name="T4" fmla="*/ 550863 w 140"/>
                <a:gd name="T5" fmla="*/ 1875984 h 504"/>
                <a:gd name="T6" fmla="*/ 373800 w 140"/>
                <a:gd name="T7" fmla="*/ 1361855 h 504"/>
                <a:gd name="T8" fmla="*/ 0 w 140"/>
                <a:gd name="T9" fmla="*/ 0 h 504"/>
                <a:gd name="T10" fmla="*/ 23608 w 140"/>
                <a:gd name="T11" fmla="*/ 239404 h 504"/>
                <a:gd name="T12" fmla="*/ 338387 w 140"/>
                <a:gd name="T13" fmla="*/ 1373628 h 5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31461 w 132"/>
                <a:gd name="T1" fmla="*/ 86405 h 308"/>
                <a:gd name="T2" fmla="*/ 0 w 132"/>
                <a:gd name="T3" fmla="*/ 0 h 308"/>
                <a:gd name="T4" fmla="*/ 0 w 132"/>
                <a:gd name="T5" fmla="*/ 113898 h 308"/>
                <a:gd name="T6" fmla="*/ 267422 w 132"/>
                <a:gd name="T7" fmla="*/ 761938 h 308"/>
                <a:gd name="T8" fmla="*/ 483719 w 132"/>
                <a:gd name="T9" fmla="*/ 1209675 h 308"/>
                <a:gd name="T10" fmla="*/ 519113 w 132"/>
                <a:gd name="T11" fmla="*/ 1209675 h 308"/>
                <a:gd name="T12" fmla="*/ 302816 w 132"/>
                <a:gd name="T13" fmla="*/ 746228 h 308"/>
                <a:gd name="T14" fmla="*/ 31461 w 132"/>
                <a:gd name="T15" fmla="*/ 86405 h 30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110524 w 37"/>
                <a:gd name="T1" fmla="*/ 309563 h 79"/>
                <a:gd name="T2" fmla="*/ 146050 w 37"/>
                <a:gd name="T3" fmla="*/ 309563 h 79"/>
                <a:gd name="T4" fmla="*/ 0 w 37"/>
                <a:gd name="T5" fmla="*/ 0 h 79"/>
                <a:gd name="T6" fmla="*/ 110524 w 37"/>
                <a:gd name="T7" fmla="*/ 309563 h 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637159 w 178"/>
                <a:gd name="T1" fmla="*/ 2591803 h 722"/>
                <a:gd name="T2" fmla="*/ 456237 w 178"/>
                <a:gd name="T3" fmla="*/ 2097004 h 722"/>
                <a:gd name="T4" fmla="*/ 157323 w 178"/>
                <a:gd name="T5" fmla="*/ 926766 h 722"/>
                <a:gd name="T6" fmla="*/ 47197 w 178"/>
                <a:gd name="T7" fmla="*/ 200276 h 722"/>
                <a:gd name="T8" fmla="*/ 0 w 178"/>
                <a:gd name="T9" fmla="*/ 0 h 722"/>
                <a:gd name="T10" fmla="*/ 129792 w 178"/>
                <a:gd name="T11" fmla="*/ 930693 h 722"/>
                <a:gd name="T12" fmla="*/ 420839 w 178"/>
                <a:gd name="T13" fmla="*/ 2108785 h 722"/>
                <a:gd name="T14" fmla="*/ 629293 w 178"/>
                <a:gd name="T15" fmla="*/ 2674269 h 722"/>
                <a:gd name="T16" fmla="*/ 700088 w 178"/>
                <a:gd name="T17" fmla="*/ 2835275 h 722"/>
                <a:gd name="T18" fmla="*/ 684356 w 178"/>
                <a:gd name="T19" fmla="*/ 2780297 h 722"/>
                <a:gd name="T20" fmla="*/ 637159 w 178"/>
                <a:gd name="T21" fmla="*/ 2591803 h 7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43277 w 23"/>
                <a:gd name="T1" fmla="*/ 2266168 h 635"/>
                <a:gd name="T2" fmla="*/ 47211 w 23"/>
                <a:gd name="T3" fmla="*/ 2313298 h 635"/>
                <a:gd name="T4" fmla="*/ 86554 w 23"/>
                <a:gd name="T5" fmla="*/ 2482180 h 635"/>
                <a:gd name="T6" fmla="*/ 90488 w 23"/>
                <a:gd name="T7" fmla="*/ 2493963 h 635"/>
                <a:gd name="T8" fmla="*/ 66882 w 23"/>
                <a:gd name="T9" fmla="*/ 2262240 h 635"/>
                <a:gd name="T10" fmla="*/ 19671 w 23"/>
                <a:gd name="T11" fmla="*/ 1056498 h 635"/>
                <a:gd name="T12" fmla="*/ 59014 w 23"/>
                <a:gd name="T13" fmla="*/ 0 h 635"/>
                <a:gd name="T14" fmla="*/ 47211 w 23"/>
                <a:gd name="T15" fmla="*/ 0 h 635"/>
                <a:gd name="T16" fmla="*/ 3934 w 23"/>
                <a:gd name="T17" fmla="*/ 1056498 h 635"/>
                <a:gd name="T18" fmla="*/ 43277 w 23"/>
                <a:gd name="T19" fmla="*/ 2266168 h 6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19610 w 17"/>
                <a:gd name="T3" fmla="*/ 220173 h 107"/>
                <a:gd name="T4" fmla="*/ 66675 w 17"/>
                <a:gd name="T5" fmla="*/ 420688 h 107"/>
                <a:gd name="T6" fmla="*/ 43143 w 17"/>
                <a:gd name="T7" fmla="*/ 180857 h 107"/>
                <a:gd name="T8" fmla="*/ 39221 w 17"/>
                <a:gd name="T9" fmla="*/ 169062 h 107"/>
                <a:gd name="T10" fmla="*/ 0 w 17"/>
                <a:gd name="T11" fmla="*/ 0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19747 w 41"/>
                <a:gd name="T3" fmla="*/ 365769 h 222"/>
                <a:gd name="T4" fmla="*/ 67140 w 41"/>
                <a:gd name="T5" fmla="*/ 652877 h 222"/>
                <a:gd name="T6" fmla="*/ 94785 w 41"/>
                <a:gd name="T7" fmla="*/ 723671 h 222"/>
                <a:gd name="T8" fmla="*/ 161925 w 41"/>
                <a:gd name="T9" fmla="*/ 873125 h 222"/>
                <a:gd name="T10" fmla="*/ 150077 w 41"/>
                <a:gd name="T11" fmla="*/ 833795 h 222"/>
                <a:gd name="T12" fmla="*/ 51342 w 41"/>
                <a:gd name="T13" fmla="*/ 361836 h 222"/>
                <a:gd name="T14" fmla="*/ 31595 w 41"/>
                <a:gd name="T15" fmla="*/ 86526 h 222"/>
                <a:gd name="T16" fmla="*/ 27646 w 41"/>
                <a:gd name="T17" fmla="*/ 70794 h 222"/>
                <a:gd name="T18" fmla="*/ 0 w 41"/>
                <a:gd name="T19" fmla="*/ 0 h 2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27510 w 450"/>
                <a:gd name="T1" fmla="*/ 3353798 h 878"/>
                <a:gd name="T2" fmla="*/ 196497 w 450"/>
                <a:gd name="T3" fmla="*/ 2407352 h 878"/>
                <a:gd name="T4" fmla="*/ 585562 w 450"/>
                <a:gd name="T5" fmla="*/ 1523740 h 878"/>
                <a:gd name="T6" fmla="*/ 1120034 w 450"/>
                <a:gd name="T7" fmla="*/ 718671 h 878"/>
                <a:gd name="T8" fmla="*/ 1430500 w 450"/>
                <a:gd name="T9" fmla="*/ 349518 h 878"/>
                <a:gd name="T10" fmla="*/ 1595557 w 450"/>
                <a:gd name="T11" fmla="*/ 172795 h 878"/>
                <a:gd name="T12" fmla="*/ 1768475 w 450"/>
                <a:gd name="T13" fmla="*/ 3927 h 878"/>
                <a:gd name="T14" fmla="*/ 1768475 w 450"/>
                <a:gd name="T15" fmla="*/ 0 h 878"/>
                <a:gd name="T16" fmla="*/ 1591628 w 450"/>
                <a:gd name="T17" fmla="*/ 168868 h 878"/>
                <a:gd name="T18" fmla="*/ 1426570 w 450"/>
                <a:gd name="T19" fmla="*/ 345590 h 878"/>
                <a:gd name="T20" fmla="*/ 1112174 w 450"/>
                <a:gd name="T21" fmla="*/ 710817 h 878"/>
                <a:gd name="T22" fmla="*/ 569842 w 450"/>
                <a:gd name="T23" fmla="*/ 1515885 h 878"/>
                <a:gd name="T24" fmla="*/ 176848 w 450"/>
                <a:gd name="T25" fmla="*/ 2399497 h 878"/>
                <a:gd name="T26" fmla="*/ 0 w 450"/>
                <a:gd name="T27" fmla="*/ 3353798 h 878"/>
                <a:gd name="T28" fmla="*/ 0 w 450"/>
                <a:gd name="T29" fmla="*/ 3373434 h 878"/>
                <a:gd name="T30" fmla="*/ 27510 w 450"/>
                <a:gd name="T31" fmla="*/ 3448050 h 878"/>
                <a:gd name="T32" fmla="*/ 27510 w 450"/>
                <a:gd name="T33" fmla="*/ 3353798 h 87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102598 w 35"/>
                <a:gd name="T3" fmla="*/ 287338 h 73"/>
                <a:gd name="T4" fmla="*/ 138113 w 35"/>
                <a:gd name="T5" fmla="*/ 287338 h 73"/>
                <a:gd name="T6" fmla="*/ 0 w 35"/>
                <a:gd name="T7" fmla="*/ 0 h 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27781 w 8"/>
                <a:gd name="T1" fmla="*/ 173170 h 48"/>
                <a:gd name="T2" fmla="*/ 31750 w 8"/>
                <a:gd name="T3" fmla="*/ 188913 h 48"/>
                <a:gd name="T4" fmla="*/ 31750 w 8"/>
                <a:gd name="T5" fmla="*/ 74778 h 48"/>
                <a:gd name="T6" fmla="*/ 3969 w 8"/>
                <a:gd name="T7" fmla="*/ 0 h 48"/>
                <a:gd name="T8" fmla="*/ 0 w 8"/>
                <a:gd name="T9" fmla="*/ 102328 h 48"/>
                <a:gd name="T10" fmla="*/ 27781 w 8"/>
                <a:gd name="T11" fmla="*/ 173170 h 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27354 w 52"/>
                <a:gd name="T1" fmla="*/ 70697 h 135"/>
                <a:gd name="T2" fmla="*/ 0 w 52"/>
                <a:gd name="T3" fmla="*/ 0 h 135"/>
                <a:gd name="T4" fmla="*/ 46892 w 52"/>
                <a:gd name="T5" fmla="*/ 188524 h 135"/>
                <a:gd name="T6" fmla="*/ 62523 w 52"/>
                <a:gd name="T7" fmla="*/ 243511 h 135"/>
                <a:gd name="T8" fmla="*/ 199292 w 52"/>
                <a:gd name="T9" fmla="*/ 530225 h 135"/>
                <a:gd name="T10" fmla="*/ 203200 w 52"/>
                <a:gd name="T11" fmla="*/ 530225 h 135"/>
                <a:gd name="T12" fmla="*/ 93785 w 52"/>
                <a:gd name="T13" fmla="*/ 219945 h 135"/>
                <a:gd name="T14" fmla="*/ 27354 w 52"/>
                <a:gd name="T15" fmla="*/ 70697 h 1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</p:grpSp>
      <p:grpSp>
        <p:nvGrpSpPr>
          <p:cNvPr id="1027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5717"/>
            <a:chExt cx="1952625" cy="5678034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>
                <a:gd name="T0" fmla="*/ 27835 w 103"/>
                <a:gd name="T1" fmla="*/ 832351 h 920"/>
                <a:gd name="T2" fmla="*/ 103388 w 103"/>
                <a:gd name="T3" fmla="*/ 1763790 h 920"/>
                <a:gd name="T4" fmla="*/ 226658 w 103"/>
                <a:gd name="T5" fmla="*/ 2691267 h 920"/>
                <a:gd name="T6" fmla="*/ 401622 w 103"/>
                <a:gd name="T7" fmla="*/ 3610816 h 920"/>
                <a:gd name="T8" fmla="*/ 409575 w 103"/>
                <a:gd name="T9" fmla="*/ 3646488 h 920"/>
                <a:gd name="T10" fmla="*/ 393669 w 103"/>
                <a:gd name="T11" fmla="*/ 3464164 h 920"/>
                <a:gd name="T12" fmla="*/ 393669 w 103"/>
                <a:gd name="T13" fmla="*/ 3432455 h 920"/>
                <a:gd name="T14" fmla="*/ 250517 w 103"/>
                <a:gd name="T15" fmla="*/ 2687303 h 920"/>
                <a:gd name="T16" fmla="*/ 119294 w 103"/>
                <a:gd name="T17" fmla="*/ 1759827 h 920"/>
                <a:gd name="T18" fmla="*/ 35788 w 103"/>
                <a:gd name="T19" fmla="*/ 828387 h 920"/>
                <a:gd name="T20" fmla="*/ 11929 w 103"/>
                <a:gd name="T21" fmla="*/ 364649 h 920"/>
                <a:gd name="T22" fmla="*/ 3976 w 103"/>
                <a:gd name="T23" fmla="*/ 0 h 920"/>
                <a:gd name="T24" fmla="*/ 0 w 103"/>
                <a:gd name="T25" fmla="*/ 0 h 920"/>
                <a:gd name="T26" fmla="*/ 3976 w 103"/>
                <a:gd name="T27" fmla="*/ 364649 h 920"/>
                <a:gd name="T28" fmla="*/ 27835 w 103"/>
                <a:gd name="T29" fmla="*/ 832351 h 9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211300 w 88"/>
                <a:gd name="T1" fmla="*/ 908844 h 330"/>
                <a:gd name="T2" fmla="*/ 350838 w 88"/>
                <a:gd name="T3" fmla="*/ 1309688 h 330"/>
                <a:gd name="T4" fmla="*/ 350838 w 88"/>
                <a:gd name="T5" fmla="*/ 1222375 h 330"/>
                <a:gd name="T6" fmla="*/ 350838 w 88"/>
                <a:gd name="T7" fmla="*/ 1206500 h 330"/>
                <a:gd name="T8" fmla="*/ 247181 w 88"/>
                <a:gd name="T9" fmla="*/ 896938 h 330"/>
                <a:gd name="T10" fmla="*/ 0 w 88"/>
                <a:gd name="T11" fmla="*/ 0 h 330"/>
                <a:gd name="T12" fmla="*/ 27908 w 88"/>
                <a:gd name="T13" fmla="*/ 250031 h 330"/>
                <a:gd name="T14" fmla="*/ 211300 w 88"/>
                <a:gd name="T15" fmla="*/ 908844 h 3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23813 w 90"/>
                <a:gd name="T1" fmla="*/ 59474 h 207"/>
                <a:gd name="T2" fmla="*/ 0 w 90"/>
                <a:gd name="T3" fmla="*/ 0 h 207"/>
                <a:gd name="T4" fmla="*/ 3969 w 90"/>
                <a:gd name="T5" fmla="*/ 114983 h 207"/>
                <a:gd name="T6" fmla="*/ 166688 w 90"/>
                <a:gd name="T7" fmla="*/ 503545 h 207"/>
                <a:gd name="T8" fmla="*/ 317500 w 90"/>
                <a:gd name="T9" fmla="*/ 820738 h 207"/>
                <a:gd name="T10" fmla="*/ 357188 w 90"/>
                <a:gd name="T11" fmla="*/ 820738 h 207"/>
                <a:gd name="T12" fmla="*/ 198438 w 90"/>
                <a:gd name="T13" fmla="*/ 487685 h 207"/>
                <a:gd name="T14" fmla="*/ 23813 w 90"/>
                <a:gd name="T15" fmla="*/ 59474 h 2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401541 w 115"/>
                <a:gd name="T1" fmla="*/ 1622524 h 467"/>
                <a:gd name="T2" fmla="*/ 310101 w 115"/>
                <a:gd name="T3" fmla="*/ 1364666 h 467"/>
                <a:gd name="T4" fmla="*/ 115294 w 115"/>
                <a:gd name="T5" fmla="*/ 599025 h 467"/>
                <a:gd name="T6" fmla="*/ 51683 w 115"/>
                <a:gd name="T7" fmla="*/ 210254 h 467"/>
                <a:gd name="T8" fmla="*/ 0 w 115"/>
                <a:gd name="T9" fmla="*/ 0 h 467"/>
                <a:gd name="T10" fmla="*/ 83489 w 115"/>
                <a:gd name="T11" fmla="*/ 602992 h 467"/>
                <a:gd name="T12" fmla="*/ 274320 w 115"/>
                <a:gd name="T13" fmla="*/ 1376567 h 467"/>
                <a:gd name="T14" fmla="*/ 409492 w 115"/>
                <a:gd name="T15" fmla="*/ 1749470 h 467"/>
                <a:gd name="T16" fmla="*/ 457200 w 115"/>
                <a:gd name="T17" fmla="*/ 1852613 h 467"/>
                <a:gd name="T18" fmla="*/ 445273 w 115"/>
                <a:gd name="T19" fmla="*/ 1816910 h 467"/>
                <a:gd name="T20" fmla="*/ 401541 w 115"/>
                <a:gd name="T21" fmla="*/ 1622524 h 46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68219 w 36"/>
                <a:gd name="T1" fmla="*/ 2508250 h 633"/>
                <a:gd name="T2" fmla="*/ 52167 w 36"/>
                <a:gd name="T3" fmla="*/ 2365601 h 633"/>
                <a:gd name="T4" fmla="*/ 20064 w 36"/>
                <a:gd name="T5" fmla="*/ 1577067 h 633"/>
                <a:gd name="T6" fmla="*/ 52167 w 36"/>
                <a:gd name="T7" fmla="*/ 784571 h 633"/>
                <a:gd name="T8" fmla="*/ 88283 w 36"/>
                <a:gd name="T9" fmla="*/ 392286 h 633"/>
                <a:gd name="T10" fmla="*/ 144463 w 36"/>
                <a:gd name="T11" fmla="*/ 0 h 633"/>
                <a:gd name="T12" fmla="*/ 140450 w 36"/>
                <a:gd name="T13" fmla="*/ 0 h 633"/>
                <a:gd name="T14" fmla="*/ 80257 w 36"/>
                <a:gd name="T15" fmla="*/ 392286 h 633"/>
                <a:gd name="T16" fmla="*/ 40129 w 36"/>
                <a:gd name="T17" fmla="*/ 784571 h 633"/>
                <a:gd name="T18" fmla="*/ 4013 w 36"/>
                <a:gd name="T19" fmla="*/ 1577067 h 633"/>
                <a:gd name="T20" fmla="*/ 28090 w 36"/>
                <a:gd name="T21" fmla="*/ 2333901 h 633"/>
                <a:gd name="T22" fmla="*/ 64206 w 36"/>
                <a:gd name="T23" fmla="*/ 2504288 h 633"/>
                <a:gd name="T24" fmla="*/ 68219 w 36"/>
                <a:gd name="T25" fmla="*/ 2508250 h 6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87313 w 28"/>
                <a:gd name="T1" fmla="*/ 233363 h 59"/>
                <a:gd name="T2" fmla="*/ 111125 w 28"/>
                <a:gd name="T3" fmla="*/ 233363 h 59"/>
                <a:gd name="T4" fmla="*/ 0 w 28"/>
                <a:gd name="T5" fmla="*/ 0 h 59"/>
                <a:gd name="T6" fmla="*/ 87313 w 28"/>
                <a:gd name="T7" fmla="*/ 233363 h 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16062 w 17"/>
                <a:gd name="T1" fmla="*/ 213912 h 107"/>
                <a:gd name="T2" fmla="*/ 68263 w 17"/>
                <a:gd name="T3" fmla="*/ 423863 h 107"/>
                <a:gd name="T4" fmla="*/ 40155 w 17"/>
                <a:gd name="T5" fmla="*/ 174299 h 107"/>
                <a:gd name="T6" fmla="*/ 36139 w 17"/>
                <a:gd name="T7" fmla="*/ 170337 h 107"/>
                <a:gd name="T8" fmla="*/ 0 w 17"/>
                <a:gd name="T9" fmla="*/ 0 h 107"/>
                <a:gd name="T10" fmla="*/ 0 w 17"/>
                <a:gd name="T11" fmla="*/ 31691 h 107"/>
                <a:gd name="T12" fmla="*/ 16062 w 17"/>
                <a:gd name="T13" fmla="*/ 213912 h 1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31793 w 294"/>
                <a:gd name="T1" fmla="*/ 2191628 h 568"/>
                <a:gd name="T2" fmla="*/ 139095 w 294"/>
                <a:gd name="T3" fmla="*/ 1573375 h 568"/>
                <a:gd name="T4" fmla="*/ 393441 w 294"/>
                <a:gd name="T5" fmla="*/ 998716 h 568"/>
                <a:gd name="T6" fmla="*/ 743166 w 294"/>
                <a:gd name="T7" fmla="*/ 471616 h 568"/>
                <a:gd name="T8" fmla="*/ 945848 w 294"/>
                <a:gd name="T9" fmla="*/ 229863 h 568"/>
                <a:gd name="T10" fmla="*/ 1053150 w 294"/>
                <a:gd name="T11" fmla="*/ 110968 h 568"/>
                <a:gd name="T12" fmla="*/ 1168400 w 294"/>
                <a:gd name="T13" fmla="*/ 0 h 568"/>
                <a:gd name="T14" fmla="*/ 1164426 w 294"/>
                <a:gd name="T15" fmla="*/ 0 h 568"/>
                <a:gd name="T16" fmla="*/ 1049176 w 294"/>
                <a:gd name="T17" fmla="*/ 107005 h 568"/>
                <a:gd name="T18" fmla="*/ 941873 w 294"/>
                <a:gd name="T19" fmla="*/ 221937 h 568"/>
                <a:gd name="T20" fmla="*/ 735218 w 294"/>
                <a:gd name="T21" fmla="*/ 463690 h 568"/>
                <a:gd name="T22" fmla="*/ 377544 w 294"/>
                <a:gd name="T23" fmla="*/ 986827 h 568"/>
                <a:gd name="T24" fmla="*/ 119224 w 294"/>
                <a:gd name="T25" fmla="*/ 1569411 h 568"/>
                <a:gd name="T26" fmla="*/ 0 w 294"/>
                <a:gd name="T27" fmla="*/ 2175775 h 568"/>
                <a:gd name="T28" fmla="*/ 27819 w 294"/>
                <a:gd name="T29" fmla="*/ 2251075 h 568"/>
                <a:gd name="T30" fmla="*/ 31793 w 294"/>
                <a:gd name="T31" fmla="*/ 2191628 h 5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76010 w 25"/>
                <a:gd name="T3" fmla="*/ 209550 h 53"/>
                <a:gd name="T4" fmla="*/ 100013 w 25"/>
                <a:gd name="T5" fmla="*/ 209550 h 53"/>
                <a:gd name="T6" fmla="*/ 0 w 25"/>
                <a:gd name="T7" fmla="*/ 0 h 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7590 w 29"/>
                <a:gd name="T3" fmla="*/ 352718 h 141"/>
                <a:gd name="T4" fmla="*/ 70945 w 29"/>
                <a:gd name="T5" fmla="*/ 463685 h 141"/>
                <a:gd name="T6" fmla="*/ 114300 w 29"/>
                <a:gd name="T7" fmla="*/ 558800 h 141"/>
                <a:gd name="T8" fmla="*/ 106417 w 29"/>
                <a:gd name="T9" fmla="*/ 535021 h 141"/>
                <a:gd name="T10" fmla="*/ 31531 w 29"/>
                <a:gd name="T11" fmla="*/ 87189 h 141"/>
                <a:gd name="T12" fmla="*/ 15766 w 29"/>
                <a:gd name="T13" fmla="*/ 43594 h 141"/>
                <a:gd name="T14" fmla="*/ 0 w 29"/>
                <a:gd name="T15" fmla="*/ 0 h 1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102328 h 48"/>
                <a:gd name="T2" fmla="*/ 15875 w 8"/>
                <a:gd name="T3" fmla="*/ 145620 h 48"/>
                <a:gd name="T4" fmla="*/ 31750 w 8"/>
                <a:gd name="T5" fmla="*/ 188913 h 48"/>
                <a:gd name="T6" fmla="*/ 27781 w 8"/>
                <a:gd name="T7" fmla="*/ 74778 h 48"/>
                <a:gd name="T8" fmla="*/ 0 w 8"/>
                <a:gd name="T9" fmla="*/ 0 h 48"/>
                <a:gd name="T10" fmla="*/ 0 w 8"/>
                <a:gd name="T11" fmla="*/ 15743 h 48"/>
                <a:gd name="T12" fmla="*/ 0 w 8"/>
                <a:gd name="T13" fmla="*/ 102328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43656 w 44"/>
                <a:gd name="T1" fmla="*/ 110925 h 111"/>
                <a:gd name="T2" fmla="*/ 0 w 44"/>
                <a:gd name="T3" fmla="*/ 0 h 111"/>
                <a:gd name="T4" fmla="*/ 43656 w 44"/>
                <a:gd name="T5" fmla="*/ 194119 h 111"/>
                <a:gd name="T6" fmla="*/ 55563 w 44"/>
                <a:gd name="T7" fmla="*/ 229773 h 111"/>
                <a:gd name="T8" fmla="*/ 154781 w 44"/>
                <a:gd name="T9" fmla="*/ 439738 h 111"/>
                <a:gd name="T10" fmla="*/ 174625 w 44"/>
                <a:gd name="T11" fmla="*/ 439738 h 111"/>
                <a:gd name="T12" fmla="*/ 87313 w 44"/>
                <a:gd name="T13" fmla="*/ 206003 h 111"/>
                <a:gd name="T14" fmla="*/ 43656 w 44"/>
                <a:gd name="T15" fmla="*/ 110925 h 1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IQ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IQ" smtClean="0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IQ" smtClean="0"/>
              <a:t>Click to edit Master text styles</a:t>
            </a:r>
          </a:p>
          <a:p>
            <a:pPr lvl="1"/>
            <a:r>
              <a:rPr lang="en-US" altLang="ar-IQ" smtClean="0"/>
              <a:t>Second level</a:t>
            </a:r>
          </a:p>
          <a:p>
            <a:pPr lvl="2"/>
            <a:r>
              <a:rPr lang="en-US" altLang="ar-IQ" smtClean="0"/>
              <a:t>Third level</a:t>
            </a:r>
          </a:p>
          <a:p>
            <a:pPr lvl="3"/>
            <a:r>
              <a:rPr lang="en-US" altLang="ar-IQ" smtClean="0"/>
              <a:t>Fourth level</a:t>
            </a:r>
          </a:p>
          <a:p>
            <a:pPr lvl="4"/>
            <a:r>
              <a:rPr lang="en-US" altLang="ar-IQ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351B18F-78CA-4331-A0B6-0EF89BF1279E}" type="datetimeFigureOut">
              <a:rPr lang="en-US"/>
              <a:pPr>
                <a:defRPr/>
              </a:pPr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F43F9D21-1E2E-4968-840E-3A7CFDA05A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  <p:sldLayoutId id="2147483863" r:id="rId12"/>
    <p:sldLayoutId id="2147483864" r:id="rId13"/>
    <p:sldLayoutId id="2147483865" r:id="rId14"/>
    <p:sldLayoutId id="2147483866" r:id="rId15"/>
    <p:sldLayoutId id="2147483867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10" Type="http://schemas.openxmlformats.org/officeDocument/2006/relationships/image" Target="../media/image60.png"/><Relationship Id="rId4" Type="http://schemas.openxmlformats.org/officeDocument/2006/relationships/image" Target="../media/image54.png"/><Relationship Id="rId9" Type="http://schemas.openxmlformats.org/officeDocument/2006/relationships/image" Target="../media/image5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6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3" Type="http://schemas.openxmlformats.org/officeDocument/2006/relationships/image" Target="../media/image64.png"/><Relationship Id="rId7" Type="http://schemas.openxmlformats.org/officeDocument/2006/relationships/image" Target="../media/image68.png"/><Relationship Id="rId12" Type="http://schemas.openxmlformats.org/officeDocument/2006/relationships/image" Target="../media/image7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7.png"/><Relationship Id="rId11" Type="http://schemas.openxmlformats.org/officeDocument/2006/relationships/image" Target="../media/image72.png"/><Relationship Id="rId5" Type="http://schemas.openxmlformats.org/officeDocument/2006/relationships/image" Target="../media/image66.png"/><Relationship Id="rId10" Type="http://schemas.openxmlformats.org/officeDocument/2006/relationships/image" Target="../media/image71.png"/><Relationship Id="rId4" Type="http://schemas.openxmlformats.org/officeDocument/2006/relationships/image" Target="../media/image65.png"/><Relationship Id="rId9" Type="http://schemas.openxmlformats.org/officeDocument/2006/relationships/image" Target="../media/image7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147" y="380456"/>
            <a:ext cx="8305800" cy="986208"/>
          </a:xfrm>
        </p:spPr>
        <p:txBody>
          <a:bodyPr/>
          <a:lstStyle/>
          <a:p>
            <a:pPr algn="ctr">
              <a:lnSpc>
                <a:spcPct val="70000"/>
              </a:lnSpc>
            </a:pPr>
            <a:r>
              <a:rPr kumimoji="1" lang="en-US" sz="4400" b="1" dirty="0" smtClean="0">
                <a:solidFill>
                  <a:srgbClr val="000099"/>
                </a:solidFill>
                <a:latin typeface="Arial Narrow" panose="020B0606020202030204" pitchFamily="34" charset="0"/>
                <a:ea typeface="+mn-ea"/>
                <a:cs typeface="+mn-cs"/>
              </a:rPr>
              <a:t>Stream </a:t>
            </a:r>
            <a:r>
              <a:rPr kumimoji="1" lang="en-US" sz="4400" b="1" dirty="0">
                <a:solidFill>
                  <a:srgbClr val="000099"/>
                </a:solidFill>
                <a:latin typeface="Arial Narrow" panose="020B0606020202030204" pitchFamily="34" charset="0"/>
                <a:ea typeface="+mn-ea"/>
                <a:cs typeface="+mn-cs"/>
              </a:rPr>
              <a:t>function in polar coordinate</a:t>
            </a:r>
            <a:endParaRPr kumimoji="1" lang="ar-IQ" sz="4400" b="1" dirty="0">
              <a:solidFill>
                <a:srgbClr val="000099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854918" y="2006987"/>
                <a:ext cx="5268494" cy="580865"/>
              </a:xfrm>
              <a:prstGeom prst="rect">
                <a:avLst/>
              </a:prstGeom>
              <a:noFill/>
            </p:spPr>
            <p:txBody>
              <a:bodyPr wrap="none" lIns="0" tIns="0" rIns="0" bIns="0" rtlCol="1">
                <a:spAutoFit/>
              </a:bodyPr>
              <a:lstStyle/>
              <a:p>
                <a:r>
                  <a:rPr lang="en-US" dirty="0" smtClean="0"/>
                  <a:t>With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ar-IQ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ar-IQ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ar-IQ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ar-IQ" i="1" smtClean="0">
                            <a:latin typeface="Cambria Math" panose="02040503050406030204" pitchFamily="18" charset="0"/>
                          </a:rPr>
                          <m:t>𝜓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ar-IQ" b="0" i="1" smtClean="0">
                        <a:latin typeface="Cambria Math" panose="02040503050406030204" pitchFamily="18" charset="0"/>
                      </a:rPr>
                      <m:t>   </m:t>
                    </m:r>
                    <m:sSub>
                      <m:sSubPr>
                        <m:ctrlPr>
                          <a:rPr lang="ar-IQ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ar-IQ" b="0" i="1" dirty="0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ar-IQ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ar-IQ" i="1" smtClean="0">
                            <a:latin typeface="Cambria Math" panose="02040503050406030204" pitchFamily="18" charset="0"/>
                          </a:rPr>
                          <m:t>𝜓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ar-IQ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4918" y="2006987"/>
                <a:ext cx="5268494" cy="580865"/>
              </a:xfrm>
              <a:prstGeom prst="rect">
                <a:avLst/>
              </a:prstGeom>
              <a:blipFill>
                <a:blip r:embed="rId3"/>
                <a:stretch>
                  <a:fillRect l="-3468" b="-10417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823545" y="1473175"/>
                <a:ext cx="519488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𝐹𝑜𝑟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𝑐𝑎𝑟𝑑𝑖𝑧𝑖𝑎𝑛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𝑐𝑜𝑜𝑟𝑑𝑖𝑛𝑎𝑡𝑒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ar-IQ" i="1" smtClean="0">
                          <a:latin typeface="Cambria Math" panose="02040503050406030204" pitchFamily="18" charset="0"/>
                        </a:rPr>
                        <m:t>𝜓</m:t>
                      </m:r>
                      <m:r>
                        <a:rPr lang="ar-IQ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ar-IQ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3545" y="1473175"/>
                <a:ext cx="5194884" cy="369332"/>
              </a:xfrm>
              <a:prstGeom prst="rect">
                <a:avLst/>
              </a:prstGeom>
              <a:blipFill>
                <a:blip r:embed="rId4"/>
                <a:stretch>
                  <a:fillRect l="-352" r="-1291" b="-3833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116112" y="2729492"/>
                <a:ext cx="4746107" cy="580865"/>
              </a:xfrm>
              <a:prstGeom prst="rect">
                <a:avLst/>
              </a:prstGeom>
              <a:noFill/>
            </p:spPr>
            <p:txBody>
              <a:bodyPr wrap="none" lIns="0" tIns="0" rIns="0" bIns="0" rtlCol="1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>
                        <a:latin typeface="Cambria Math" panose="02040503050406030204" pitchFamily="18" charset="0"/>
                      </a:rPr>
                      <m:t>d</m:t>
                    </m:r>
                    <m:r>
                      <a:rPr lang="ar-IQ" i="1" smtClean="0">
                        <a:latin typeface="Cambria Math" panose="02040503050406030204" pitchFamily="18" charset="0"/>
                      </a:rPr>
                      <m:t>𝜓</m:t>
                    </m:r>
                    <m:r>
                      <a:rPr lang="ar-IQ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ar-IQ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ar-IQ" i="1" smtClean="0">
                            <a:latin typeface="Cambria Math" panose="02040503050406030204" pitchFamily="18" charset="0"/>
                          </a:rPr>
                          <m:t>𝜓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ar-IQ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ar-IQ" i="1" smtClean="0">
                            <a:latin typeface="Cambria Math" panose="02040503050406030204" pitchFamily="18" charset="0"/>
                          </a:rPr>
                          <m:t>𝜓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dirty="0" smtClean="0"/>
                  <a:t>y = </a:t>
                </a:r>
                <a:r>
                  <a:rPr lang="en-US" i="1" dirty="0" smtClean="0"/>
                  <a:t>-v dx + u </a:t>
                </a:r>
                <a:r>
                  <a:rPr lang="en-US" i="1" dirty="0" err="1" smtClean="0"/>
                  <a:t>dy</a:t>
                </a:r>
                <a:r>
                  <a:rPr lang="en-US" i="1" dirty="0" smtClean="0"/>
                  <a:t>    </a:t>
                </a:r>
                <a:endParaRPr lang="ar-IQ" i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6112" y="2729492"/>
                <a:ext cx="4746107" cy="580865"/>
              </a:xfrm>
              <a:prstGeom prst="rect">
                <a:avLst/>
              </a:prstGeom>
              <a:blipFill>
                <a:blip r:embed="rId5"/>
                <a:stretch>
                  <a:fillRect t="-1053" b="-10526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490373" y="3386887"/>
                <a:ext cx="6338210" cy="580865"/>
              </a:xfrm>
              <a:prstGeom prst="rect">
                <a:avLst/>
              </a:prstGeom>
              <a:noFill/>
            </p:spPr>
            <p:txBody>
              <a:bodyPr wrap="none" lIns="0" tIns="0" rIns="0" bIns="0" rtlCol="1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ar-IQ" i="1" smtClean="0">
                        <a:latin typeface="Cambria Math" panose="02040503050406030204" pitchFamily="18" charset="0"/>
                      </a:rPr>
                      <m:t>𝜓</m:t>
                    </m:r>
                    <m:r>
                      <a:rPr lang="ar-IQ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ar-IQ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ar-IQ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ar-IQ" i="1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ar-IQ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ar-IQ" i="1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m:rPr>
                            <m:nor/>
                          </m:rPr>
                          <a:rPr lang="en-US" dirty="0" smtClean="0"/>
                          <m:t>y</m:t>
                        </m:r>
                      </m:e>
                    </m:nary>
                  </m:oMath>
                </a14:m>
                <a:r>
                  <a:rPr lang="en-US" dirty="0" smtClean="0"/>
                  <a:t> + C =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i="1" dirty="0" smtClean="0"/>
                  <a:t>+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m:rPr>
                            <m:nor/>
                          </m:rPr>
                          <a:rPr lang="en-US" i="1" dirty="0" smtClean="0"/>
                          <m:t>u</m:t>
                        </m:r>
                        <m:r>
                          <m:rPr>
                            <m:nor/>
                          </m:rPr>
                          <a:rPr lang="en-US" i="1" dirty="0" smtClean="0"/>
                          <m:t> </m:t>
                        </m:r>
                        <m:r>
                          <m:rPr>
                            <m:nor/>
                          </m:rPr>
                          <a:rPr lang="en-US" i="1" dirty="0" smtClean="0"/>
                          <m:t>dy</m:t>
                        </m:r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ar-IQ" i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0373" y="3386887"/>
                <a:ext cx="6338210" cy="580865"/>
              </a:xfrm>
              <a:prstGeom prst="rect">
                <a:avLst/>
              </a:prstGeom>
              <a:blipFill>
                <a:blip r:embed="rId6"/>
                <a:stretch>
                  <a:fillRect t="-1053" b="-10526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00200" y="4083234"/>
                <a:ext cx="446083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𝐹𝑜𝑟</m:t>
                      </m:r>
                      <m:r>
                        <m:rPr>
                          <m:nor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i="1" dirty="0" smtClean="0"/>
                        <m:t>polar</m:t>
                      </m:r>
                      <m:r>
                        <m:rPr>
                          <m:nor/>
                        </m:rPr>
                        <a:rPr lang="en-US" i="1" dirty="0" smtClean="0"/>
                        <m:t> </m:t>
                      </m:r>
                      <m:r>
                        <m:rPr>
                          <m:nor/>
                        </m:rPr>
                        <a:rPr lang="en-US" i="1" dirty="0" smtClean="0"/>
                        <m:t>coordinate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ar-IQ" i="1" smtClean="0">
                          <a:latin typeface="Cambria Math" panose="02040503050406030204" pitchFamily="18" charset="0"/>
                        </a:rPr>
                        <m:t>𝜓</m:t>
                      </m:r>
                      <m:r>
                        <a:rPr lang="ar-IQ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ar-IQ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4083234"/>
                <a:ext cx="4460837" cy="369332"/>
              </a:xfrm>
              <a:prstGeom prst="rect">
                <a:avLst/>
              </a:prstGeom>
              <a:blipFill>
                <a:blip r:embed="rId7"/>
                <a:stretch>
                  <a:fillRect l="-684" r="-1505" b="-3833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823545" y="4587366"/>
                <a:ext cx="4204421" cy="543034"/>
              </a:xfrm>
              <a:prstGeom prst="rect">
                <a:avLst/>
              </a:prstGeom>
              <a:noFill/>
            </p:spPr>
            <p:txBody>
              <a:bodyPr wrap="none" lIns="0" tIns="0" rIns="0" bIns="0" rtlCol="1">
                <a:spAutoFit/>
              </a:bodyPr>
              <a:lstStyle/>
              <a:p>
                <a:r>
                  <a:rPr lang="en-US" dirty="0" smtClean="0"/>
                  <a:t>With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ar-IQ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ar-IQ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ar-IQ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ar-IQ" i="1" smtClean="0">
                            <a:latin typeface="Cambria Math" panose="02040503050406030204" pitchFamily="18" charset="0"/>
                          </a:rPr>
                          <m:t>𝜓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ar-IQ" b="0" i="1" smtClean="0">
                        <a:latin typeface="Cambria Math" panose="02040503050406030204" pitchFamily="18" charset="0"/>
                      </a:rPr>
                      <m:t>   </m:t>
                    </m:r>
                    <m:sSub>
                      <m:sSubPr>
                        <m:ctrlPr>
                          <a:rPr lang="ar-IQ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ar-IQ" b="0" i="1" dirty="0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ar-IQ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ar-IQ" i="1" smtClean="0">
                            <a:latin typeface="Cambria Math" panose="02040503050406030204" pitchFamily="18" charset="0"/>
                          </a:rPr>
                          <m:t>𝜓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</m:oMath>
                </a14:m>
                <a:endParaRPr lang="ar-IQ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3545" y="4587366"/>
                <a:ext cx="4204421" cy="543034"/>
              </a:xfrm>
              <a:prstGeom prst="rect">
                <a:avLst/>
              </a:prstGeom>
              <a:blipFill>
                <a:blip r:embed="rId8"/>
                <a:stretch>
                  <a:fillRect l="-4348" t="-1124" b="-17978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062742" y="5165292"/>
                <a:ext cx="4690515" cy="543034"/>
              </a:xfrm>
              <a:prstGeom prst="rect">
                <a:avLst/>
              </a:prstGeom>
              <a:noFill/>
            </p:spPr>
            <p:txBody>
              <a:bodyPr wrap="none" lIns="0" tIns="0" rIns="0" bIns="0" rtlCol="1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 smtClean="0">
                        <a:latin typeface="Cambria Math" panose="02040503050406030204" pitchFamily="18" charset="0"/>
                      </a:rPr>
                      <m:t>d</m:t>
                    </m:r>
                    <m:r>
                      <a:rPr lang="ar-IQ" i="1" smtClean="0">
                        <a:latin typeface="Cambria Math" panose="02040503050406030204" pitchFamily="18" charset="0"/>
                      </a:rPr>
                      <m:t>𝜓</m:t>
                    </m:r>
                    <m:r>
                      <a:rPr lang="ar-IQ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ar-IQ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ar-IQ" i="1" smtClean="0">
                            <a:latin typeface="Cambria Math" panose="02040503050406030204" pitchFamily="18" charset="0"/>
                          </a:rPr>
                          <m:t>𝜓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𝑟𝑑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ar-IQ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ar-IQ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ar-IQ" i="1" smtClean="0">
                            <a:latin typeface="Cambria Math" panose="02040503050406030204" pitchFamily="18" charset="0"/>
                          </a:rPr>
                          <m:t>𝜓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𝑑𝑟</m:t>
                    </m:r>
                  </m:oMath>
                </a14:m>
                <a:r>
                  <a:rPr lang="en-US" dirty="0" smtClean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ar-IQ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i="1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𝑟𝑑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i="1" dirty="0" smtClean="0"/>
                  <a:t>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ar-IQ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i="1" dirty="0" smtClean="0"/>
                  <a:t>dr</a:t>
                </a:r>
                <a:endParaRPr lang="ar-IQ" i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2742" y="5165292"/>
                <a:ext cx="4690515" cy="543034"/>
              </a:xfrm>
              <a:prstGeom prst="rect">
                <a:avLst/>
              </a:prstGeom>
              <a:blipFill>
                <a:blip r:embed="rId9"/>
                <a:stretch>
                  <a:fillRect r="-2987" b="-19101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499981" y="5921349"/>
                <a:ext cx="6587509" cy="543034"/>
              </a:xfrm>
              <a:prstGeom prst="rect">
                <a:avLst/>
              </a:prstGeom>
              <a:noFill/>
            </p:spPr>
            <p:txBody>
              <a:bodyPr wrap="none" lIns="0" tIns="0" rIns="0" bIns="0" rtlCol="1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ar-IQ" i="1" smtClean="0">
                        <a:latin typeface="Cambria Math" panose="02040503050406030204" pitchFamily="18" charset="0"/>
                      </a:rPr>
                      <m:t>𝜓</m:t>
                    </m:r>
                    <m:r>
                      <a:rPr lang="ar-IQ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ar-IQ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ar-IQ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ar-IQ" i="1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𝑟𝑑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nary>
                    <m:r>
                      <a:rPr lang="ar-IQ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ar-IQ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ar-IQ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ar-IQ" i="1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𝑑𝑟</m:t>
                        </m:r>
                      </m:e>
                    </m:nary>
                  </m:oMath>
                </a14:m>
                <a:r>
                  <a:rPr lang="en-US" dirty="0" smtClean="0"/>
                  <a:t> + C=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ar-IQ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ar-IQ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i="1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𝑟𝑑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i="1" dirty="0" smtClean="0"/>
                  <a:t>-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ar-IQ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i="1" dirty="0" smtClean="0"/>
                  <a:t> </a:t>
                </a:r>
                <a:r>
                  <a:rPr lang="en-US" i="1" dirty="0" err="1" smtClean="0"/>
                  <a:t>dr</a:t>
                </a:r>
                <a:r>
                  <a:rPr lang="en-US" i="1" dirty="0" smtClean="0"/>
                  <a:t> + C</a:t>
                </a:r>
                <a:endParaRPr lang="ar-IQ" i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9981" y="5921349"/>
                <a:ext cx="6587509" cy="543034"/>
              </a:xfrm>
              <a:prstGeom prst="rect">
                <a:avLst/>
              </a:prstGeom>
              <a:blipFill>
                <a:blip r:embed="rId10"/>
                <a:stretch>
                  <a:fillRect r="-1850" b="-19101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100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147" y="380455"/>
            <a:ext cx="8305800" cy="1484891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kumimoji="1" lang="en-US" sz="4400" b="1" dirty="0" smtClean="0">
                <a:solidFill>
                  <a:srgbClr val="000099"/>
                </a:solidFill>
                <a:latin typeface="Arial Narrow" panose="020B0606020202030204" pitchFamily="34" charset="0"/>
                <a:ea typeface="+mn-ea"/>
                <a:cs typeface="+mn-cs"/>
              </a:rPr>
              <a:t>                </a:t>
            </a:r>
            <a:r>
              <a:rPr kumimoji="1" lang="en-US" sz="3200" b="1" dirty="0" smtClean="0">
                <a:solidFill>
                  <a:srgbClr val="000099"/>
                </a:solidFill>
                <a:latin typeface="Arial Narrow" panose="020B0606020202030204" pitchFamily="34" charset="0"/>
                <a:ea typeface="+mn-ea"/>
                <a:cs typeface="+mn-cs"/>
              </a:rPr>
              <a:t>Basic </a:t>
            </a:r>
            <a:r>
              <a:rPr kumimoji="1" lang="en-US" sz="3200" b="1" dirty="0" smtClean="0">
                <a:solidFill>
                  <a:srgbClr val="000099"/>
                </a:solidFill>
                <a:latin typeface="Arial Narrow" panose="020B0606020202030204" pitchFamily="34" charset="0"/>
                <a:ea typeface="+mn-ea"/>
                <a:cs typeface="+mn-cs"/>
              </a:rPr>
              <a:t>fields Flow</a:t>
            </a:r>
            <a:r>
              <a:rPr kumimoji="1" lang="en-US" sz="4400" b="1" dirty="0">
                <a:solidFill>
                  <a:srgbClr val="000099"/>
                </a:solidFill>
                <a:latin typeface="Arial Narrow" panose="020B0606020202030204" pitchFamily="34" charset="0"/>
                <a:ea typeface="+mn-ea"/>
                <a:cs typeface="+mn-cs"/>
              </a:rPr>
              <a:t/>
            </a:r>
            <a:br>
              <a:rPr kumimoji="1" lang="en-US" sz="4400" b="1" dirty="0">
                <a:solidFill>
                  <a:srgbClr val="000099"/>
                </a:solidFill>
                <a:latin typeface="Arial Narrow" panose="020B0606020202030204" pitchFamily="34" charset="0"/>
                <a:ea typeface="+mn-ea"/>
                <a:cs typeface="+mn-cs"/>
              </a:rPr>
            </a:br>
            <a:r>
              <a:rPr kumimoji="1" lang="en-US" sz="4400" b="1" dirty="0" smtClean="0">
                <a:solidFill>
                  <a:srgbClr val="000099"/>
                </a:solidFill>
                <a:latin typeface="Arial Narrow" panose="020B0606020202030204" pitchFamily="34" charset="0"/>
                <a:ea typeface="+mn-ea"/>
                <a:cs typeface="+mn-cs"/>
              </a:rPr>
              <a:t/>
            </a:r>
            <a:br>
              <a:rPr kumimoji="1" lang="en-US" sz="4400" b="1" dirty="0" smtClean="0">
                <a:solidFill>
                  <a:srgbClr val="000099"/>
                </a:solidFill>
                <a:latin typeface="Arial Narrow" panose="020B0606020202030204" pitchFamily="34" charset="0"/>
                <a:ea typeface="+mn-ea"/>
                <a:cs typeface="+mn-cs"/>
              </a:rPr>
            </a:br>
            <a:r>
              <a:rPr kumimoji="1" lang="en-US" sz="2800" b="1" dirty="0" smtClean="0">
                <a:solidFill>
                  <a:srgbClr val="000099"/>
                </a:solidFill>
                <a:latin typeface="Arial Narrow" panose="020B0606020202030204" pitchFamily="34" charset="0"/>
                <a:ea typeface="+mn-ea"/>
                <a:cs typeface="+mn-cs"/>
              </a:rPr>
              <a:t>1- Rectilinear flow</a:t>
            </a:r>
            <a:endParaRPr kumimoji="1" lang="ar-IQ" sz="2800" b="1" dirty="0">
              <a:solidFill>
                <a:srgbClr val="000099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52401" y="2211967"/>
                <a:ext cx="5638800" cy="853375"/>
              </a:xfrm>
              <a:prstGeom prst="rect">
                <a:avLst/>
              </a:prstGeom>
              <a:noFill/>
            </p:spPr>
            <p:txBody>
              <a:bodyPr wrap="square" lIns="0" tIns="0" rIns="0" bIns="0" rtlCol="1">
                <a:spAutoFit/>
              </a:bodyPr>
              <a:lstStyle/>
              <a:p>
                <a:r>
                  <a:rPr lang="en-US" dirty="0" smtClean="0"/>
                  <a:t>For the following </a:t>
                </a:r>
                <a:r>
                  <a:rPr lang="en-US" dirty="0" smtClean="0"/>
                  <a:t>field flow</a:t>
                </a:r>
                <a:endParaRPr lang="en-US" dirty="0" smtClean="0"/>
              </a:p>
              <a:p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ar-IQ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ar-IQ" sz="20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ar-IQ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ar-IQ" sz="2000" i="1" smtClean="0">
                            <a:latin typeface="Cambria Math" panose="02040503050406030204" pitchFamily="18" charset="0"/>
                          </a:rPr>
                          <m:t>𝜓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ar-IQ" sz="2000" b="0" i="1" smtClean="0">
                        <a:latin typeface="Cambria Math" panose="02040503050406030204" pitchFamily="18" charset="0"/>
                      </a:rPr>
                      <m:t>   </m:t>
                    </m:r>
                    <m:sSub>
                      <m:sSubPr>
                        <m:ctrlPr>
                          <a:rPr lang="ar-IQ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ar-IQ" sz="2000" b="0" i="1" dirty="0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ar-IQ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ar-IQ" sz="2000" i="1" smtClean="0">
                            <a:latin typeface="Cambria Math" panose="02040503050406030204" pitchFamily="18" charset="0"/>
                          </a:rPr>
                          <m:t>𝜓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ar-IQ" sz="20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1" y="2211967"/>
                <a:ext cx="5638800" cy="853375"/>
              </a:xfrm>
              <a:prstGeom prst="rect">
                <a:avLst/>
              </a:prstGeom>
              <a:blipFill>
                <a:blip r:embed="rId3"/>
                <a:stretch>
                  <a:fillRect l="-3243" t="-11429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2401" y="3352800"/>
                <a:ext cx="5410199" cy="3201517"/>
              </a:xfrm>
              <a:prstGeom prst="rect">
                <a:avLst/>
              </a:prstGeom>
              <a:noFill/>
            </p:spPr>
            <p:txBody>
              <a:bodyPr wrap="square" lIns="0" tIns="0" rIns="0" bIns="0" rtlCol="1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ar-IQ" sz="1800" i="1" smtClean="0">
                        <a:latin typeface="Cambria Math" panose="02040503050406030204" pitchFamily="18" charset="0"/>
                      </a:rPr>
                      <m:t>𝜓</m:t>
                    </m:r>
                    <m:r>
                      <a:rPr lang="ar-IQ" sz="18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ar-IQ" sz="18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ar-IQ" sz="18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ar-IQ" sz="1800" i="1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num>
                          <m:den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ar-IQ" sz="18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ar-IQ" sz="1800" i="1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num>
                          <m:den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den>
                        </m:f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m:rPr>
                            <m:nor/>
                          </m:rPr>
                          <a:rPr lang="en-US" sz="1800" dirty="0" smtClean="0"/>
                          <m:t>y</m:t>
                        </m:r>
                      </m:e>
                    </m:nary>
                  </m:oMath>
                </a14:m>
                <a:r>
                  <a:rPr lang="en-US" sz="1800" dirty="0" smtClean="0"/>
                  <a:t> + C </a:t>
                </a:r>
              </a:p>
              <a:p>
                <a:pPr algn="ctr"/>
                <a:r>
                  <a:rPr lang="en-US" sz="1800" dirty="0" smtClean="0"/>
                  <a:t>=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180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180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sz="180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dirty="0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sz="1800" i="1" dirty="0" smtClean="0"/>
                  <a:t>+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m:rPr>
                            <m:nor/>
                          </m:rPr>
                          <a:rPr lang="en-US" sz="1800" i="1" dirty="0" smtClean="0"/>
                          <m:t>u</m:t>
                        </m:r>
                        <m:r>
                          <m:rPr>
                            <m:nor/>
                          </m:rPr>
                          <a:rPr lang="en-US" sz="1800" i="1" dirty="0" smtClean="0"/>
                          <m:t> </m:t>
                        </m:r>
                        <m:r>
                          <m:rPr>
                            <m:nor/>
                          </m:rPr>
                          <a:rPr lang="en-US" sz="1800" i="1" dirty="0" smtClean="0"/>
                          <m:t>dy</m:t>
                        </m:r>
                      </m:e>
                    </m:nary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US" sz="1800" i="1" dirty="0" smtClean="0"/>
              </a:p>
              <a:p>
                <a:pPr algn="ctr"/>
                <a:r>
                  <a:rPr lang="en-US" sz="1800" dirty="0" smtClean="0"/>
                  <a:t>=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180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 dirty="0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sz="1800" i="1" dirty="0" smtClean="0"/>
                  <a:t>+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m:rPr>
                            <m:nor/>
                          </m:rPr>
                          <a:rPr lang="en-US" sz="1800" b="0" i="1" dirty="0" smtClean="0"/>
                          <m:t>U</m:t>
                        </m:r>
                        <m:r>
                          <m:rPr>
                            <m:nor/>
                          </m:rPr>
                          <a:rPr lang="en-US" sz="1800" i="1" dirty="0" smtClean="0"/>
                          <m:t> </m:t>
                        </m:r>
                        <m:r>
                          <m:rPr>
                            <m:nor/>
                          </m:rPr>
                          <a:rPr lang="en-US" sz="1800" i="1" dirty="0" smtClean="0"/>
                          <m:t>dy</m:t>
                        </m:r>
                      </m:e>
                    </m:nary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US" sz="1800" i="1" dirty="0" smtClean="0"/>
              </a:p>
              <a:p>
                <a:pPr algn="ctr"/>
                <a:r>
                  <a:rPr lang="en-US" sz="1800" i="1" dirty="0" smtClean="0"/>
                  <a:t>= U y + C</a:t>
                </a:r>
              </a:p>
              <a:p>
                <a:r>
                  <a:rPr lang="en-US" sz="1800" i="1" dirty="0" smtClean="0"/>
                  <a:t>  Let </a:t>
                </a:r>
                <a14:m>
                  <m:oMath xmlns:m="http://schemas.openxmlformats.org/officeDocument/2006/math">
                    <m:r>
                      <a:rPr lang="ar-IQ" sz="18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ar-IQ" sz="1800" i="1" smtClean="0">
                        <a:latin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en-US" sz="1800" i="1" dirty="0" smtClean="0"/>
                  <a:t>=0  at  y = 0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US" sz="1800" i="1" dirty="0" smtClean="0"/>
                  <a:t>    0 = U 0 + C                  </a:t>
                </a:r>
                <a:r>
                  <a:rPr lang="en-US" sz="1800" i="1" dirty="0" err="1" smtClean="0"/>
                  <a:t>C</a:t>
                </a:r>
                <a:r>
                  <a:rPr lang="en-US" sz="1800" i="1" dirty="0" smtClean="0"/>
                  <a:t> = 0     </a:t>
                </a:r>
              </a:p>
              <a:p>
                <a:r>
                  <a:rPr lang="en-US" sz="1800" i="1" dirty="0" smtClean="0"/>
                  <a:t>which means that    </a:t>
                </a:r>
                <a14:m>
                  <m:oMath xmlns:m="http://schemas.openxmlformats.org/officeDocument/2006/math">
                    <m:r>
                      <a:rPr lang="ar-IQ" sz="1800" i="1" smtClean="0">
                        <a:latin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en-US" sz="1800" i="1" dirty="0" smtClean="0"/>
                  <a:t>= U y</a:t>
                </a:r>
              </a:p>
              <a:p>
                <a:endParaRPr lang="en-US" sz="2000" i="1" dirty="0" smtClean="0"/>
              </a:p>
              <a:p>
                <a:r>
                  <a:rPr lang="en-US" sz="2000" i="1" dirty="0"/>
                  <a:t> </a:t>
                </a:r>
                <a:r>
                  <a:rPr lang="en-US" sz="2000" i="1" dirty="0" smtClean="0"/>
                  <a:t>  </a:t>
                </a:r>
                <a:r>
                  <a:rPr lang="en-US" sz="2000" i="1" dirty="0" smtClean="0">
                    <a:solidFill>
                      <a:srgbClr val="0070C0"/>
                    </a:solidFill>
                  </a:rPr>
                  <a:t>In polar coordinates  where y = r sin</a:t>
                </a:r>
                <a:r>
                  <a:rPr lang="en-US" sz="2000" b="0" dirty="0" smtClean="0"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2000" i="1" dirty="0" smtClean="0">
                  <a:solidFill>
                    <a:srgbClr val="0070C0"/>
                  </a:solidFill>
                </a:endParaRPr>
              </a:p>
              <a:p>
                <a:r>
                  <a:rPr lang="en-US" sz="2000" i="1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   </m:t>
                    </m:r>
                    <m:r>
                      <a:rPr lang="en-US" sz="20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US" sz="2000" i="1" dirty="0" smtClean="0">
                    <a:solidFill>
                      <a:srgbClr val="0070C0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ar-IQ" sz="20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en-US" sz="2000" i="1" dirty="0">
                    <a:solidFill>
                      <a:srgbClr val="0070C0"/>
                    </a:solidFill>
                  </a:rPr>
                  <a:t>= U </a:t>
                </a:r>
                <a:r>
                  <a:rPr lang="en-US" sz="2000" i="1" dirty="0" smtClean="0">
                    <a:solidFill>
                      <a:srgbClr val="0070C0"/>
                    </a:solidFill>
                  </a:rPr>
                  <a:t>r sin</a:t>
                </a:r>
                <a:r>
                  <a:rPr lang="en-US" sz="2000" b="0" dirty="0" smtClean="0"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2000" i="1" dirty="0" smtClean="0">
                  <a:solidFill>
                    <a:srgbClr val="0070C0"/>
                  </a:solidFill>
                </a:endParaRPr>
              </a:p>
              <a:p>
                <a:pPr algn="ctr"/>
                <a:endParaRPr lang="ar-IQ" i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1" y="3352800"/>
                <a:ext cx="5410199" cy="3201517"/>
              </a:xfrm>
              <a:prstGeom prst="rect">
                <a:avLst/>
              </a:prstGeom>
              <a:blipFill>
                <a:blip r:embed="rId4"/>
                <a:stretch>
                  <a:fillRect l="-2590" t="-16381" r="-3041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 descr="C:\Users\ah\Desktop\٢٠١٩٠٢٢٤_١٠١٢٠٦.jpg"/>
          <p:cNvPicPr/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2444" t="24081" r="21255" b="17402"/>
          <a:stretch/>
        </p:blipFill>
        <p:spPr bwMode="auto">
          <a:xfrm>
            <a:off x="5105400" y="878155"/>
            <a:ext cx="3962399" cy="370091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Right Arrow 11"/>
          <p:cNvSpPr/>
          <p:nvPr/>
        </p:nvSpPr>
        <p:spPr>
          <a:xfrm>
            <a:off x="3962400" y="4724958"/>
            <a:ext cx="609600" cy="2286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908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422" y="76200"/>
            <a:ext cx="8305800" cy="1484891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kumimoji="1" lang="en-US" sz="4400" b="1" dirty="0" smtClean="0">
                <a:solidFill>
                  <a:srgbClr val="000099"/>
                </a:solidFill>
                <a:latin typeface="Arial Narrow" panose="020B0606020202030204" pitchFamily="34" charset="0"/>
                <a:ea typeface="+mn-ea"/>
                <a:cs typeface="+mn-cs"/>
              </a:rPr>
              <a:t>                </a:t>
            </a:r>
            <a:r>
              <a:rPr kumimoji="1" lang="en-US" sz="3200" b="1" dirty="0" smtClean="0">
                <a:solidFill>
                  <a:srgbClr val="000099"/>
                </a:solidFill>
                <a:latin typeface="Arial Narrow" panose="020B0606020202030204" pitchFamily="34" charset="0"/>
                <a:ea typeface="+mn-ea"/>
                <a:cs typeface="+mn-cs"/>
              </a:rPr>
              <a:t>Basic </a:t>
            </a:r>
            <a:r>
              <a:rPr kumimoji="1" lang="en-US" sz="3200" b="1" dirty="0" err="1" smtClean="0">
                <a:solidFill>
                  <a:srgbClr val="000099"/>
                </a:solidFill>
                <a:latin typeface="Arial Narrow" panose="020B0606020202030204" pitchFamily="34" charset="0"/>
                <a:ea typeface="+mn-ea"/>
                <a:cs typeface="+mn-cs"/>
              </a:rPr>
              <a:t>Flowfields</a:t>
            </a:r>
            <a:r>
              <a:rPr kumimoji="1" lang="en-US" sz="4400" b="1" dirty="0">
                <a:solidFill>
                  <a:srgbClr val="000099"/>
                </a:solidFill>
                <a:latin typeface="Arial Narrow" panose="020B0606020202030204" pitchFamily="34" charset="0"/>
                <a:ea typeface="+mn-ea"/>
                <a:cs typeface="+mn-cs"/>
              </a:rPr>
              <a:t/>
            </a:r>
            <a:br>
              <a:rPr kumimoji="1" lang="en-US" sz="4400" b="1" dirty="0">
                <a:solidFill>
                  <a:srgbClr val="000099"/>
                </a:solidFill>
                <a:latin typeface="Arial Narrow" panose="020B0606020202030204" pitchFamily="34" charset="0"/>
                <a:ea typeface="+mn-ea"/>
                <a:cs typeface="+mn-cs"/>
              </a:rPr>
            </a:br>
            <a:r>
              <a:rPr kumimoji="1" lang="en-US" sz="800" b="1" dirty="0" smtClean="0">
                <a:solidFill>
                  <a:srgbClr val="000099"/>
                </a:solidFill>
                <a:latin typeface="Arial Narrow" panose="020B0606020202030204" pitchFamily="34" charset="0"/>
                <a:ea typeface="+mn-ea"/>
                <a:cs typeface="+mn-cs"/>
              </a:rPr>
              <a:t/>
            </a:r>
            <a:br>
              <a:rPr kumimoji="1" lang="en-US" sz="800" b="1" dirty="0" smtClean="0">
                <a:solidFill>
                  <a:srgbClr val="000099"/>
                </a:solidFill>
                <a:latin typeface="Arial Narrow" panose="020B0606020202030204" pitchFamily="34" charset="0"/>
                <a:ea typeface="+mn-ea"/>
                <a:cs typeface="+mn-cs"/>
              </a:rPr>
            </a:br>
            <a:r>
              <a:rPr kumimoji="1" lang="en-US" sz="800" b="1" dirty="0">
                <a:solidFill>
                  <a:srgbClr val="000099"/>
                </a:solidFill>
                <a:latin typeface="Arial Narrow" panose="020B0606020202030204" pitchFamily="34" charset="0"/>
                <a:ea typeface="+mn-ea"/>
                <a:cs typeface="+mn-cs"/>
              </a:rPr>
              <a:t/>
            </a:r>
            <a:br>
              <a:rPr kumimoji="1" lang="en-US" sz="800" b="1" dirty="0">
                <a:solidFill>
                  <a:srgbClr val="000099"/>
                </a:solidFill>
                <a:latin typeface="Arial Narrow" panose="020B0606020202030204" pitchFamily="34" charset="0"/>
                <a:ea typeface="+mn-ea"/>
                <a:cs typeface="+mn-cs"/>
              </a:rPr>
            </a:br>
            <a:r>
              <a:rPr kumimoji="1" lang="en-US" sz="2800" b="1" dirty="0" smtClean="0">
                <a:solidFill>
                  <a:srgbClr val="000099"/>
                </a:solidFill>
                <a:latin typeface="Arial Narrow" panose="020B0606020202030204" pitchFamily="34" charset="0"/>
                <a:ea typeface="+mn-ea"/>
                <a:cs typeface="+mn-cs"/>
              </a:rPr>
              <a:t>2- Source and Sink</a:t>
            </a:r>
            <a:br>
              <a:rPr kumimoji="1" lang="en-US" sz="2800" b="1" dirty="0" smtClean="0">
                <a:solidFill>
                  <a:srgbClr val="000099"/>
                </a:solidFill>
                <a:latin typeface="Arial Narrow" panose="020B0606020202030204" pitchFamily="34" charset="0"/>
                <a:ea typeface="+mn-ea"/>
                <a:cs typeface="+mn-cs"/>
              </a:rPr>
            </a:br>
            <a:r>
              <a:rPr kumimoji="1" lang="en-US" sz="800" b="1" dirty="0" smtClean="0">
                <a:solidFill>
                  <a:srgbClr val="000099"/>
                </a:solidFill>
                <a:latin typeface="Arial Narrow" panose="020B0606020202030204" pitchFamily="34" charset="0"/>
                <a:ea typeface="+mn-ea"/>
                <a:cs typeface="+mn-cs"/>
              </a:rPr>
              <a:t/>
            </a:r>
            <a:br>
              <a:rPr kumimoji="1" lang="en-US" sz="800" b="1" dirty="0" smtClean="0">
                <a:solidFill>
                  <a:srgbClr val="000099"/>
                </a:solidFill>
                <a:latin typeface="Arial Narrow" panose="020B0606020202030204" pitchFamily="34" charset="0"/>
                <a:ea typeface="+mn-ea"/>
                <a:cs typeface="+mn-cs"/>
              </a:rPr>
            </a:br>
            <a:r>
              <a:rPr kumimoji="1" lang="en-US" sz="2800" b="1" dirty="0" smtClean="0">
                <a:solidFill>
                  <a:srgbClr val="00B0F0"/>
                </a:solidFill>
                <a:latin typeface="Arial Narrow" panose="020B0606020202030204" pitchFamily="34" charset="0"/>
                <a:ea typeface="+mn-ea"/>
                <a:cs typeface="+mn-cs"/>
              </a:rPr>
              <a:t>2-1 </a:t>
            </a:r>
            <a:r>
              <a:rPr kumimoji="1" lang="en-US" sz="2800" b="1" dirty="0">
                <a:solidFill>
                  <a:srgbClr val="00B0F0"/>
                </a:solidFill>
                <a:latin typeface="Arial Narrow" panose="020B0606020202030204" pitchFamily="34" charset="0"/>
              </a:rPr>
              <a:t>Source </a:t>
            </a:r>
            <a:endParaRPr kumimoji="1" lang="ar-IQ" sz="2800" b="1" dirty="0">
              <a:solidFill>
                <a:srgbClr val="00B0F0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28600" y="1493125"/>
                <a:ext cx="5638800" cy="760336"/>
              </a:xfrm>
              <a:prstGeom prst="rect">
                <a:avLst/>
              </a:prstGeom>
              <a:noFill/>
            </p:spPr>
            <p:txBody>
              <a:bodyPr wrap="square" lIns="0" tIns="0" rIns="0" bIns="0" rtlCol="1">
                <a:spAutoFit/>
              </a:bodyPr>
              <a:lstStyle/>
              <a:p>
                <a:r>
                  <a:rPr lang="en-US" sz="2000" dirty="0" smtClean="0"/>
                  <a:t>For the following </a:t>
                </a:r>
                <a:r>
                  <a:rPr lang="en-US" sz="2000" dirty="0" err="1" smtClean="0"/>
                  <a:t>flowfield</a:t>
                </a:r>
                <a:endParaRPr lang="ar-IQ" sz="2000" dirty="0"/>
              </a:p>
              <a:p>
                <a:r>
                  <a:rPr lang="ar-IQ" sz="2000" dirty="0" smtClean="0"/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ar-IQ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ar-IQ" sz="20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ar-IQ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ar-IQ" sz="2000" i="1" smtClean="0">
                            <a:latin typeface="Cambria Math" panose="02040503050406030204" pitchFamily="18" charset="0"/>
                          </a:rPr>
                          <m:t>𝜓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den>
                    </m:f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ar-IQ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l-GR" sz="2000" b="0" i="1" smtClean="0">
                            <a:latin typeface="Cambria Math" panose="02040503050406030204" pitchFamily="18" charset="0"/>
                          </a:rPr>
                          <m:t>π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ar-IQ" sz="2000" b="0" i="1" smtClean="0">
                        <a:latin typeface="Cambria Math" panose="02040503050406030204" pitchFamily="18" charset="0"/>
                      </a:rPr>
                      <m:t>   </m:t>
                    </m:r>
                    <m:sSub>
                      <m:sSubPr>
                        <m:ctrlPr>
                          <a:rPr lang="ar-IQ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ar-IQ" sz="20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ar-IQ" sz="2000" b="0" i="1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ar-IQ" sz="2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493125"/>
                <a:ext cx="5638800" cy="760336"/>
              </a:xfrm>
              <a:prstGeom prst="rect">
                <a:avLst/>
              </a:prstGeom>
              <a:blipFill>
                <a:blip r:embed="rId3"/>
                <a:stretch>
                  <a:fillRect l="-2919" t="-10400" b="-8800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" y="2438400"/>
                <a:ext cx="3962400" cy="2485296"/>
              </a:xfrm>
              <a:prstGeom prst="rect">
                <a:avLst/>
              </a:prstGeom>
              <a:noFill/>
            </p:spPr>
            <p:txBody>
              <a:bodyPr wrap="square" lIns="0" tIns="0" rIns="0" bIns="0" rtlCol="1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ar-IQ" sz="1800" b="0" i="1" smtClean="0">
                        <a:latin typeface="Cambria Math" panose="02040503050406030204" pitchFamily="18" charset="0"/>
                      </a:rPr>
                      <m:t>           </m:t>
                    </m:r>
                    <m:r>
                      <a:rPr lang="ar-IQ" sz="1800" i="1" smtClean="0">
                        <a:latin typeface="Cambria Math" panose="02040503050406030204" pitchFamily="18" charset="0"/>
                      </a:rPr>
                      <m:t>𝜓</m:t>
                    </m:r>
                    <m:r>
                      <a:rPr lang="ar-IQ" sz="18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ar-IQ" sz="18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ar-IQ" sz="18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ar-IQ" sz="1800" i="1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num>
                          <m:den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n-US" sz="1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den>
                        </m:f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𝑟𝑑</m:t>
                        </m:r>
                        <m:r>
                          <a:rPr lang="en-US" sz="1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nary>
                    <m:r>
                      <a:rPr lang="ar-IQ" sz="1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ar-IQ" sz="1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ar-IQ" sz="18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ar-IQ" sz="1800" i="1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num>
                          <m:den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den>
                        </m:f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𝑑𝑟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nary>
                  </m:oMath>
                </a14:m>
                <a:r>
                  <a:rPr lang="en-US" sz="1800" dirty="0" smtClean="0"/>
                  <a:t>+ C </a:t>
                </a:r>
              </a:p>
              <a:p>
                <a:r>
                  <a:rPr lang="en-US" sz="1800" dirty="0"/>
                  <a:t> </a:t>
                </a:r>
                <a:r>
                  <a:rPr lang="en-US" sz="1800" dirty="0" smtClean="0"/>
                  <a:t>              =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ar-IQ" sz="180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ar-IQ" sz="18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dirty="0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800" b="0" i="1" dirty="0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1800" i="1" dirty="0" smtClean="0"/>
                  <a:t>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𝑟𝑑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i="1" dirty="0" smtClean="0"/>
                  <a:t>-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ar-IQ" sz="18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dirty="0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1800" i="1" dirty="0" smtClean="0"/>
                  <a:t> </a:t>
                </a:r>
                <a:r>
                  <a:rPr lang="en-US" sz="1800" i="1" dirty="0" err="1" smtClean="0"/>
                  <a:t>dr</a:t>
                </a:r>
                <a:r>
                  <a:rPr lang="en-US" sz="1800" i="1" dirty="0" smtClean="0"/>
                  <a:t>  + C</a:t>
                </a:r>
              </a:p>
              <a:p>
                <a:r>
                  <a:rPr lang="en-US" sz="1800" dirty="0" smtClean="0"/>
                  <a:t>               =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ar-IQ" sz="180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ar-IQ" sz="18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num>
                          <m:den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m:rPr>
                                <m:sty m:val="p"/>
                              </m:rPr>
                              <a:rPr lang="el-GR" sz="1800" b="0" i="1" smtClean="0">
                                <a:latin typeface="Cambria Math" panose="02040503050406030204" pitchFamily="18" charset="0"/>
                              </a:rPr>
                              <m:t>π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den>
                        </m:f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sz="1800" i="1" dirty="0" smtClean="0"/>
                  <a:t>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𝑟𝑑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i="1" dirty="0" smtClean="0"/>
                  <a:t>-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80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sz="1800" i="1" dirty="0" smtClean="0"/>
                  <a:t> </a:t>
                </a:r>
                <a:r>
                  <a:rPr lang="en-US" sz="1800" i="1" dirty="0" err="1" smtClean="0"/>
                  <a:t>dr</a:t>
                </a:r>
                <a:r>
                  <a:rPr lang="en-US" sz="1800" i="1" dirty="0" smtClean="0"/>
                  <a:t>  + C</a:t>
                </a:r>
              </a:p>
              <a:p>
                <a:r>
                  <a:rPr lang="en-US" sz="1800" i="1" dirty="0"/>
                  <a:t> </a:t>
                </a:r>
                <a:r>
                  <a:rPr lang="en-US" sz="1800" i="1" dirty="0" smtClean="0"/>
                  <a:t>              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IQ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l-GR" sz="1800" b="0" i="1" smtClean="0">
                            <a:latin typeface="Cambria Math" panose="02040503050406030204" pitchFamily="18" charset="0"/>
                          </a:rPr>
                          <m:t>π</m:t>
                        </m:r>
                      </m:den>
                    </m:f>
                  </m:oMath>
                </a14:m>
                <a:r>
                  <a:rPr lang="en-US" sz="1800" i="1" dirty="0" smtClean="0"/>
                  <a:t>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800" i="1" dirty="0" smtClean="0"/>
                  <a:t> + C</a:t>
                </a:r>
                <a:endParaRPr lang="en-US" sz="1800" i="1" dirty="0"/>
              </a:p>
              <a:p>
                <a:r>
                  <a:rPr lang="en-US" sz="1800" i="1" dirty="0" smtClean="0"/>
                  <a:t>       Let </a:t>
                </a:r>
                <a14:m>
                  <m:oMath xmlns:m="http://schemas.openxmlformats.org/officeDocument/2006/math">
                    <m:r>
                      <a:rPr lang="ar-IQ" sz="18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ar-IQ" sz="1800" i="1" smtClean="0">
                        <a:latin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en-US" sz="1800" i="1" dirty="0" smtClean="0"/>
                  <a:t>=0  at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800" i="1" dirty="0" smtClean="0"/>
                  <a:t> = 0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US" sz="1800" i="1" dirty="0" smtClean="0"/>
                  <a:t>  0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IQ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l-GR" sz="1800" b="0" i="1" smtClean="0">
                            <a:latin typeface="Cambria Math" panose="02040503050406030204" pitchFamily="18" charset="0"/>
                          </a:rPr>
                          <m:t>π</m:t>
                        </m:r>
                      </m:den>
                    </m:f>
                  </m:oMath>
                </a14:m>
                <a:r>
                  <a:rPr lang="en-US" sz="1800" i="1" dirty="0" smtClean="0"/>
                  <a:t>0 + C  </a:t>
                </a:r>
              </a:p>
              <a:p>
                <a:r>
                  <a:rPr lang="en-US" sz="1800" i="1" dirty="0" smtClean="0"/>
                  <a:t>                                        C = 0      </a:t>
                </a:r>
              </a:p>
              <a:p>
                <a:r>
                  <a:rPr lang="en-US" sz="1800" i="1" dirty="0" smtClean="0"/>
                  <a:t>          which means that    </a:t>
                </a:r>
                <a14:m>
                  <m:oMath xmlns:m="http://schemas.openxmlformats.org/officeDocument/2006/math">
                    <m:r>
                      <a:rPr lang="ar-IQ" sz="1800" b="1" i="1" smtClean="0">
                        <a:latin typeface="Cambria Math" panose="02040503050406030204" pitchFamily="18" charset="0"/>
                      </a:rPr>
                      <m:t>𝝍</m:t>
                    </m:r>
                  </m:oMath>
                </a14:m>
                <a:r>
                  <a:rPr lang="en-US" sz="1800" b="1" i="1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IQ" sz="1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𝒒</m:t>
                        </m:r>
                      </m:num>
                      <m:den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l-GR" sz="1800" b="1" i="1" smtClean="0">
                            <a:latin typeface="Cambria Math" panose="02040503050406030204" pitchFamily="18" charset="0"/>
                          </a:rPr>
                          <m:t>𝝅</m:t>
                        </m:r>
                      </m:den>
                    </m:f>
                  </m:oMath>
                </a14:m>
                <a:r>
                  <a:rPr lang="en-US" sz="1800" b="1" i="1" dirty="0" smtClean="0"/>
                  <a:t> </a:t>
                </a:r>
                <a14:m>
                  <m:oMath xmlns:m="http://schemas.openxmlformats.org/officeDocument/2006/math">
                    <m:r>
                      <a:rPr lang="en-US" sz="1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</m:oMath>
                </a14:m>
                <a:r>
                  <a:rPr lang="en-US" sz="1800" i="1" dirty="0" smtClean="0"/>
                  <a:t> 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2438400"/>
                <a:ext cx="3962400" cy="2485296"/>
              </a:xfrm>
              <a:prstGeom prst="rect">
                <a:avLst/>
              </a:prstGeom>
              <a:blipFill>
                <a:blip r:embed="rId4"/>
                <a:stretch>
                  <a:fillRect l="-154" t="-21078" b="-2206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ight Arrow 11"/>
          <p:cNvSpPr/>
          <p:nvPr/>
        </p:nvSpPr>
        <p:spPr>
          <a:xfrm>
            <a:off x="1515979" y="4343400"/>
            <a:ext cx="609600" cy="2286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60422" y="5108635"/>
                <a:ext cx="4002504" cy="16619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kumimoji="1" lang="en-US" b="1" dirty="0" smtClean="0">
                    <a:solidFill>
                      <a:srgbClr val="00B0F0"/>
                    </a:solidFill>
                    <a:latin typeface="Arial Narrow" panose="020B0606020202030204" pitchFamily="34" charset="0"/>
                  </a:rPr>
                  <a:t>2-2 Sink</a:t>
                </a:r>
                <a:endParaRPr kumimoji="1" lang="en-US" b="1" i="1" dirty="0">
                  <a:solidFill>
                    <a:srgbClr val="00B0F0"/>
                  </a:solidFill>
                  <a:latin typeface="Arial Narrow" panose="020B0606020202030204" pitchFamily="34" charset="0"/>
                </a:endParaRPr>
              </a:p>
              <a:p>
                <a:r>
                  <a:rPr kumimoji="1" lang="en-US" sz="1800" b="1" i="1" dirty="0" smtClean="0">
                    <a:solidFill>
                      <a:srgbClr val="00B0F0"/>
                    </a:solidFill>
                    <a:latin typeface="Arial Narrow" panose="020B0606020202030204" pitchFamily="34" charset="0"/>
                  </a:rPr>
                  <a:t>In </a:t>
                </a:r>
                <a:r>
                  <a:rPr kumimoji="1" lang="en-US" sz="1800" b="1" i="1" dirty="0">
                    <a:solidFill>
                      <a:srgbClr val="00B0F0"/>
                    </a:solidFill>
                    <a:latin typeface="Arial Narrow" panose="020B0606020202030204" pitchFamily="34" charset="0"/>
                  </a:rPr>
                  <a:t>t</a:t>
                </a:r>
                <a:r>
                  <a:rPr kumimoji="1" lang="en-US" sz="1800" b="1" i="1" dirty="0" smtClean="0">
                    <a:solidFill>
                      <a:srgbClr val="00B0F0"/>
                    </a:solidFill>
                    <a:latin typeface="Arial Narrow" panose="020B0606020202030204" pitchFamily="34" charset="0"/>
                  </a:rPr>
                  <a:t>his case the stream function will be the inverse of source function </a:t>
                </a:r>
                <a:endParaRPr kumimoji="1" lang="en-US" sz="1800" b="1" i="1" dirty="0">
                  <a:solidFill>
                    <a:srgbClr val="00B0F0"/>
                  </a:solidFill>
                  <a:latin typeface="Arial Narrow" panose="020B0606020202030204" pitchFamily="34" charset="0"/>
                </a:endParaRPr>
              </a:p>
              <a:p>
                <a:endParaRPr kumimoji="1" lang="en-US" sz="1800" b="1" i="1" dirty="0" smtClean="0">
                  <a:solidFill>
                    <a:srgbClr val="00B0F0"/>
                  </a:solidFill>
                  <a:latin typeface="Arial Narrow" panose="020B060602020203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     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</m:oMath>
                </a14:m>
                <a:r>
                  <a:rPr kumimoji="1" lang="en-US" sz="1800" b="1" i="1" dirty="0" smtClean="0">
                    <a:solidFill>
                      <a:srgbClr val="00B0F0"/>
                    </a:solidFill>
                    <a:latin typeface="Arial Narrow" panose="020B0606020202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ar-IQ" sz="1800" b="1" i="1" smtClean="0">
                        <a:latin typeface="Cambria Math" panose="02040503050406030204" pitchFamily="18" charset="0"/>
                      </a:rPr>
                      <m:t>𝝍</m:t>
                    </m:r>
                  </m:oMath>
                </a14:m>
                <a:r>
                  <a:rPr lang="en-US" sz="1800" b="1" i="1" dirty="0" smtClean="0"/>
                  <a:t>=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IQ" sz="1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𝒒</m:t>
                        </m:r>
                      </m:num>
                      <m:den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l-GR" sz="1800" b="1" i="1" smtClean="0">
                            <a:latin typeface="Cambria Math" panose="02040503050406030204" pitchFamily="18" charset="0"/>
                          </a:rPr>
                          <m:t>𝝅</m:t>
                        </m:r>
                      </m:den>
                    </m:f>
                  </m:oMath>
                </a14:m>
                <a:r>
                  <a:rPr lang="en-US" sz="1800" b="1" i="1" dirty="0" smtClean="0"/>
                  <a:t> </a:t>
                </a:r>
                <a14:m>
                  <m:oMath xmlns:m="http://schemas.openxmlformats.org/officeDocument/2006/math">
                    <m:r>
                      <a:rPr lang="en-US" sz="1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</m:oMath>
                </a14:m>
                <a:endParaRPr kumimoji="1" lang="en-US" sz="1800" b="1" i="1" dirty="0" smtClean="0">
                  <a:solidFill>
                    <a:srgbClr val="00B0F0"/>
                  </a:solidFill>
                  <a:latin typeface="Arial Narrow" panose="020B0606020202030204" pitchFamily="34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422" y="5108635"/>
                <a:ext cx="4002504" cy="1661993"/>
              </a:xfrm>
              <a:prstGeom prst="rect">
                <a:avLst/>
              </a:prstGeom>
              <a:blipFill>
                <a:blip r:embed="rId5"/>
                <a:stretch>
                  <a:fillRect l="-2283" t="-2930" r="-1522" b="-1099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lowchart: Summing Junction 4"/>
          <p:cNvSpPr/>
          <p:nvPr/>
        </p:nvSpPr>
        <p:spPr>
          <a:xfrm>
            <a:off x="5181600" y="746002"/>
            <a:ext cx="2979822" cy="2514600"/>
          </a:xfrm>
          <a:prstGeom prst="flowChartSummingJunction">
            <a:avLst/>
          </a:prstGeom>
          <a:solidFill>
            <a:srgbClr val="00CCFF"/>
          </a:solidFill>
          <a:ln w="38100">
            <a:solidFill>
              <a:srgbClr val="FFFF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6659479" y="746002"/>
            <a:ext cx="0" cy="1250075"/>
          </a:xfrm>
          <a:prstGeom prst="straightConnector1">
            <a:avLst/>
          </a:prstGeom>
          <a:ln w="38100">
            <a:solidFill>
              <a:srgbClr val="FFFF00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5" idx="2"/>
          </p:cNvCxnSpPr>
          <p:nvPr/>
        </p:nvCxnSpPr>
        <p:spPr>
          <a:xfrm flipH="1">
            <a:off x="5181600" y="1996077"/>
            <a:ext cx="1477879" cy="7225"/>
          </a:xfrm>
          <a:prstGeom prst="straightConnector1">
            <a:avLst/>
          </a:prstGeom>
          <a:ln w="38100">
            <a:solidFill>
              <a:srgbClr val="FFFF00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5" idx="6"/>
          </p:cNvCxnSpPr>
          <p:nvPr/>
        </p:nvCxnSpPr>
        <p:spPr>
          <a:xfrm>
            <a:off x="6671511" y="1996077"/>
            <a:ext cx="1489911" cy="7225"/>
          </a:xfrm>
          <a:prstGeom prst="straightConnector1">
            <a:avLst/>
          </a:prstGeom>
          <a:ln w="38100">
            <a:solidFill>
              <a:srgbClr val="FFFF00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5" idx="4"/>
          </p:cNvCxnSpPr>
          <p:nvPr/>
        </p:nvCxnSpPr>
        <p:spPr>
          <a:xfrm>
            <a:off x="6671511" y="2003302"/>
            <a:ext cx="0" cy="1257300"/>
          </a:xfrm>
          <a:prstGeom prst="straightConnector1">
            <a:avLst/>
          </a:prstGeom>
          <a:ln w="38100">
            <a:solidFill>
              <a:srgbClr val="FFFF00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lowchart: Summing Junction 18"/>
          <p:cNvSpPr/>
          <p:nvPr/>
        </p:nvSpPr>
        <p:spPr>
          <a:xfrm>
            <a:off x="5303921" y="4167350"/>
            <a:ext cx="2979822" cy="2514600"/>
          </a:xfrm>
          <a:prstGeom prst="flowChartSummingJunction">
            <a:avLst/>
          </a:prstGeom>
          <a:solidFill>
            <a:srgbClr val="00CCFF"/>
          </a:solidFill>
          <a:ln w="38100">
            <a:solidFill>
              <a:srgbClr val="FFFF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781800" y="4167350"/>
            <a:ext cx="0" cy="12500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6787816" y="5424650"/>
            <a:ext cx="0" cy="12573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5291889" y="5424650"/>
            <a:ext cx="1367589" cy="108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6849979" y="5409035"/>
            <a:ext cx="14778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7802189" y="4022331"/>
            <a:ext cx="7184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b="1" dirty="0" smtClean="0">
                <a:solidFill>
                  <a:srgbClr val="00B0F0"/>
                </a:solidFill>
                <a:latin typeface="Arial Narrow" panose="020B0606020202030204" pitchFamily="34" charset="0"/>
              </a:rPr>
              <a:t>Sink</a:t>
            </a:r>
            <a:endParaRPr kumimoji="1" lang="en-US" b="1" i="1" dirty="0">
              <a:solidFill>
                <a:srgbClr val="00B0F0"/>
              </a:solidFill>
              <a:latin typeface="Arial Narrow" panose="020B060602020203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575914" y="524897"/>
            <a:ext cx="10406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b="1" dirty="0">
                <a:solidFill>
                  <a:srgbClr val="00B0F0"/>
                </a:solidFill>
                <a:latin typeface="Arial Narrow" panose="020B0606020202030204" pitchFamily="34" charset="0"/>
              </a:rPr>
              <a:t>Source</a:t>
            </a:r>
            <a:endParaRPr lang="ar-IQ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8161422" y="1803247"/>
                <a:ext cx="74732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ar-IQ" sz="2000" b="1" i="1" smtClean="0">
                        <a:latin typeface="Cambria Math" panose="02040503050406030204" pitchFamily="18" charset="0"/>
                      </a:rPr>
                      <m:t>𝝍</m:t>
                    </m:r>
                  </m:oMath>
                </a14:m>
                <a:r>
                  <a:rPr lang="en-US" sz="2000" b="1" i="1" dirty="0"/>
                  <a:t>=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1422" y="1803247"/>
                <a:ext cx="747320" cy="400110"/>
              </a:xfrm>
              <a:prstGeom prst="rect">
                <a:avLst/>
              </a:prstGeom>
              <a:blipFill>
                <a:blip r:embed="rId6"/>
                <a:stretch>
                  <a:fillRect l="-4098" t="-9231" b="-27692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6242537" y="167186"/>
                <a:ext cx="833883" cy="5028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ar-IQ" sz="2000" b="1" i="1" smtClean="0">
                        <a:latin typeface="Cambria Math" panose="02040503050406030204" pitchFamily="18" charset="0"/>
                      </a:rPr>
                      <m:t>𝝍</m:t>
                    </m:r>
                  </m:oMath>
                </a14:m>
                <a:r>
                  <a:rPr lang="en-US" sz="2000" b="1" i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IQ" sz="2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𝒒</m:t>
                        </m:r>
                      </m:num>
                      <m:den>
                        <m:r>
                          <a:rPr lang="ar-IQ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  <m:r>
                          <a:rPr lang="el-GR" sz="2000" b="1" i="1">
                            <a:latin typeface="Cambria Math" panose="02040503050406030204" pitchFamily="18" charset="0"/>
                          </a:rPr>
                          <m:t>𝝅</m:t>
                        </m:r>
                      </m:den>
                    </m:f>
                  </m:oMath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2537" y="167186"/>
                <a:ext cx="833883" cy="502830"/>
              </a:xfrm>
              <a:prstGeom prst="rect">
                <a:avLst/>
              </a:prstGeom>
              <a:blipFill>
                <a:blip r:embed="rId7"/>
                <a:stretch>
                  <a:fillRect l="-2920" b="-6024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4467601" y="5192063"/>
                <a:ext cx="792205" cy="5013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ar-IQ" sz="2000" b="1" i="1" smtClean="0">
                        <a:latin typeface="Cambria Math" panose="02040503050406030204" pitchFamily="18" charset="0"/>
                      </a:rPr>
                      <m:t>𝝍</m:t>
                    </m:r>
                  </m:oMath>
                </a14:m>
                <a:r>
                  <a:rPr lang="en-US" sz="2000" b="1" i="1" dirty="0" smtClean="0"/>
                  <a:t>=-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IQ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𝒒</m:t>
                        </m:r>
                      </m:num>
                      <m:den>
                        <m:r>
                          <a:rPr lang="ar-IQ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7601" y="5192063"/>
                <a:ext cx="792205" cy="501356"/>
              </a:xfrm>
              <a:prstGeom prst="rect">
                <a:avLst/>
              </a:prstGeom>
              <a:blipFill>
                <a:blip r:embed="rId8"/>
                <a:stretch>
                  <a:fillRect l="-3846" t="-1220" b="-7317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734820" y="3158224"/>
                <a:ext cx="819455" cy="5354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ar-IQ" sz="2000" b="1" i="1" smtClean="0">
                        <a:latin typeface="Cambria Math" panose="02040503050406030204" pitchFamily="18" charset="0"/>
                      </a:rPr>
                      <m:t>𝝍</m:t>
                    </m:r>
                  </m:oMath>
                </a14:m>
                <a:r>
                  <a:rPr lang="en-US" sz="2000" b="1" i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IQ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𝒒</m:t>
                        </m:r>
                      </m:num>
                      <m:den>
                        <m:r>
                          <a:rPr lang="ar-IQ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4820" y="3158224"/>
                <a:ext cx="819455" cy="535468"/>
              </a:xfrm>
              <a:prstGeom prst="rect">
                <a:avLst/>
              </a:prstGeom>
              <a:blipFill>
                <a:blip r:embed="rId9"/>
                <a:stretch>
                  <a:fillRect b="-6818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5867400" y="3715509"/>
                <a:ext cx="918841" cy="5028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ar-IQ" sz="2000" b="1" i="1" smtClean="0">
                        <a:latin typeface="Cambria Math" panose="02040503050406030204" pitchFamily="18" charset="0"/>
                      </a:rPr>
                      <m:t>𝝍</m:t>
                    </m:r>
                  </m:oMath>
                </a14:m>
                <a:r>
                  <a:rPr lang="en-US" sz="2000" b="1" i="1" dirty="0"/>
                  <a:t>= </a:t>
                </a:r>
                <a:r>
                  <a:rPr lang="en-US" sz="2000" b="1" i="1" dirty="0" smtClean="0"/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IQ" sz="2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𝒒</m:t>
                        </m:r>
                      </m:num>
                      <m:den>
                        <m:r>
                          <a:rPr lang="ar-IQ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  <m:r>
                          <a:rPr lang="el-GR" sz="2000" b="1" i="1">
                            <a:latin typeface="Cambria Math" panose="02040503050406030204" pitchFamily="18" charset="0"/>
                          </a:rPr>
                          <m:t>𝝅</m:t>
                        </m:r>
                      </m:den>
                    </m:f>
                  </m:oMath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3715509"/>
                <a:ext cx="918841" cy="502830"/>
              </a:xfrm>
              <a:prstGeom prst="rect">
                <a:avLst/>
              </a:prstGeom>
              <a:blipFill>
                <a:blip r:embed="rId10"/>
                <a:stretch>
                  <a:fillRect l="-3333" b="-6024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6831932" y="6156265"/>
                <a:ext cx="955711" cy="5354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ar-IQ" sz="2000" b="1" i="1" smtClean="0">
                        <a:latin typeface="Cambria Math" panose="02040503050406030204" pitchFamily="18" charset="0"/>
                      </a:rPr>
                      <m:t>𝝍</m:t>
                    </m:r>
                  </m:oMath>
                </a14:m>
                <a:r>
                  <a:rPr lang="en-US" sz="2000" b="1" i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IQ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𝒒</m:t>
                        </m:r>
                      </m:num>
                      <m:den>
                        <m:r>
                          <a:rPr lang="ar-IQ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1932" y="6156265"/>
                <a:ext cx="955711" cy="535468"/>
              </a:xfrm>
              <a:prstGeom prst="rect">
                <a:avLst/>
              </a:prstGeom>
              <a:blipFill>
                <a:blip r:embed="rId11"/>
                <a:stretch>
                  <a:fillRect b="-6818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8271712" y="5192063"/>
                <a:ext cx="74732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ar-IQ" sz="2000" b="1" i="1" smtClean="0">
                        <a:latin typeface="Cambria Math" panose="02040503050406030204" pitchFamily="18" charset="0"/>
                      </a:rPr>
                      <m:t>𝝍</m:t>
                    </m:r>
                  </m:oMath>
                </a14:m>
                <a:r>
                  <a:rPr lang="en-US" sz="2000" b="1" i="1" dirty="0"/>
                  <a:t>=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1712" y="5192063"/>
                <a:ext cx="747320" cy="400110"/>
              </a:xfrm>
              <a:prstGeom prst="rect">
                <a:avLst/>
              </a:prstGeom>
              <a:blipFill>
                <a:blip r:embed="rId12"/>
                <a:stretch>
                  <a:fillRect l="-4065" t="-9231" b="-27692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465268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4640</TotalTime>
  <Words>114</Words>
  <Application>Microsoft Office PowerPoint</Application>
  <PresentationFormat>On-screen Show (4:3)</PresentationFormat>
  <Paragraphs>47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Arial Narrow</vt:lpstr>
      <vt:lpstr>Cambria Math</vt:lpstr>
      <vt:lpstr>Century Gothic</vt:lpstr>
      <vt:lpstr>Tahoma</vt:lpstr>
      <vt:lpstr>Times New Roman</vt:lpstr>
      <vt:lpstr>Wingdings 3</vt:lpstr>
      <vt:lpstr>Wisp</vt:lpstr>
      <vt:lpstr>Stream function in polar coordinate</vt:lpstr>
      <vt:lpstr>                Basic fields Flow  1- Rectilinear flow</vt:lpstr>
      <vt:lpstr>                Basic Flowfields   2- Source and Sink  2-1 Source 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Stream Function &amp; Velocity Potential</dc:title>
  <dc:creator>Ramanathan</dc:creator>
  <cp:lastModifiedBy>ah</cp:lastModifiedBy>
  <cp:revision>65</cp:revision>
  <dcterms:created xsi:type="dcterms:W3CDTF">2003-10-21T03:30:57Z</dcterms:created>
  <dcterms:modified xsi:type="dcterms:W3CDTF">2019-03-17T21:22:15Z</dcterms:modified>
</cp:coreProperties>
</file>