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7" r:id="rId1"/>
  </p:sldMasterIdLst>
  <p:notesMasterIdLst>
    <p:notesMasterId r:id="rId15"/>
  </p:notesMasterIdLst>
  <p:sldIdLst>
    <p:sldId id="261" r:id="rId2"/>
    <p:sldId id="256" r:id="rId3"/>
    <p:sldId id="262" r:id="rId4"/>
    <p:sldId id="263" r:id="rId5"/>
    <p:sldId id="264" r:id="rId6"/>
    <p:sldId id="265" r:id="rId7"/>
    <p:sldId id="266" r:id="rId8"/>
    <p:sldId id="267" r:id="rId9"/>
    <p:sldId id="268" r:id="rId10"/>
    <p:sldId id="269" r:id="rId11"/>
    <p:sldId id="274" r:id="rId12"/>
    <p:sldId id="277" r:id="rId13"/>
    <p:sldId id="275"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3" autoAdjust="0"/>
    <p:restoredTop sz="94374"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9.wmf"/><Relationship Id="rId5" Type="http://schemas.openxmlformats.org/officeDocument/2006/relationships/image" Target="../media/image21.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1.wmf"/><Relationship Id="rId7" Type="http://schemas.openxmlformats.org/officeDocument/2006/relationships/image" Target="../media/image26.wmf"/><Relationship Id="rId2" Type="http://schemas.openxmlformats.org/officeDocument/2006/relationships/image" Target="../media/image20.wmf"/><Relationship Id="rId1" Type="http://schemas.openxmlformats.org/officeDocument/2006/relationships/image" Target="../media/image22.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5.wmf"/><Relationship Id="rId1" Type="http://schemas.openxmlformats.org/officeDocument/2006/relationships/image" Target="../media/image36.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C9FD78A-E5FD-41EA-B269-2655F77E77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807AD9-2A74-4136-8920-5797AC76C13C}" type="slidenum">
              <a:rPr lang="en-US" altLang="ar-IQ" sz="1200" smtClean="0"/>
              <a:pPr/>
              <a:t>1</a:t>
            </a:fld>
            <a:endParaRPr lang="en-US" altLang="ar-IQ"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a:lnSpc>
                <a:spcPct val="90000"/>
              </a:lnSpc>
            </a:pPr>
            <a:r>
              <a:rPr lang="en-US" altLang="ar-IQ" smtClean="0"/>
              <a:t>Index / Table of Contents:</a:t>
            </a:r>
          </a:p>
          <a:p>
            <a:pPr>
              <a:lnSpc>
                <a:spcPct val="90000"/>
              </a:lnSpc>
            </a:pPr>
            <a:endParaRPr lang="en-US" altLang="ar-IQ" smtClean="0"/>
          </a:p>
          <a:p>
            <a:pPr>
              <a:lnSpc>
                <a:spcPct val="90000"/>
              </a:lnSpc>
            </a:pPr>
            <a:r>
              <a:rPr lang="en-US" altLang="ar-IQ" smtClean="0"/>
              <a:t>We will go over two ideas, the stream function and the velocity potential. </a:t>
            </a:r>
          </a:p>
          <a:p>
            <a:pPr>
              <a:lnSpc>
                <a:spcPct val="90000"/>
              </a:lnSpc>
            </a:pPr>
            <a:r>
              <a:rPr lang="en-US" altLang="ar-IQ" smtClean="0"/>
              <a:t>Why?</a:t>
            </a:r>
          </a:p>
          <a:p>
            <a:pPr>
              <a:lnSpc>
                <a:spcPct val="90000"/>
              </a:lnSpc>
            </a:pPr>
            <a:r>
              <a:rPr lang="en-US" altLang="ar-IQ" smtClean="0"/>
              <a:t>They are helpful in visualizing certain problems and in solving a few of them. </a:t>
            </a:r>
          </a:p>
          <a:p>
            <a:pPr>
              <a:lnSpc>
                <a:spcPct val="90000"/>
              </a:lnSpc>
            </a:pPr>
            <a:r>
              <a:rPr lang="en-US" altLang="ar-IQ" smtClean="0"/>
              <a:t>We have seen how to solve the NS equation in some simple cases, by</a:t>
            </a:r>
          </a:p>
          <a:p>
            <a:pPr>
              <a:lnSpc>
                <a:spcPct val="90000"/>
              </a:lnSpc>
            </a:pPr>
            <a:r>
              <a:rPr lang="en-US" altLang="ar-IQ" smtClean="0"/>
              <a:t>reducing the equations to a linear ODE (by assuming things like non-zero</a:t>
            </a:r>
          </a:p>
          <a:p>
            <a:pPr>
              <a:lnSpc>
                <a:spcPct val="90000"/>
              </a:lnSpc>
            </a:pPr>
            <a:r>
              <a:rPr lang="en-US" altLang="ar-IQ" smtClean="0"/>
              <a:t>velocity in only one direction, steady state , fully developed flow etc) or to a PDE.</a:t>
            </a:r>
          </a:p>
          <a:p>
            <a:pPr>
              <a:lnSpc>
                <a:spcPct val="90000"/>
              </a:lnSpc>
            </a:pPr>
            <a:r>
              <a:rPr lang="en-US" altLang="ar-IQ" smtClean="0"/>
              <a:t>We did not neglect viscosity in them.</a:t>
            </a:r>
          </a:p>
          <a:p>
            <a:pPr>
              <a:lnSpc>
                <a:spcPct val="90000"/>
              </a:lnSpc>
            </a:pPr>
            <a:endParaRPr lang="en-US" altLang="ar-IQ" smtClean="0"/>
          </a:p>
          <a:p>
            <a:pPr>
              <a:lnSpc>
                <a:spcPct val="90000"/>
              </a:lnSpc>
            </a:pPr>
            <a:r>
              <a:rPr lang="en-US" altLang="ar-IQ" smtClean="0"/>
              <a:t>If we neglect viscosity, the equations become very simple. We can handle a group of problems where viscosity is neglected, by employing the concept of velocity potential.</a:t>
            </a:r>
          </a:p>
          <a:p>
            <a:pPr>
              <a:lnSpc>
                <a:spcPct val="90000"/>
              </a:lnSpc>
            </a:pPr>
            <a:endParaRPr lang="en-US" altLang="ar-IQ" smtClean="0"/>
          </a:p>
          <a:p>
            <a:pPr>
              <a:lnSpc>
                <a:spcPct val="90000"/>
              </a:lnSpc>
            </a:pPr>
            <a:r>
              <a:rPr lang="en-US" altLang="ar-IQ" smtClean="0"/>
              <a:t>If we assume that the velocity does not have a non zero component in third direction (i.e. 1D and 2D flows only), then we can employ the idea of stream functions. (We handled 1D velocities so far, with out stream functions; but in 2D cases it becomes a bit difficult and stream functions help). This will allow us to solve some more (but not all 2D or 1D) problems.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CE02E41-9A79-4DBB-8776-742ACF42B420}" type="slidenum">
              <a:rPr lang="en-US" altLang="ar-IQ" sz="1200" smtClean="0"/>
              <a:pPr/>
              <a:t>10</a:t>
            </a:fld>
            <a:endParaRPr lang="en-US" altLang="ar-IQ"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altLang="ar-IQ" smtClean="0"/>
              <a:t>What do we mean by irrotational flow? The rotation, as we understand by the definition in the previous page(s) is zero.  It means that if the viscosity of the fluid is zero, the rotation will be zero (we will see that later, right now, take it as true). It does not mean that the flow is ‘straight’ and not via a circular path; for example, the fluid motion in a centrifuge can be irrotational.</a:t>
            </a:r>
          </a:p>
          <a:p>
            <a:endParaRPr lang="en-US" altLang="ar-IQ" smtClean="0"/>
          </a:p>
          <a:p>
            <a:r>
              <a:rPr lang="en-US" altLang="ar-IQ" smtClean="0"/>
              <a:t>Of course, all real fluids have viscosity and the motion is never truly irrotational with few exceptions (Even in the exception, it doesn’t mean that viscosity is zero, but it means that the problem is definied suitably. Consider the example of an airplane flying in still air. If you take the plane as reference, then the air far away from the plane moves at velocity of –V, but with out feeling viscosity). The equations are useful in obtaining solutions which are good enough in some circumstances. They are also (relatively) easily solvable. </a:t>
            </a:r>
          </a:p>
          <a:p>
            <a:endParaRPr lang="en-US" altLang="ar-IQ" smtClean="0"/>
          </a:p>
          <a:p>
            <a:r>
              <a:rPr lang="en-US" altLang="ar-IQ" smtClean="0"/>
              <a:t>If a flow is irrotational, the stream function satisfies the Laplace equation. Otherwise, it is given by the Poisson Equation.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7D50509-E6F2-41BA-A038-357A4CA7D840}" type="slidenum">
              <a:rPr lang="en-US" altLang="ar-IQ" sz="1200" smtClean="0"/>
              <a:pPr/>
              <a:t>11</a:t>
            </a:fld>
            <a:endParaRPr lang="en-US" altLang="ar-IQ"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altLang="ar-IQ" smtClean="0"/>
              <a:t>What do we mean by irrotational flow? The rotation, as we understand by the definition in the previous page(s) is zero.  It means that if the viscosity of the fluid is zero, the rotation will be zero (we will see that later, right now, take it as true). It does not mean that the flow is ‘straight’ and not via a circular path; for example, the fluid motion in a centrifuge can be irrotational.</a:t>
            </a:r>
          </a:p>
          <a:p>
            <a:endParaRPr lang="en-US" altLang="ar-IQ" smtClean="0"/>
          </a:p>
          <a:p>
            <a:r>
              <a:rPr lang="en-US" altLang="ar-IQ" smtClean="0"/>
              <a:t>Of course, all real fluids have viscosity and the motion is never truly irrotational with few exceptions (Even in the exception, it doesn’t mean that viscosity is zero, but it means that the problem is definied suitably. Consider the example of an airplane flying in still air. If you take the plane as reference, then the air far away from the plane moves at velocity of –V, but with out feeling viscosity). The equations are useful in obtaining solutions which are good enough in some circumstances. They are also (relatively) easily solvable. </a:t>
            </a:r>
          </a:p>
          <a:p>
            <a:endParaRPr lang="en-US" altLang="ar-IQ" smtClean="0"/>
          </a:p>
          <a:p>
            <a:r>
              <a:rPr lang="en-US" altLang="ar-IQ" smtClean="0"/>
              <a:t>If a flow is irrotational, the stream function satisfies the Laplace equation. Otherwise, it is given by the Poisson Equation.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90DCDDB-816A-491D-B620-CFAE090177B3}"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r>
              <a:rPr lang="en-US" altLang="ar-IQ" smtClean="0"/>
              <a:t>The meaning of stream function. Fluid velocity perpendicular to a stream line is zero.</a:t>
            </a:r>
          </a:p>
        </p:txBody>
      </p:sp>
    </p:spTree>
    <p:extLst>
      <p:ext uri="{BB962C8B-B14F-4D97-AF65-F5344CB8AC3E}">
        <p14:creationId xmlns:p14="http://schemas.microsoft.com/office/powerpoint/2010/main" val="410226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29F0E23-AEEC-49A4-BCBF-72FDD9391C0E}" type="slidenum">
              <a:rPr lang="en-US" altLang="ar-IQ" sz="1200" smtClean="0"/>
              <a:pPr/>
              <a:t>13</a:t>
            </a:fld>
            <a:endParaRPr lang="en-US" altLang="ar-IQ"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r>
              <a:rPr lang="en-US" altLang="ar-IQ" smtClean="0"/>
              <a:t>What do we mean by irrotational flow? The rotation, as we understand by the definition in the previous page(s) is zero.  It means that if the viscosity of the fluid is zero, the rotation will be zero (we will see that later, right now, take it as true). It does not mean that the flow is ‘straight’ and not via a circular path; for example, the fluid motion in a centrifuge can be irrotational.</a:t>
            </a:r>
          </a:p>
          <a:p>
            <a:endParaRPr lang="en-US" altLang="ar-IQ" smtClean="0"/>
          </a:p>
          <a:p>
            <a:r>
              <a:rPr lang="en-US" altLang="ar-IQ" smtClean="0"/>
              <a:t>Of course, all real fluids have viscosity and the motion is never truly irrotational with few exceptions (Even in the exception, it doesn’t mean that viscosity is zero, but it means that the problem is definied suitably. Consider the example of an airplane flying in still air. If you take the plane as reference, then the air far away from the plane moves at velocity of –V, but with out feeling viscosity). The equations are useful in obtaining solutions which are good enough in some circumstances. They are also (relatively) easily solvable. </a:t>
            </a:r>
          </a:p>
          <a:p>
            <a:endParaRPr lang="en-US" altLang="ar-IQ" smtClean="0"/>
          </a:p>
          <a:p>
            <a:r>
              <a:rPr lang="en-US" altLang="ar-IQ" smtClean="0"/>
              <a:t>If a flow is irrotational, the stream function satisfies the Laplace equation. Otherwise, it is given by the Poisson Equation.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25071A-0517-4AAC-B6E3-B8223A774F3B}" type="slidenum">
              <a:rPr lang="en-US" altLang="ar-IQ" sz="1200" smtClean="0"/>
              <a:pPr/>
              <a:t>2</a:t>
            </a:fld>
            <a:endParaRPr lang="en-US" altLang="ar-IQ"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r>
              <a:rPr lang="en-US" altLang="ar-IQ" smtClean="0"/>
              <a:t>Stream functions are for 2 dimensional flow only. In some fluid motion problems, this is a good enough approximation.  Also, typically stream functions are used for incompressible flow, although a slightly modified version can be used for steady state compressible fluid flows also.</a:t>
            </a:r>
          </a:p>
          <a:p>
            <a:endParaRPr lang="en-US" altLang="ar-IQ" smtClean="0"/>
          </a:p>
          <a:p>
            <a:r>
              <a:rPr lang="en-US" altLang="ar-IQ" smtClean="0"/>
              <a:t>In any case, for from the continuity equation, for incompressible fluids, for 2 dimensional flow:</a:t>
            </a:r>
          </a:p>
          <a:p>
            <a:endParaRPr lang="en-US" altLang="ar-IQ" smtClean="0"/>
          </a:p>
          <a:p>
            <a:r>
              <a:rPr lang="en-US" altLang="ar-IQ" smtClean="0"/>
              <a:t>Consider x and y co-ordinates (assuming the flow is not there in z direction). Vx and Vy are related by the DE. Hence we seek a function which can represent both. (i.e. we want to see if we can replace two functions by one, since they are related).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4441A63-2423-462D-872E-7C6C9C33F924}" type="slidenum">
              <a:rPr lang="en-US" altLang="ar-IQ" sz="1200" smtClean="0"/>
              <a:pPr/>
              <a:t>3</a:t>
            </a:fld>
            <a:endParaRPr lang="en-US" altLang="ar-IQ"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lang="en-US" altLang="ar-IQ" smtClean="0"/>
              <a:t>There is such a function and it is given by the equation in this page. However, you cannot get this for ‘free’. The order of the differential equation increases by one.</a:t>
            </a:r>
          </a:p>
          <a:p>
            <a:endParaRPr lang="en-US" altLang="ar-IQ" smtClean="0"/>
          </a:p>
          <a:p>
            <a:r>
              <a:rPr lang="en-US" altLang="ar-IQ" smtClean="0"/>
              <a:t>The stream function is useful (a) as an aid in visualizing the fluid flow (b) as a mathematical tool in solving the fluid equations and obtaining the velocities, in some cases.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79AEE8-2B47-42AD-A937-1D8E83E9C732}" type="slidenum">
              <a:rPr lang="en-US" altLang="ar-IQ" sz="1200" smtClean="0"/>
              <a:pPr/>
              <a:t>4</a:t>
            </a:fld>
            <a:endParaRPr lang="en-US" altLang="ar-IQ" sz="12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r>
              <a:rPr lang="en-US" altLang="ar-IQ" smtClean="0"/>
              <a:t>The stream functions are the equations for stream lines. A fluid may not flow ‘across’ a streamline. It flows along the stream line. If a stream line’s stream function value is X and another stream line’s stream function value is Y, then the fluid flowing in the (imaginary) channel bounded by these two stream lines is given by X-Y (or Y-X, as appropriate!).</a:t>
            </a:r>
          </a:p>
          <a:p>
            <a:endParaRPr lang="en-US" altLang="ar-IQ" smtClean="0"/>
          </a:p>
          <a:p>
            <a:r>
              <a:rPr lang="en-US" altLang="ar-IQ" smtClean="0"/>
              <a:t>Streamlines exist in 3D flow, but a corresponding stream function does not. (When we learn about velocity potentials, we can get an idea as to why). The stream lines in the 3D can be given by the equation given in this page.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016260-F300-4B5F-8849-596C52AD9CBF}" type="slidenum">
              <a:rPr lang="en-US" altLang="ar-IQ" sz="1200" smtClean="0"/>
              <a:pPr/>
              <a:t>5</a:t>
            </a:fld>
            <a:endParaRPr lang="en-US" altLang="ar-IQ"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r>
              <a:rPr lang="en-US" altLang="ar-IQ" smtClean="0"/>
              <a:t>Concept of rotation:  Because of shear in the fluid, during flow, an element may not only get translated, but also ‘rotated’. The rotation is given by the definition in this page.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BF32A1A-FA03-4EE6-ABD8-E676AF4E2124}" type="slidenum">
              <a:rPr lang="en-US" altLang="ar-IQ" sz="1200" smtClean="0"/>
              <a:pPr/>
              <a:t>6</a:t>
            </a:fld>
            <a:endParaRPr lang="en-US" altLang="ar-IQ"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lang="en-US" altLang="ar-IQ" smtClean="0"/>
              <a:t>We can calculate rotation. i.e. it can be related to the velocity components. Here is how.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B390F4-E479-405A-AD96-8641746617E1}" type="slidenum">
              <a:rPr lang="en-US" altLang="ar-IQ" sz="1200" smtClean="0"/>
              <a:pPr/>
              <a:t>7</a:t>
            </a:fld>
            <a:endParaRPr lang="en-US" altLang="ar-IQ"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r>
              <a:rPr lang="en-US" altLang="ar-IQ" smtClean="0"/>
              <a:t>Continuing 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DCB562-8365-4BCE-AE12-80D108F3629E}" type="slidenum">
              <a:rPr lang="en-US" altLang="ar-IQ" sz="1200" smtClean="0"/>
              <a:pPr/>
              <a:t>8</a:t>
            </a:fld>
            <a:endParaRPr lang="en-US" altLang="ar-IQ"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US" altLang="ar-IQ" smtClean="0"/>
              <a:t>.. to calculate rotation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3F0F5D-288A-4A74-B1E5-C37B43BE4351}" type="slidenum">
              <a:rPr lang="en-US" altLang="ar-IQ" sz="1200" smtClean="0"/>
              <a:pPr/>
              <a:t>9</a:t>
            </a:fld>
            <a:endParaRPr lang="en-US" altLang="ar-IQ"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r>
              <a:rPr lang="en-US" altLang="ar-IQ" smtClean="0"/>
              <a:t>And finally!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3"/>
          <p:cNvSpPr>
            <a:spLocks/>
          </p:cNvSpPr>
          <p:nvPr/>
        </p:nvSpPr>
        <p:spPr bwMode="auto">
          <a:xfrm>
            <a:off x="-31750" y="4321175"/>
            <a:ext cx="1395413" cy="781050"/>
          </a:xfrm>
          <a:custGeom>
            <a:avLst/>
            <a:gdLst>
              <a:gd name="T0" fmla="*/ 1006217 w 8042"/>
              <a:gd name="T1" fmla="*/ 781050 h 10000"/>
              <a:gd name="T2" fmla="*/ 1034327 w 8042"/>
              <a:gd name="T3" fmla="*/ 771677 h 10000"/>
              <a:gd name="T4" fmla="*/ 1039012 w 8042"/>
              <a:gd name="T5" fmla="*/ 766991 h 10000"/>
              <a:gd name="T6" fmla="*/ 1395413 w 8042"/>
              <a:gd name="T7" fmla="*/ 410832 h 10000"/>
              <a:gd name="T8" fmla="*/ 1395413 w 8042"/>
              <a:gd name="T9" fmla="*/ 368734 h 10000"/>
              <a:gd name="T10" fmla="*/ 1039012 w 8042"/>
              <a:gd name="T11" fmla="*/ 17261 h 10000"/>
              <a:gd name="T12" fmla="*/ 1034327 w 8042"/>
              <a:gd name="T13" fmla="*/ 12497 h 10000"/>
              <a:gd name="T14" fmla="*/ 1006217 w 8042"/>
              <a:gd name="T15" fmla="*/ 3202 h 10000"/>
              <a:gd name="T16" fmla="*/ 3123 w 8042"/>
              <a:gd name="T17" fmla="*/ 0 h 10000"/>
              <a:gd name="T18" fmla="*/ 0 w 8042"/>
              <a:gd name="T19" fmla="*/ 780347 h 10000"/>
              <a:gd name="T20" fmla="*/ 1006217 w 8042"/>
              <a:gd name="T21" fmla="*/ 78105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BFF551D1-776B-4B62-B936-8A22CE7AD15C}" type="slidenum">
              <a:rPr lang="en-US"/>
              <a:pPr>
                <a:defRPr/>
              </a:pPr>
              <a:t>‹#›</a:t>
            </a:fld>
            <a:endParaRPr lang="en-US"/>
          </a:p>
        </p:txBody>
      </p:sp>
    </p:spTree>
    <p:extLst>
      <p:ext uri="{BB962C8B-B14F-4D97-AF65-F5344CB8AC3E}">
        <p14:creationId xmlns:p14="http://schemas.microsoft.com/office/powerpoint/2010/main" val="426808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58FCDE-F721-4E41-A011-FC653592FCF6}" type="datetimeFigureOut">
              <a:rPr lang="en-US"/>
              <a:pPr>
                <a:defRPr/>
              </a:pPr>
              <a:t>3/18/2019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3761F28D-6EAB-4629-8D78-D0BCE33781EF}" type="slidenum">
              <a:rPr lang="en-US"/>
              <a:pPr>
                <a:defRPr/>
              </a:pPr>
              <a:t>‹#›</a:t>
            </a:fld>
            <a:endParaRPr lang="en-US"/>
          </a:p>
        </p:txBody>
      </p:sp>
    </p:spTree>
    <p:extLst>
      <p:ext uri="{BB962C8B-B14F-4D97-AF65-F5344CB8AC3E}">
        <p14:creationId xmlns:p14="http://schemas.microsoft.com/office/powerpoint/2010/main" val="407239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ar-IQ" sz="8000" smtClean="0">
                <a:solidFill>
                  <a:schemeClr val="accent1"/>
                </a:solidFill>
                <a:latin typeface="Arial" panose="020B0604020202020204" pitchFamily="34" charset="0"/>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ar-IQ" sz="8000" smtClean="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9FFE4AFF-43C5-41DE-893C-3B1F49D52501}" type="datetimeFigureOut">
              <a:rPr lang="en-US"/>
              <a:pPr>
                <a:defRPr/>
              </a:pPr>
              <a:t>3/18/2019</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C7DB202D-453F-412E-9793-DE8BCA4CB473}" type="slidenum">
              <a:rPr lang="en-US"/>
              <a:pPr>
                <a:defRPr/>
              </a:pPr>
              <a:t>‹#›</a:t>
            </a:fld>
            <a:endParaRPr lang="en-US"/>
          </a:p>
        </p:txBody>
      </p:sp>
    </p:spTree>
    <p:extLst>
      <p:ext uri="{BB962C8B-B14F-4D97-AF65-F5344CB8AC3E}">
        <p14:creationId xmlns:p14="http://schemas.microsoft.com/office/powerpoint/2010/main" val="19639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E933E22-5256-4223-9636-811E4706AC83}" type="datetimeFigureOut">
              <a:rPr lang="en-US"/>
              <a:pPr>
                <a:defRPr/>
              </a:pPr>
              <a:t>3/18/2019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DC44FD17-9FD9-4EAA-AB37-DE65C651F454}" type="slidenum">
              <a:rPr lang="en-US"/>
              <a:pPr>
                <a:defRPr/>
              </a:pPr>
              <a:t>‹#›</a:t>
            </a:fld>
            <a:endParaRPr lang="en-US"/>
          </a:p>
        </p:txBody>
      </p:sp>
    </p:spTree>
    <p:extLst>
      <p:ext uri="{BB962C8B-B14F-4D97-AF65-F5344CB8AC3E}">
        <p14:creationId xmlns:p14="http://schemas.microsoft.com/office/powerpoint/2010/main" val="68801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6" name="TextBox 5"/>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ar-IQ" sz="8000" smtClean="0">
                <a:solidFill>
                  <a:schemeClr val="accent1"/>
                </a:solidFill>
                <a:latin typeface="Arial" panose="020B0604020202020204" pitchFamily="34" charset="0"/>
              </a:rPr>
              <a:t>“</a:t>
            </a:r>
          </a:p>
        </p:txBody>
      </p:sp>
      <p:sp>
        <p:nvSpPr>
          <p:cNvPr id="7" name="TextBox 62"/>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ar-IQ" sz="8000" smtClean="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fld id="{E8292E13-87E4-4030-BD1D-4066C236C339}" type="datetimeFigureOut">
              <a:rPr lang="en-US"/>
              <a:pPr>
                <a:defRPr/>
              </a:pPr>
              <a:t>3/18/2019</a:t>
            </a:fld>
            <a:endParaRPr lang="en-US" dirty="0"/>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C4F36D5F-46DD-4C1D-AE9A-6015F556EDA2}" type="slidenum">
              <a:rPr lang="en-US"/>
              <a:pPr>
                <a:defRPr/>
              </a:pPr>
              <a:t>‹#›</a:t>
            </a:fld>
            <a:endParaRPr lang="en-US"/>
          </a:p>
        </p:txBody>
      </p:sp>
    </p:spTree>
    <p:extLst>
      <p:ext uri="{BB962C8B-B14F-4D97-AF65-F5344CB8AC3E}">
        <p14:creationId xmlns:p14="http://schemas.microsoft.com/office/powerpoint/2010/main" val="282128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fld id="{1FAEF506-11D5-4AC8-BEC4-9EAD602D1C9E}" type="datetimeFigureOut">
              <a:rPr lang="en-US"/>
              <a:pPr>
                <a:defRPr/>
              </a:pPr>
              <a:t>3/18/2019</a:t>
            </a:fld>
            <a:endParaRPr lang="en-US" dirty="0"/>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CC47EFD1-DAAA-46D4-A102-9A326B082AE0}" type="slidenum">
              <a:rPr lang="en-US"/>
              <a:pPr>
                <a:defRPr/>
              </a:pPr>
              <a:t>‹#›</a:t>
            </a:fld>
            <a:endParaRPr lang="en-US"/>
          </a:p>
        </p:txBody>
      </p:sp>
    </p:spTree>
    <p:extLst>
      <p:ext uri="{BB962C8B-B14F-4D97-AF65-F5344CB8AC3E}">
        <p14:creationId xmlns:p14="http://schemas.microsoft.com/office/powerpoint/2010/main" val="805002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BB38894-3728-4959-BD4A-72D6366FCA9C}" type="datetimeFigureOut">
              <a:rPr lang="en-US"/>
              <a:pPr>
                <a:defRPr/>
              </a:pPr>
              <a:t>3/18/2019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9FBF74-7CC2-4CBD-BD70-DD85C3AF4302}" type="slidenum">
              <a:rPr lang="en-US"/>
              <a:pPr>
                <a:defRPr/>
              </a:pPr>
              <a:t>‹#›</a:t>
            </a:fld>
            <a:endParaRPr lang="en-US"/>
          </a:p>
        </p:txBody>
      </p:sp>
    </p:spTree>
    <p:extLst>
      <p:ext uri="{BB962C8B-B14F-4D97-AF65-F5344CB8AC3E}">
        <p14:creationId xmlns:p14="http://schemas.microsoft.com/office/powerpoint/2010/main" val="1746117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E091FD3-ABE9-4308-A379-DF9CE797EC8F}" type="datetimeFigureOut">
              <a:rPr lang="en-US"/>
              <a:pPr>
                <a:defRPr/>
              </a:pPr>
              <a:t>3/18/2019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4849BB-1C7C-4B1F-8EFE-E85DC973141F}" type="slidenum">
              <a:rPr lang="en-US"/>
              <a:pPr>
                <a:defRPr/>
              </a:pPr>
              <a:t>‹#›</a:t>
            </a:fld>
            <a:endParaRPr lang="en-US"/>
          </a:p>
        </p:txBody>
      </p:sp>
    </p:spTree>
    <p:extLst>
      <p:ext uri="{BB962C8B-B14F-4D97-AF65-F5344CB8AC3E}">
        <p14:creationId xmlns:p14="http://schemas.microsoft.com/office/powerpoint/2010/main" val="80853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8573CE1-30FB-4104-811E-2CE1868B00AF}" type="datetimeFigureOut">
              <a:rPr lang="en-US"/>
              <a:pPr>
                <a:defRPr/>
              </a:pPr>
              <a:t>3/18/2019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57B7F8-E996-4697-82CE-297000F156C7}" type="slidenum">
              <a:rPr lang="en-US"/>
              <a:pPr>
                <a:defRPr/>
              </a:pPr>
              <a:t>‹#›</a:t>
            </a:fld>
            <a:endParaRPr lang="en-US"/>
          </a:p>
        </p:txBody>
      </p:sp>
    </p:spTree>
    <p:extLst>
      <p:ext uri="{BB962C8B-B14F-4D97-AF65-F5344CB8AC3E}">
        <p14:creationId xmlns:p14="http://schemas.microsoft.com/office/powerpoint/2010/main" val="288574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455214-6A02-4AB6-8A0B-16B72F93ED42}" type="datetimeFigureOut">
              <a:rPr lang="en-US"/>
              <a:pPr>
                <a:defRPr/>
              </a:pPr>
              <a:t>3/18/2019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3C7FEC0A-E24C-46AF-A56E-9FC3B4EE1E44}" type="slidenum">
              <a:rPr lang="en-US"/>
              <a:pPr>
                <a:defRPr/>
              </a:pPr>
              <a:t>‹#›</a:t>
            </a:fld>
            <a:endParaRPr lang="en-US"/>
          </a:p>
        </p:txBody>
      </p:sp>
    </p:spTree>
    <p:extLst>
      <p:ext uri="{BB962C8B-B14F-4D97-AF65-F5344CB8AC3E}">
        <p14:creationId xmlns:p14="http://schemas.microsoft.com/office/powerpoint/2010/main" val="305399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98E7999C-B6C6-49E9-A8F0-44B4F4920DA9}" type="datetimeFigureOut">
              <a:rPr lang="en-US"/>
              <a:pPr>
                <a:defRPr/>
              </a:pPr>
              <a:t>3/18/2019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557085-A3CC-4982-B799-D43B1F7B2594}" type="slidenum">
              <a:rPr lang="en-US"/>
              <a:pPr>
                <a:defRPr/>
              </a:pPr>
              <a:t>‹#›</a:t>
            </a:fld>
            <a:endParaRPr lang="en-US"/>
          </a:p>
        </p:txBody>
      </p:sp>
    </p:spTree>
    <p:extLst>
      <p:ext uri="{BB962C8B-B14F-4D97-AF65-F5344CB8AC3E}">
        <p14:creationId xmlns:p14="http://schemas.microsoft.com/office/powerpoint/2010/main" val="316595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8DC5A832-C43B-4323-AFE0-70E872E0E1C4}" type="datetimeFigureOut">
              <a:rPr lang="en-US"/>
              <a:pPr>
                <a:defRPr/>
              </a:pPr>
              <a:t>3/18/2019</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35E1B69B-0EAF-4000-8AD3-2D597D39461E}" type="slidenum">
              <a:rPr lang="en-US"/>
              <a:pPr>
                <a:defRPr/>
              </a:pPr>
              <a:t>‹#›</a:t>
            </a:fld>
            <a:endParaRPr lang="en-US"/>
          </a:p>
        </p:txBody>
      </p:sp>
    </p:spTree>
    <p:extLst>
      <p:ext uri="{BB962C8B-B14F-4D97-AF65-F5344CB8AC3E}">
        <p14:creationId xmlns:p14="http://schemas.microsoft.com/office/powerpoint/2010/main" val="62363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BE20B94C-BD8E-416C-ACED-FC150F7572C0}" type="datetimeFigureOut">
              <a:rPr lang="en-US"/>
              <a:pPr>
                <a:defRPr/>
              </a:pPr>
              <a:t>3/18/2019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72318FC1-3A22-4805-8466-F1A492B1E081}" type="slidenum">
              <a:rPr lang="en-US"/>
              <a:pPr>
                <a:defRPr/>
              </a:pPr>
              <a:t>‹#›</a:t>
            </a:fld>
            <a:endParaRPr lang="en-US"/>
          </a:p>
        </p:txBody>
      </p:sp>
    </p:spTree>
    <p:extLst>
      <p:ext uri="{BB962C8B-B14F-4D97-AF65-F5344CB8AC3E}">
        <p14:creationId xmlns:p14="http://schemas.microsoft.com/office/powerpoint/2010/main" val="194405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3" name="Date Placeholder 1"/>
          <p:cNvSpPr>
            <a:spLocks noGrp="1"/>
          </p:cNvSpPr>
          <p:nvPr>
            <p:ph type="dt" sz="half" idx="10"/>
          </p:nvPr>
        </p:nvSpPr>
        <p:spPr/>
        <p:txBody>
          <a:bodyPr/>
          <a:lstStyle>
            <a:lvl1pPr>
              <a:defRPr/>
            </a:lvl1pPr>
          </a:lstStyle>
          <a:p>
            <a:pPr>
              <a:defRPr/>
            </a:pPr>
            <a:fld id="{B78D5C00-9BCE-4266-87D7-184A657145AD}" type="datetimeFigureOut">
              <a:rPr lang="en-US"/>
              <a:pPr>
                <a:defRPr/>
              </a:pPr>
              <a:t>3/18/2019</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4EC1AE06-B20C-4B16-84A7-8637A77E3221}" type="slidenum">
              <a:rPr lang="en-US"/>
              <a:pPr>
                <a:defRPr/>
              </a:pPr>
              <a:t>‹#›</a:t>
            </a:fld>
            <a:endParaRPr lang="en-US"/>
          </a:p>
        </p:txBody>
      </p:sp>
    </p:spTree>
    <p:extLst>
      <p:ext uri="{BB962C8B-B14F-4D97-AF65-F5344CB8AC3E}">
        <p14:creationId xmlns:p14="http://schemas.microsoft.com/office/powerpoint/2010/main" val="360402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3CD0967-B853-4D8B-A2DF-0D2943F06AEE}" type="datetimeFigureOut">
              <a:rPr lang="en-US"/>
              <a:pPr>
                <a:defRPr/>
              </a:pPr>
              <a:t>3/18/2019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80F8326-0EBD-43E2-B21D-4EF193A4A13C}" type="slidenum">
              <a:rPr lang="en-US"/>
              <a:pPr>
                <a:defRPr/>
              </a:pPr>
              <a:t>‹#›</a:t>
            </a:fld>
            <a:endParaRPr lang="en-US"/>
          </a:p>
        </p:txBody>
      </p:sp>
    </p:spTree>
    <p:extLst>
      <p:ext uri="{BB962C8B-B14F-4D97-AF65-F5344CB8AC3E}">
        <p14:creationId xmlns:p14="http://schemas.microsoft.com/office/powerpoint/2010/main" val="404198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E185794-7DD1-43B7-A4F3-57F7824A3571}" type="datetimeFigureOut">
              <a:rPr lang="en-US"/>
              <a:pPr>
                <a:defRPr/>
              </a:pPr>
              <a:t>3/18/2019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6868C5A2-700B-46AE-B938-135F048D1361}" type="slidenum">
              <a:rPr lang="en-US"/>
              <a:pPr>
                <a:defRPr/>
              </a:pPr>
              <a:t>‹#›</a:t>
            </a:fld>
            <a:endParaRPr lang="en-US"/>
          </a:p>
        </p:txBody>
      </p:sp>
    </p:spTree>
    <p:extLst>
      <p:ext uri="{BB962C8B-B14F-4D97-AF65-F5344CB8AC3E}">
        <p14:creationId xmlns:p14="http://schemas.microsoft.com/office/powerpoint/2010/main" val="188903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7"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8"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9"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0"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1"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2"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3"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4"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5"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6"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57"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grpSp>
      <p:grpSp>
        <p:nvGrpSpPr>
          <p:cNvPr id="1027"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35"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36"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37"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38"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39"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0"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1"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2"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3"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4"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045"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IQ" smtClean="0"/>
              <a:t>Click to edit Master title style</a:t>
            </a:r>
          </a:p>
        </p:txBody>
      </p:sp>
      <p:sp>
        <p:nvSpPr>
          <p:cNvPr id="1030"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IQ" smtClean="0"/>
              <a:t>Click to edit Master text styles</a:t>
            </a:r>
          </a:p>
          <a:p>
            <a:pPr lvl="1"/>
            <a:r>
              <a:rPr lang="en-US" altLang="ar-IQ" smtClean="0"/>
              <a:t>Second level</a:t>
            </a:r>
          </a:p>
          <a:p>
            <a:pPr lvl="2"/>
            <a:r>
              <a:rPr lang="en-US" altLang="ar-IQ" smtClean="0"/>
              <a:t>Third level</a:t>
            </a:r>
          </a:p>
          <a:p>
            <a:pPr lvl="3"/>
            <a:r>
              <a:rPr lang="en-US" altLang="ar-IQ" smtClean="0"/>
              <a:t>Fourth level</a:t>
            </a:r>
          </a:p>
          <a:p>
            <a:pPr lvl="4"/>
            <a:r>
              <a:rPr lang="en-US" altLang="ar-IQ" smtClean="0"/>
              <a:t>Fifth level</a:t>
            </a:r>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351B18F-78CA-4331-A0B6-0EF89BF1279E}" type="datetimeFigureOut">
              <a:rPr lang="en-US"/>
              <a:pPr>
                <a:defRPr/>
              </a:pPr>
              <a:t>3/18/2019</a:t>
            </a:fld>
            <a:endParaRPr lang="en-US" dirty="0"/>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a:defRPr sz="2000">
                <a:solidFill>
                  <a:srgbClr val="FEFFFF"/>
                </a:solidFill>
              </a:defRPr>
            </a:lvl1pPr>
          </a:lstStyle>
          <a:p>
            <a:pPr>
              <a:defRPr/>
            </a:pPr>
            <a:fld id="{F43F9D21-1E2E-4968-840E-3A7CFDA05A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39.wmf"/><Relationship Id="rId18" Type="http://schemas.openxmlformats.org/officeDocument/2006/relationships/image" Target="../media/image43.png"/><Relationship Id="rId3" Type="http://schemas.openxmlformats.org/officeDocument/2006/relationships/notesSlide" Target="../notesSlides/notesSlide10.xml"/><Relationship Id="rId7" Type="http://schemas.openxmlformats.org/officeDocument/2006/relationships/image" Target="../media/image5.wmf"/><Relationship Id="rId12" Type="http://schemas.openxmlformats.org/officeDocument/2006/relationships/oleObject" Target="../embeddings/oleObject47.bin"/><Relationship Id="rId17" Type="http://schemas.openxmlformats.org/officeDocument/2006/relationships/image" Target="../media/image42.png"/><Relationship Id="rId2" Type="http://schemas.openxmlformats.org/officeDocument/2006/relationships/slideLayout" Target="../slideLayouts/slideLayout6.xml"/><Relationship Id="rId16" Type="http://schemas.openxmlformats.org/officeDocument/2006/relationships/image" Target="../media/image41.png"/><Relationship Id="rId1" Type="http://schemas.openxmlformats.org/officeDocument/2006/relationships/vmlDrawing" Target="../drawings/vmlDrawing9.vml"/><Relationship Id="rId6" Type="http://schemas.openxmlformats.org/officeDocument/2006/relationships/oleObject" Target="../embeddings/oleObject44.bin"/><Relationship Id="rId11" Type="http://schemas.openxmlformats.org/officeDocument/2006/relationships/image" Target="../media/image38.wmf"/><Relationship Id="rId5" Type="http://schemas.openxmlformats.org/officeDocument/2006/relationships/image" Target="../media/image36.wmf"/><Relationship Id="rId15" Type="http://schemas.openxmlformats.org/officeDocument/2006/relationships/image" Target="../media/image40.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37.wmf"/><Relationship Id="rId14" Type="http://schemas.openxmlformats.org/officeDocument/2006/relationships/oleObject" Target="../embeddings/oleObject48.bin"/></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12.xml"/><Relationship Id="rId7" Type="http://schemas.openxmlformats.org/officeDocument/2006/relationships/image" Target="../media/image48.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50.bin"/><Relationship Id="rId5" Type="http://schemas.openxmlformats.org/officeDocument/2006/relationships/image" Target="../media/image47.wmf"/><Relationship Id="rId4" Type="http://schemas.openxmlformats.org/officeDocument/2006/relationships/oleObject" Target="../embeddings/oleObject49.bin"/><Relationship Id="rId9" Type="http://schemas.openxmlformats.org/officeDocument/2006/relationships/image" Target="../media/image49.wmf"/></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 Id="rId9"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3.wmf"/><Relationship Id="rId3" Type="http://schemas.openxmlformats.org/officeDocument/2006/relationships/notesSlide" Target="../notesSlides/notesSlide5.xml"/><Relationship Id="rId7" Type="http://schemas.openxmlformats.org/officeDocument/2006/relationships/image" Target="../media/image10.wmf"/><Relationship Id="rId12"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1.wmf"/><Relationship Id="rId3" Type="http://schemas.openxmlformats.org/officeDocument/2006/relationships/notesSlide" Target="../notesSlides/notesSlide7.xml"/><Relationship Id="rId7" Type="http://schemas.openxmlformats.org/officeDocument/2006/relationships/image" Target="../media/image18.wmf"/><Relationship Id="rId12"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8.bin"/><Relationship Id="rId11" Type="http://schemas.openxmlformats.org/officeDocument/2006/relationships/image" Target="../media/image20.wmf"/><Relationship Id="rId5" Type="http://schemas.openxmlformats.org/officeDocument/2006/relationships/image" Target="../media/image9.wmf"/><Relationship Id="rId15" Type="http://schemas.openxmlformats.org/officeDocument/2006/relationships/oleObject" Target="../embeddings/oleObject23.bin"/><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9.wmf"/><Relationship Id="rId14" Type="http://schemas.openxmlformats.org/officeDocument/2006/relationships/oleObject" Target="../embeddings/oleObject22.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3.wmf"/><Relationship Id="rId18" Type="http://schemas.openxmlformats.org/officeDocument/2006/relationships/oleObject" Target="../embeddings/oleObject32.bin"/><Relationship Id="rId3" Type="http://schemas.openxmlformats.org/officeDocument/2006/relationships/notesSlide" Target="../notesSlides/notesSlide8.xml"/><Relationship Id="rId21" Type="http://schemas.openxmlformats.org/officeDocument/2006/relationships/image" Target="../media/image27.wmf"/><Relationship Id="rId7" Type="http://schemas.openxmlformats.org/officeDocument/2006/relationships/image" Target="../media/image20.wmf"/><Relationship Id="rId12" Type="http://schemas.openxmlformats.org/officeDocument/2006/relationships/oleObject" Target="../embeddings/oleObject29.bin"/><Relationship Id="rId17" Type="http://schemas.openxmlformats.org/officeDocument/2006/relationships/image" Target="../media/image25.wmf"/><Relationship Id="rId2" Type="http://schemas.openxmlformats.org/officeDocument/2006/relationships/slideLayout" Target="../slideLayouts/slideLayout6.xml"/><Relationship Id="rId16" Type="http://schemas.openxmlformats.org/officeDocument/2006/relationships/oleObject" Target="../embeddings/oleObject31.bin"/><Relationship Id="rId20" Type="http://schemas.openxmlformats.org/officeDocument/2006/relationships/oleObject" Target="../embeddings/oleObject33.bin"/><Relationship Id="rId1" Type="http://schemas.openxmlformats.org/officeDocument/2006/relationships/vmlDrawing" Target="../drawings/vmlDrawing7.vml"/><Relationship Id="rId6" Type="http://schemas.openxmlformats.org/officeDocument/2006/relationships/oleObject" Target="../embeddings/oleObject25.bin"/><Relationship Id="rId11" Type="http://schemas.openxmlformats.org/officeDocument/2006/relationships/oleObject" Target="../embeddings/oleObject28.bin"/><Relationship Id="rId5" Type="http://schemas.openxmlformats.org/officeDocument/2006/relationships/image" Target="../media/image22.wmf"/><Relationship Id="rId15" Type="http://schemas.openxmlformats.org/officeDocument/2006/relationships/image" Target="../media/image24.wmf"/><Relationship Id="rId23" Type="http://schemas.openxmlformats.org/officeDocument/2006/relationships/image" Target="../media/image28.wmf"/><Relationship Id="rId10" Type="http://schemas.openxmlformats.org/officeDocument/2006/relationships/oleObject" Target="../embeddings/oleObject27.bin"/><Relationship Id="rId19" Type="http://schemas.openxmlformats.org/officeDocument/2006/relationships/image" Target="../media/image26.wmf"/><Relationship Id="rId4" Type="http://schemas.openxmlformats.org/officeDocument/2006/relationships/oleObject" Target="../embeddings/oleObject24.bin"/><Relationship Id="rId9" Type="http://schemas.openxmlformats.org/officeDocument/2006/relationships/image" Target="../media/image21.wmf"/><Relationship Id="rId14" Type="http://schemas.openxmlformats.org/officeDocument/2006/relationships/oleObject" Target="../embeddings/oleObject30.bin"/><Relationship Id="rId22" Type="http://schemas.openxmlformats.org/officeDocument/2006/relationships/oleObject" Target="../embeddings/oleObject3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33.wmf"/><Relationship Id="rId18" Type="http://schemas.openxmlformats.org/officeDocument/2006/relationships/image" Target="../media/image35.png"/><Relationship Id="rId3" Type="http://schemas.openxmlformats.org/officeDocument/2006/relationships/notesSlide" Target="../notesSlides/notesSlide9.xml"/><Relationship Id="rId7" Type="http://schemas.openxmlformats.org/officeDocument/2006/relationships/image" Target="../media/image30.wmf"/><Relationship Id="rId12" Type="http://schemas.openxmlformats.org/officeDocument/2006/relationships/oleObject" Target="../embeddings/oleObject39.bin"/><Relationship Id="rId17" Type="http://schemas.openxmlformats.org/officeDocument/2006/relationships/image" Target="../media/image34.wmf"/><Relationship Id="rId2" Type="http://schemas.openxmlformats.org/officeDocument/2006/relationships/slideLayout" Target="../slideLayouts/slideLayout6.xml"/><Relationship Id="rId16" Type="http://schemas.openxmlformats.org/officeDocument/2006/relationships/oleObject" Target="../embeddings/oleObject42.bin"/><Relationship Id="rId1" Type="http://schemas.openxmlformats.org/officeDocument/2006/relationships/vmlDrawing" Target="../drawings/vmlDrawing8.vml"/><Relationship Id="rId6" Type="http://schemas.openxmlformats.org/officeDocument/2006/relationships/oleObject" Target="../embeddings/oleObject36.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oleObject" Target="../embeddings/oleObject41.bin"/><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31.wmf"/><Relationship Id="rId14" Type="http://schemas.openxmlformats.org/officeDocument/2006/relationships/oleObject" Target="../embeddings/oleObject40.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47800" y="381000"/>
            <a:ext cx="7086600" cy="11430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Stream Function &amp; Velocity Potential</a:t>
            </a:r>
          </a:p>
        </p:txBody>
      </p:sp>
      <p:sp>
        <p:nvSpPr>
          <p:cNvPr id="19459" name="Rectangle 3"/>
          <p:cNvSpPr>
            <a:spLocks noChangeArrowheads="1"/>
          </p:cNvSpPr>
          <p:nvPr/>
        </p:nvSpPr>
        <p:spPr bwMode="auto">
          <a:xfrm>
            <a:off x="762000" y="1371600"/>
            <a:ext cx="7772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dirty="0">
                <a:solidFill>
                  <a:schemeClr val="tx1"/>
                </a:solidFill>
                <a:latin typeface="Times New Roman" panose="02020603050405020304" pitchFamily="18" charset="0"/>
              </a:rPr>
              <a:t>Stream lines/ Stream Function (</a:t>
            </a:r>
            <a:r>
              <a:rPr kumimoji="1" lang="en-US" altLang="ar-IQ" sz="2600" dirty="0">
                <a:solidFill>
                  <a:schemeClr val="tx1"/>
                </a:solidFill>
                <a:latin typeface="Symbol" panose="05050102010706020507" pitchFamily="18" charset="2"/>
              </a:rPr>
              <a:t>Y</a:t>
            </a:r>
            <a:r>
              <a:rPr kumimoji="1" lang="en-US" altLang="ar-IQ" sz="2600" dirty="0">
                <a:solidFill>
                  <a:schemeClr val="tx1"/>
                </a:solidFill>
                <a:latin typeface="Times New Roman" panose="02020603050405020304" pitchFamily="18" charset="0"/>
              </a:rPr>
              <a:t>)</a:t>
            </a:r>
          </a:p>
          <a:p>
            <a:pPr lvl="1">
              <a:spcBef>
                <a:spcPct val="20000"/>
              </a:spcBef>
              <a:buClr>
                <a:schemeClr val="tx2"/>
              </a:buClr>
              <a:buSzPct val="75000"/>
              <a:buFont typeface="Monotype Sorts" pitchFamily="2" charset="2"/>
              <a:buChar char="u"/>
            </a:pPr>
            <a:r>
              <a:rPr kumimoji="1" lang="en-US" altLang="ar-IQ" sz="2400" dirty="0">
                <a:solidFill>
                  <a:schemeClr val="tx1"/>
                </a:solidFill>
                <a:latin typeface="Times New Roman" panose="02020603050405020304" pitchFamily="18" charset="0"/>
              </a:rPr>
              <a:t>Concept</a:t>
            </a:r>
          </a:p>
          <a:p>
            <a:pPr lvl="1">
              <a:spcBef>
                <a:spcPct val="20000"/>
              </a:spcBef>
              <a:buClr>
                <a:schemeClr val="tx2"/>
              </a:buClr>
              <a:buSzPct val="75000"/>
              <a:buFont typeface="Monotype Sorts" pitchFamily="2" charset="2"/>
              <a:buChar char="u"/>
            </a:pPr>
            <a:r>
              <a:rPr kumimoji="1" lang="en-US" altLang="ar-IQ" sz="2400" dirty="0">
                <a:solidFill>
                  <a:schemeClr val="tx1"/>
                </a:solidFill>
                <a:latin typeface="Times New Roman" panose="02020603050405020304" pitchFamily="18" charset="0"/>
              </a:rPr>
              <a:t>Relevant Formulas</a:t>
            </a:r>
          </a:p>
          <a:p>
            <a:pPr lvl="1">
              <a:spcBef>
                <a:spcPct val="20000"/>
              </a:spcBef>
              <a:buClr>
                <a:schemeClr val="tx2"/>
              </a:buClr>
              <a:buSzPct val="75000"/>
              <a:buFont typeface="Monotype Sorts" pitchFamily="2" charset="2"/>
              <a:buChar char="u"/>
            </a:pPr>
            <a:r>
              <a:rPr kumimoji="1" lang="en-US" altLang="ar-IQ" sz="2400" dirty="0">
                <a:solidFill>
                  <a:schemeClr val="tx1"/>
                </a:solidFill>
                <a:latin typeface="Times New Roman" panose="02020603050405020304" pitchFamily="18" charset="0"/>
              </a:rPr>
              <a:t>Examples</a:t>
            </a:r>
          </a:p>
          <a:p>
            <a:pPr lvl="1">
              <a:spcBef>
                <a:spcPct val="20000"/>
              </a:spcBef>
              <a:buClr>
                <a:schemeClr val="tx2"/>
              </a:buClr>
              <a:buSzPct val="75000"/>
              <a:buFont typeface="Monotype Sorts" pitchFamily="2" charset="2"/>
              <a:buChar char="u"/>
            </a:pPr>
            <a:r>
              <a:rPr kumimoji="1" lang="en-US" altLang="ar-IQ" sz="2400" dirty="0">
                <a:solidFill>
                  <a:schemeClr val="tx1"/>
                </a:solidFill>
                <a:latin typeface="Times New Roman" panose="02020603050405020304" pitchFamily="18" charset="0"/>
              </a:rPr>
              <a:t>Rotation, vorticity</a:t>
            </a:r>
          </a:p>
          <a:p>
            <a:pPr>
              <a:spcBef>
                <a:spcPct val="20000"/>
              </a:spcBef>
              <a:buClr>
                <a:schemeClr val="hlink"/>
              </a:buClr>
              <a:buSzPct val="50000"/>
              <a:buFont typeface="Monotype Sorts" pitchFamily="2" charset="2"/>
              <a:buChar char="n"/>
            </a:pPr>
            <a:r>
              <a:rPr kumimoji="1" lang="en-US" altLang="ar-IQ" sz="2600" dirty="0">
                <a:solidFill>
                  <a:schemeClr val="tx1"/>
                </a:solidFill>
                <a:latin typeface="Times New Roman" panose="02020603050405020304" pitchFamily="18" charset="0"/>
              </a:rPr>
              <a:t>Velocity Potential(</a:t>
            </a:r>
            <a:r>
              <a:rPr kumimoji="1" lang="en-US" altLang="ar-IQ" sz="2600" dirty="0">
                <a:solidFill>
                  <a:schemeClr val="tx1"/>
                </a:solidFill>
                <a:latin typeface="Symbol" panose="05050102010706020507" pitchFamily="18" charset="2"/>
              </a:rPr>
              <a:t>f</a:t>
            </a:r>
            <a:r>
              <a:rPr kumimoji="1" lang="en-US" altLang="ar-IQ" sz="2600" dirty="0">
                <a:solidFill>
                  <a:schemeClr val="tx1"/>
                </a:solidFill>
                <a:latin typeface="Times New Roman" panose="02020603050405020304" pitchFamily="18" charset="0"/>
              </a:rPr>
              <a:t>)</a:t>
            </a:r>
          </a:p>
          <a:p>
            <a:pPr lvl="1">
              <a:spcBef>
                <a:spcPct val="20000"/>
              </a:spcBef>
              <a:buClr>
                <a:schemeClr val="tx2"/>
              </a:buClr>
              <a:buSzPct val="75000"/>
              <a:buFont typeface="Monotype Sorts" pitchFamily="2" charset="2"/>
              <a:buChar char="u"/>
            </a:pPr>
            <a:r>
              <a:rPr kumimoji="1" lang="en-US" altLang="ar-IQ" sz="2400" dirty="0">
                <a:solidFill>
                  <a:schemeClr val="tx1"/>
                </a:solidFill>
                <a:latin typeface="Times New Roman" panose="02020603050405020304" pitchFamily="18" charset="0"/>
              </a:rPr>
              <a:t>Concept</a:t>
            </a:r>
          </a:p>
          <a:p>
            <a:pPr lvl="1">
              <a:spcBef>
                <a:spcPct val="20000"/>
              </a:spcBef>
              <a:buClr>
                <a:schemeClr val="tx2"/>
              </a:buClr>
              <a:buSzPct val="75000"/>
              <a:buFont typeface="Monotype Sorts" pitchFamily="2" charset="2"/>
              <a:buChar char="u"/>
            </a:pPr>
            <a:r>
              <a:rPr kumimoji="1" lang="en-US" altLang="ar-IQ" sz="2400" dirty="0">
                <a:solidFill>
                  <a:schemeClr val="tx1"/>
                </a:solidFill>
                <a:latin typeface="Times New Roman" panose="02020603050405020304" pitchFamily="18" charset="0"/>
              </a:rPr>
              <a:t>Relevant Formulas</a:t>
            </a:r>
          </a:p>
          <a:p>
            <a:pPr lvl="1">
              <a:spcBef>
                <a:spcPct val="20000"/>
              </a:spcBef>
              <a:buClr>
                <a:schemeClr val="tx2"/>
              </a:buClr>
              <a:buSzPct val="75000"/>
              <a:buFont typeface="Monotype Sorts" pitchFamily="2" charset="2"/>
              <a:buChar char="u"/>
            </a:pPr>
            <a:r>
              <a:rPr kumimoji="1" lang="en-US" altLang="ar-IQ" sz="2400" dirty="0">
                <a:solidFill>
                  <a:schemeClr val="tx1"/>
                </a:solidFill>
                <a:latin typeface="Times New Roman" panose="02020603050405020304" pitchFamily="18" charset="0"/>
              </a:rPr>
              <a:t>Examples</a:t>
            </a:r>
          </a:p>
          <a:p>
            <a:pPr lvl="1">
              <a:spcBef>
                <a:spcPct val="20000"/>
              </a:spcBef>
              <a:buClr>
                <a:schemeClr val="tx2"/>
              </a:buClr>
              <a:buSzPct val="75000"/>
              <a:buFont typeface="Monotype Sorts" pitchFamily="2" charset="2"/>
              <a:buChar char="u"/>
            </a:pPr>
            <a:r>
              <a:rPr kumimoji="1" lang="en-US" altLang="ar-IQ" sz="2400" dirty="0">
                <a:solidFill>
                  <a:schemeClr val="tx1"/>
                </a:solidFill>
                <a:latin typeface="Times New Roman" panose="02020603050405020304" pitchFamily="18" charset="0"/>
              </a:rPr>
              <a:t>Relationship between stream function and velocity potential</a:t>
            </a:r>
          </a:p>
          <a:p>
            <a:pPr lvl="1">
              <a:spcBef>
                <a:spcPct val="20000"/>
              </a:spcBef>
              <a:buClr>
                <a:schemeClr val="tx2"/>
              </a:buClr>
              <a:buSzPct val="75000"/>
              <a:buFont typeface="Monotype Sorts" pitchFamily="2" charset="2"/>
              <a:buChar char="u"/>
            </a:pPr>
            <a:r>
              <a:rPr kumimoji="1" lang="en-US" altLang="ar-IQ" sz="2400" b="1" dirty="0">
                <a:solidFill>
                  <a:schemeClr val="tx1"/>
                </a:solidFill>
                <a:latin typeface="Times New Roman" panose="02020603050405020304" pitchFamily="18" charset="0"/>
              </a:rPr>
              <a:t>Complex velocity potential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609600" y="639763"/>
            <a:ext cx="75438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000" b="1">
                <a:solidFill>
                  <a:schemeClr val="tx1"/>
                </a:solidFill>
                <a:latin typeface="Times New Roman" panose="02020603050405020304" pitchFamily="18" charset="0"/>
              </a:rPr>
              <a:t>To write rotation in terms of stream functions, Assume that  </a:t>
            </a:r>
            <a:r>
              <a:rPr kumimoji="1" lang="el-GR" altLang="ar-IQ" sz="2000" b="1" i="1">
                <a:solidFill>
                  <a:schemeClr val="tx1"/>
                </a:solidFill>
                <a:latin typeface="Times New Roman" panose="02020603050405020304" pitchFamily="18" charset="0"/>
              </a:rPr>
              <a:t>ψ</a:t>
            </a:r>
            <a:r>
              <a:rPr kumimoji="1" lang="en-US" altLang="ar-IQ" sz="2000" b="1" i="1">
                <a:solidFill>
                  <a:schemeClr val="tx1"/>
                </a:solidFill>
                <a:latin typeface="Times New Roman" panose="02020603050405020304" pitchFamily="18" charset="0"/>
              </a:rPr>
              <a:t> is a stream function. So</a:t>
            </a:r>
          </a:p>
        </p:txBody>
      </p:sp>
      <p:graphicFrame>
        <p:nvGraphicFramePr>
          <p:cNvPr id="17415" name="Object 7"/>
          <p:cNvGraphicFramePr>
            <a:graphicFrameLocks noChangeAspect="1"/>
          </p:cNvGraphicFramePr>
          <p:nvPr/>
        </p:nvGraphicFramePr>
        <p:xfrm>
          <a:off x="31750" y="3557588"/>
          <a:ext cx="4872038" cy="833437"/>
        </p:xfrm>
        <a:graphic>
          <a:graphicData uri="http://schemas.openxmlformats.org/presentationml/2006/ole">
            <mc:AlternateContent xmlns:mc="http://schemas.openxmlformats.org/markup-compatibility/2006">
              <mc:Choice xmlns:v="urn:schemas-microsoft-com:vml" Requires="v">
                <p:oleObj spid="_x0000_s37993" name="Equation" r:id="rId4" imgW="2794000" imgH="482600" progId="Equation.DSMT4">
                  <p:embed/>
                </p:oleObj>
              </mc:Choice>
              <mc:Fallback>
                <p:oleObj name="Equation" r:id="rId4" imgW="2794000" imgH="4826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 y="3557588"/>
                        <a:ext cx="4872038"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17"/>
          <p:cNvGraphicFramePr>
            <a:graphicFrameLocks noChangeAspect="1"/>
          </p:cNvGraphicFramePr>
          <p:nvPr/>
        </p:nvGraphicFramePr>
        <p:xfrm>
          <a:off x="719138" y="2503488"/>
          <a:ext cx="990600" cy="725487"/>
        </p:xfrm>
        <a:graphic>
          <a:graphicData uri="http://schemas.openxmlformats.org/presentationml/2006/ole">
            <mc:AlternateContent xmlns:mc="http://schemas.openxmlformats.org/markup-compatibility/2006">
              <mc:Choice xmlns:v="urn:schemas-microsoft-com:vml" Requires="v">
                <p:oleObj spid="_x0000_s37994" name="Equation" r:id="rId6" imgW="571252" imgH="418918" progId="Equation.DSMT4">
                  <p:embed/>
                </p:oleObj>
              </mc:Choice>
              <mc:Fallback>
                <p:oleObj name="Equation" r:id="rId6" imgW="571252" imgH="418918" progId="Equation.DSMT4">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138" y="2503488"/>
                        <a:ext cx="990600" cy="72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6" name="Object 18"/>
          <p:cNvGraphicFramePr>
            <a:graphicFrameLocks noChangeAspect="1"/>
          </p:cNvGraphicFramePr>
          <p:nvPr/>
        </p:nvGraphicFramePr>
        <p:xfrm>
          <a:off x="2212975" y="2479675"/>
          <a:ext cx="1524000" cy="769938"/>
        </p:xfrm>
        <a:graphic>
          <a:graphicData uri="http://schemas.openxmlformats.org/presentationml/2006/ole">
            <mc:AlternateContent xmlns:mc="http://schemas.openxmlformats.org/markup-compatibility/2006">
              <mc:Choice xmlns:v="urn:schemas-microsoft-com:vml" Requires="v">
                <p:oleObj spid="_x0000_s37995" name="Equation" r:id="rId8" imgW="850531" imgH="431613" progId="Equation.DSMT4">
                  <p:embed/>
                </p:oleObj>
              </mc:Choice>
              <mc:Fallback>
                <p:oleObj name="Equation" r:id="rId8" imgW="850531" imgH="431613" progId="Equation.DSMT4">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2975" y="2479675"/>
                        <a:ext cx="15240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7" name="Object 19"/>
          <p:cNvGraphicFramePr>
            <a:graphicFrameLocks noChangeAspect="1"/>
          </p:cNvGraphicFramePr>
          <p:nvPr/>
        </p:nvGraphicFramePr>
        <p:xfrm>
          <a:off x="1495425" y="4346575"/>
          <a:ext cx="1412875" cy="746125"/>
        </p:xfrm>
        <a:graphic>
          <a:graphicData uri="http://schemas.openxmlformats.org/presentationml/2006/ole">
            <mc:AlternateContent xmlns:mc="http://schemas.openxmlformats.org/markup-compatibility/2006">
              <mc:Choice xmlns:v="urn:schemas-microsoft-com:vml" Requires="v">
                <p:oleObj spid="_x0000_s37996" name="Equation" r:id="rId10" imgW="812447" imgH="431613" progId="Equation.DSMT4">
                  <p:embed/>
                </p:oleObj>
              </mc:Choice>
              <mc:Fallback>
                <p:oleObj name="Equation" r:id="rId10" imgW="812447" imgH="431613" progId="Equation.DSMT4">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5425" y="4346575"/>
                        <a:ext cx="1412875"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8" name="Object 20"/>
          <p:cNvGraphicFramePr>
            <a:graphicFrameLocks noChangeAspect="1"/>
          </p:cNvGraphicFramePr>
          <p:nvPr/>
        </p:nvGraphicFramePr>
        <p:xfrm>
          <a:off x="1560513" y="5464175"/>
          <a:ext cx="1638300" cy="415925"/>
        </p:xfrm>
        <a:graphic>
          <a:graphicData uri="http://schemas.openxmlformats.org/presentationml/2006/ole">
            <mc:AlternateContent xmlns:mc="http://schemas.openxmlformats.org/markup-compatibility/2006">
              <mc:Choice xmlns:v="urn:schemas-microsoft-com:vml" Requires="v">
                <p:oleObj spid="_x0000_s37997" name="Equation" r:id="rId12" imgW="939392" imgH="241195" progId="Equation.DSMT4">
                  <p:embed/>
                </p:oleObj>
              </mc:Choice>
              <mc:Fallback>
                <p:oleObj name="Equation" r:id="rId12" imgW="939392" imgH="241195" progId="Equation.DSMT4">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0513" y="5464175"/>
                        <a:ext cx="163830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9" name="Rectangle 21"/>
          <p:cNvSpPr>
            <a:spLocks noChangeArrowheads="1"/>
          </p:cNvSpPr>
          <p:nvPr/>
        </p:nvSpPr>
        <p:spPr bwMode="auto">
          <a:xfrm>
            <a:off x="0" y="5411788"/>
            <a:ext cx="75438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That is</a:t>
            </a:r>
          </a:p>
        </p:txBody>
      </p:sp>
      <p:sp>
        <p:nvSpPr>
          <p:cNvPr id="17430" name="Rectangle 22"/>
          <p:cNvSpPr>
            <a:spLocks noChangeArrowheads="1"/>
          </p:cNvSpPr>
          <p:nvPr/>
        </p:nvSpPr>
        <p:spPr bwMode="auto">
          <a:xfrm>
            <a:off x="-34925" y="5859463"/>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dirty="0">
                <a:solidFill>
                  <a:schemeClr val="tx1"/>
                </a:solidFill>
                <a:latin typeface="Times New Roman" panose="02020603050405020304" pitchFamily="18" charset="0"/>
              </a:rPr>
              <a:t>For </a:t>
            </a:r>
            <a:r>
              <a:rPr kumimoji="1" lang="en-US" altLang="ar-IQ" sz="2600" dirty="0" err="1">
                <a:solidFill>
                  <a:schemeClr val="tx1"/>
                </a:solidFill>
                <a:latin typeface="Times New Roman" panose="02020603050405020304" pitchFamily="18" charset="0"/>
              </a:rPr>
              <a:t>irrotational</a:t>
            </a:r>
            <a:r>
              <a:rPr kumimoji="1" lang="en-US" altLang="ar-IQ" sz="2600" dirty="0">
                <a:solidFill>
                  <a:schemeClr val="tx1"/>
                </a:solidFill>
                <a:latin typeface="Times New Roman" panose="02020603050405020304" pitchFamily="18" charset="0"/>
              </a:rPr>
              <a:t> flow (</a:t>
            </a:r>
            <a:r>
              <a:rPr kumimoji="1" lang="en-US" altLang="ar-IQ" sz="2600" dirty="0" err="1">
                <a:solidFill>
                  <a:schemeClr val="tx1"/>
                </a:solidFill>
                <a:latin typeface="Symbol" panose="05050102010706020507" pitchFamily="18" charset="2"/>
              </a:rPr>
              <a:t>w</a:t>
            </a:r>
            <a:r>
              <a:rPr kumimoji="1" lang="en-US" altLang="ar-IQ" sz="2600" baseline="-25000" dirty="0" err="1">
                <a:solidFill>
                  <a:schemeClr val="tx1"/>
                </a:solidFill>
                <a:latin typeface="Times New Roman" panose="02020603050405020304" pitchFamily="18" charset="0"/>
              </a:rPr>
              <a:t>z</a:t>
            </a:r>
            <a:r>
              <a:rPr kumimoji="1" lang="en-US" altLang="ar-IQ" sz="2600" dirty="0">
                <a:solidFill>
                  <a:schemeClr val="tx1"/>
                </a:solidFill>
                <a:latin typeface="Times New Roman" panose="02020603050405020304" pitchFamily="18" charset="0"/>
              </a:rPr>
              <a:t>=0)</a:t>
            </a:r>
          </a:p>
        </p:txBody>
      </p:sp>
      <p:graphicFrame>
        <p:nvGraphicFramePr>
          <p:cNvPr id="17431" name="Object 23"/>
          <p:cNvGraphicFramePr>
            <a:graphicFrameLocks noChangeAspect="1"/>
          </p:cNvGraphicFramePr>
          <p:nvPr/>
        </p:nvGraphicFramePr>
        <p:xfrm>
          <a:off x="2287588" y="6376988"/>
          <a:ext cx="993775" cy="396875"/>
        </p:xfrm>
        <a:graphic>
          <a:graphicData uri="http://schemas.openxmlformats.org/presentationml/2006/ole">
            <mc:AlternateContent xmlns:mc="http://schemas.openxmlformats.org/markup-compatibility/2006">
              <mc:Choice xmlns:v="urn:schemas-microsoft-com:vml" Requires="v">
                <p:oleObj spid="_x0000_s37998" name="Equation" r:id="rId14" imgW="571252" imgH="228501" progId="Equation.DSMT4">
                  <p:embed/>
                </p:oleObj>
              </mc:Choice>
              <mc:Fallback>
                <p:oleObj name="Equation" r:id="rId14" imgW="571252" imgH="228501" progId="Equation.DSMT4">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7588" y="6376988"/>
                        <a:ext cx="9937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9" name="Rectangle 24"/>
          <p:cNvSpPr>
            <a:spLocks noChangeArrowheads="1"/>
          </p:cNvSpPr>
          <p:nvPr/>
        </p:nvSpPr>
        <p:spPr bwMode="auto">
          <a:xfrm>
            <a:off x="762000" y="-61913"/>
            <a:ext cx="72390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nSpc>
                <a:spcPct val="70000"/>
              </a:lnSpc>
              <a:spcBef>
                <a:spcPct val="0"/>
              </a:spcBef>
              <a:buClrTx/>
              <a:buFontTx/>
              <a:buNone/>
            </a:pPr>
            <a:r>
              <a:rPr kumimoji="1" lang="en-US" altLang="ar-IQ" sz="3600" b="1">
                <a:solidFill>
                  <a:srgbClr val="000099"/>
                </a:solidFill>
                <a:latin typeface="Arial Narrow" panose="020B0606020202030204" pitchFamily="34" charset="0"/>
              </a:rPr>
              <a:t>Rotation in terms of Stream Function</a:t>
            </a:r>
          </a:p>
        </p:txBody>
      </p:sp>
      <p:sp>
        <p:nvSpPr>
          <p:cNvPr id="3" name="TextBox 2"/>
          <p:cNvSpPr txBox="1">
            <a:spLocks noRot="1" noChangeAspect="1" noMove="1" noResize="1" noEditPoints="1" noAdjustHandles="1" noChangeArrowheads="1" noChangeShapeType="1" noTextEdit="1"/>
          </p:cNvSpPr>
          <p:nvPr/>
        </p:nvSpPr>
        <p:spPr>
          <a:xfrm>
            <a:off x="1333500" y="1275983"/>
            <a:ext cx="6400800" cy="1075103"/>
          </a:xfrm>
          <a:prstGeom prst="rect">
            <a:avLst/>
          </a:prstGeom>
          <a:blipFill rotWithShape="0">
            <a:blip r:embed="rId16"/>
            <a:stretch>
              <a:fillRect l="-1524" t="-4520"/>
            </a:stretch>
          </a:blipFill>
        </p:spPr>
        <p:txBody>
          <a:bodyPr/>
          <a:lstStyle/>
          <a:p>
            <a:pPr>
              <a:defRPr/>
            </a:pPr>
            <a:r>
              <a:rPr lang="en-US">
                <a:noFill/>
              </a:rPr>
              <a:t> </a:t>
            </a:r>
          </a:p>
        </p:txBody>
      </p:sp>
      <p:pic>
        <p:nvPicPr>
          <p:cNvPr id="13" name="Picture 12" descr="C:\Users\ah\Desktop\٢٠١٩٠٢٢٤_١٠١٠٣٣.jpg"/>
          <p:cNvPicPr>
            <a:picLocks noChangeAspect="1" noChangeArrowheads="1"/>
          </p:cNvPicPr>
          <p:nvPr/>
        </p:nvPicPr>
        <p:blipFill>
          <a:blip r:embed="rId17">
            <a:extLst>
              <a:ext uri="{28A0092B-C50C-407E-A947-70E740481C1C}">
                <a14:useLocalDpi xmlns:a14="http://schemas.microsoft.com/office/drawing/2010/main" val="0"/>
              </a:ext>
            </a:extLst>
          </a:blip>
          <a:srcRect l="9393" t="29620" r="21594" b="2472"/>
          <a:stretch>
            <a:fillRect/>
          </a:stretch>
        </p:blipFill>
        <p:spPr bwMode="auto">
          <a:xfrm>
            <a:off x="4908550" y="1806575"/>
            <a:ext cx="423545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Rot="1" noChangeAspect="1" noMove="1" noResize="1" noEditPoints="1" noAdjustHandles="1" noChangeArrowheads="1" noChangeShapeType="1" noTextEdit="1"/>
          </p:cNvSpPr>
          <p:nvPr/>
        </p:nvSpPr>
        <p:spPr>
          <a:xfrm>
            <a:off x="105971" y="4992554"/>
            <a:ext cx="4275529" cy="403187"/>
          </a:xfrm>
          <a:prstGeom prst="rect">
            <a:avLst/>
          </a:prstGeom>
          <a:blipFill>
            <a:blip r:embed="rId18"/>
            <a:stretch>
              <a:fillRect l="-712" b="-19697"/>
            </a:stretch>
          </a:blipFill>
        </p:spPr>
        <p:txBody>
          <a:bodyPr/>
          <a:lstStyle/>
          <a:p>
            <a:r>
              <a:rPr lang="ar-IQ">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 calcmode="lin" valueType="num">
                                      <p:cBhvr additive="base">
                                        <p:cTn id="17" dur="500" fill="hold"/>
                                        <p:tgtEl>
                                          <p:spTgt spid="22532"/>
                                        </p:tgtEl>
                                        <p:attrNameLst>
                                          <p:attrName>ppt_x</p:attrName>
                                        </p:attrNameLst>
                                      </p:cBhvr>
                                      <p:tavLst>
                                        <p:tav tm="0">
                                          <p:val>
                                            <p:strVal val="0-#ppt_w/2"/>
                                          </p:val>
                                        </p:tav>
                                        <p:tav tm="100000">
                                          <p:val>
                                            <p:strVal val="#ppt_x"/>
                                          </p:val>
                                        </p:tav>
                                      </p:tavLst>
                                    </p:anim>
                                    <p:anim calcmode="lin" valueType="num">
                                      <p:cBhvr additive="base">
                                        <p:cTn id="18"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74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74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74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42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499"/>
                                          </p:stCondLst>
                                        </p:cTn>
                                        <p:tgtEl>
                                          <p:spTgt spid="17428"/>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4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499"/>
                                          </p:stCondLst>
                                        </p:cTn>
                                        <p:tgtEl>
                                          <p:spTgt spid="17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9" grpId="0"/>
      <p:bldP spid="1743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4"/>
          <p:cNvSpPr>
            <a:spLocks noRot="1" noChangeAspect="1" noMove="1" noResize="1" noEditPoints="1" noAdjustHandles="1" noChangeArrowheads="1" noChangeShapeType="1" noTextEdit="1"/>
          </p:cNvSpPr>
          <p:nvPr/>
        </p:nvSpPr>
        <p:spPr bwMode="auto">
          <a:xfrm>
            <a:off x="838200" y="152400"/>
            <a:ext cx="7543800" cy="2407476"/>
          </a:xfrm>
          <a:prstGeom prst="rect">
            <a:avLst/>
          </a:prstGeom>
          <a:blipFill>
            <a:blip r:embed="rId3"/>
            <a:stretch>
              <a:fillRect l="-889" t="-126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ar-IQ">
                <a:noFill/>
              </a:rPr>
              <a:t> </a:t>
            </a:r>
          </a:p>
        </p:txBody>
      </p:sp>
      <p:sp>
        <p:nvSpPr>
          <p:cNvPr id="16" name="Rectangle 4"/>
          <p:cNvSpPr>
            <a:spLocks noRot="1" noChangeAspect="1" noMove="1" noResize="1" noEditPoints="1" noAdjustHandles="1" noChangeArrowheads="1" noChangeShapeType="1" noTextEdit="1"/>
          </p:cNvSpPr>
          <p:nvPr/>
        </p:nvSpPr>
        <p:spPr bwMode="auto">
          <a:xfrm>
            <a:off x="1295400" y="2515814"/>
            <a:ext cx="7543800" cy="1979986"/>
          </a:xfrm>
          <a:prstGeom prst="rect">
            <a:avLst/>
          </a:prstGeom>
          <a:blipFill>
            <a:blip r:embed="rId4"/>
            <a:stretch>
              <a:fillRect l="-889"/>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ar-IQ">
                <a:noFill/>
              </a:rPr>
              <a:t> </a:t>
            </a:r>
          </a:p>
        </p:txBody>
      </p:sp>
      <p:sp>
        <p:nvSpPr>
          <p:cNvPr id="17" name="Rectangle 4"/>
          <p:cNvSpPr>
            <a:spLocks noRot="1" noChangeAspect="1" noMove="1" noResize="1" noEditPoints="1" noAdjustHandles="1" noChangeArrowheads="1" noChangeShapeType="1" noTextEdit="1"/>
          </p:cNvSpPr>
          <p:nvPr/>
        </p:nvSpPr>
        <p:spPr bwMode="auto">
          <a:xfrm>
            <a:off x="838200" y="4508938"/>
            <a:ext cx="7543800" cy="2044262"/>
          </a:xfrm>
          <a:prstGeom prst="rect">
            <a:avLst/>
          </a:prstGeom>
          <a:blipFill>
            <a:blip r:embed="rId5"/>
            <a:stretch>
              <a:fillRect l="-889" b="-89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ar-IQ">
                <a:no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FFFFF"/>
            </a:gs>
            <a:gs pos="84000">
              <a:srgbClr val="FFFFFF"/>
            </a:gs>
            <a:gs pos="100000">
              <a:srgbClr val="DFE8C4"/>
            </a:gs>
          </a:gsLst>
          <a:path path="rect">
            <a:fillToRect l="100000" t="100000"/>
          </a:path>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71600" y="0"/>
            <a:ext cx="6096000" cy="1143000"/>
          </a:xfrm>
        </p:spPr>
        <p:txBody>
          <a:bodyPr rtlCol="0">
            <a:normAutofit fontScale="90000"/>
          </a:bodyPr>
          <a:lstStyle/>
          <a:p>
            <a:pPr algn="ctr" eaLnBrk="1" fontAlgn="auto" hangingPunct="1">
              <a:spcAft>
                <a:spcPts val="0"/>
              </a:spcAft>
              <a:defRPr/>
            </a:pPr>
            <a:r>
              <a:rPr lang="en-US" dirty="0" smtClean="0">
                <a:solidFill>
                  <a:schemeClr val="tx1">
                    <a:lumMod val="85000"/>
                    <a:lumOff val="15000"/>
                  </a:schemeClr>
                </a:solidFill>
              </a:rPr>
              <a:t>Stream Function- Physical meaning</a:t>
            </a:r>
          </a:p>
        </p:txBody>
      </p:sp>
      <p:sp>
        <p:nvSpPr>
          <p:cNvPr id="50179" name="Rectangle 4"/>
          <p:cNvSpPr>
            <a:spLocks noChangeArrowheads="1"/>
          </p:cNvSpPr>
          <p:nvPr/>
        </p:nvSpPr>
        <p:spPr bwMode="auto">
          <a:xfrm>
            <a:off x="385293" y="1042083"/>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
                <a:srgbClr val="FB4A18"/>
              </a:buClr>
              <a:buSzPct val="50000"/>
              <a:buFont typeface="Monotype Sorts" pitchFamily="2" charset="2"/>
              <a:buChar char="n"/>
              <a:tabLst/>
              <a:defRPr/>
            </a:pPr>
            <a:r>
              <a:rPr kumimoji="1" lang="en-US" altLang="ar-IQ"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ahoma" panose="020B0604030504040204" pitchFamily="34" charset="0"/>
              </a:rPr>
              <a:t>Statement: </a:t>
            </a:r>
            <a:r>
              <a:rPr kumimoji="1" lang="en-US" altLang="ar-IQ"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ahoma" panose="020B0604030504040204" pitchFamily="34" charset="0"/>
              </a:rPr>
              <a:t>In 2D (viscous or inviscid) flow (incompressible flow OR steady state compressible flow), </a:t>
            </a:r>
            <a:r>
              <a:rPr kumimoji="1" lang="en-US" altLang="ar-IQ" sz="2600" b="0" i="0" u="none" strike="noStrike" kern="1200" cap="none" spc="0" normalizeH="0" baseline="0" noProof="0" dirty="0" smtClean="0">
                <a:ln>
                  <a:noFill/>
                </a:ln>
                <a:solidFill>
                  <a:prstClr val="black"/>
                </a:solidFill>
                <a:effectLst/>
                <a:uLnTx/>
                <a:uFillTx/>
                <a:latin typeface="Symbol" panose="05050102010706020507" pitchFamily="18" charset="2"/>
                <a:ea typeface="+mn-ea"/>
                <a:cs typeface="Tahoma" panose="020B0604030504040204" pitchFamily="34" charset="0"/>
              </a:rPr>
              <a:t>y</a:t>
            </a:r>
            <a:r>
              <a:rPr kumimoji="1" lang="en-US" altLang="ar-IQ"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ahoma" panose="020B0604030504040204" pitchFamily="34" charset="0"/>
              </a:rPr>
              <a:t> = constant represents the streamline. </a:t>
            </a:r>
          </a:p>
          <a:p>
            <a:pPr marL="342900" marR="0" lvl="0" indent="-342900" algn="l" defTabSz="914400" rtl="0" eaLnBrk="0" fontAlgn="base" latinLnBrk="0" hangingPunct="0">
              <a:lnSpc>
                <a:spcPct val="100000"/>
              </a:lnSpc>
              <a:spcBef>
                <a:spcPct val="20000"/>
              </a:spcBef>
              <a:spcAft>
                <a:spcPct val="0"/>
              </a:spcAft>
              <a:buClr>
                <a:srgbClr val="FB4A18"/>
              </a:buClr>
              <a:buSzPct val="50000"/>
              <a:buFont typeface="Monotype Sorts" pitchFamily="2" charset="2"/>
              <a:buChar char="n"/>
              <a:tabLst/>
              <a:defRPr/>
            </a:pPr>
            <a:r>
              <a:rPr kumimoji="1" lang="en-US" altLang="ar-IQ"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ahoma" panose="020B0604030504040204" pitchFamily="34" charset="0"/>
              </a:rPr>
              <a:t>Proof</a:t>
            </a:r>
            <a:endParaRPr kumimoji="1" lang="en-US" altLang="ar-IQ"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ahoma" panose="020B0604030504040204" pitchFamily="34" charset="0"/>
            </a:endParaRPr>
          </a:p>
        </p:txBody>
      </p:sp>
      <p:graphicFrame>
        <p:nvGraphicFramePr>
          <p:cNvPr id="50180" name="Object 5"/>
          <p:cNvGraphicFramePr>
            <a:graphicFrameLocks noChangeAspect="1"/>
          </p:cNvGraphicFramePr>
          <p:nvPr/>
        </p:nvGraphicFramePr>
        <p:xfrm>
          <a:off x="1295400" y="3200400"/>
          <a:ext cx="3124200" cy="877888"/>
        </p:xfrm>
        <a:graphic>
          <a:graphicData uri="http://schemas.openxmlformats.org/presentationml/2006/ole">
            <mc:AlternateContent xmlns:mc="http://schemas.openxmlformats.org/markup-compatibility/2006">
              <mc:Choice xmlns:v="urn:schemas-microsoft-com:vml" Requires="v">
                <p:oleObj spid="_x0000_s68655" name="Equation" r:id="rId4" imgW="1625600" imgH="457200" progId="Equation.DSMT4">
                  <p:embed/>
                </p:oleObj>
              </mc:Choice>
              <mc:Fallback>
                <p:oleObj name="Equation" r:id="rId4" imgW="1625600" imgH="457200" progId="Equation.DSMT4">
                  <p:embed/>
                  <p:pic>
                    <p:nvPicPr>
                      <p:cNvPr id="5018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200400"/>
                        <a:ext cx="3124200" cy="87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1" name="Object 6"/>
          <p:cNvGraphicFramePr>
            <a:graphicFrameLocks noChangeAspect="1"/>
          </p:cNvGraphicFramePr>
          <p:nvPr/>
        </p:nvGraphicFramePr>
        <p:xfrm>
          <a:off x="1905000" y="4075113"/>
          <a:ext cx="2362200" cy="920750"/>
        </p:xfrm>
        <a:graphic>
          <a:graphicData uri="http://schemas.openxmlformats.org/presentationml/2006/ole">
            <mc:AlternateContent xmlns:mc="http://schemas.openxmlformats.org/markup-compatibility/2006">
              <mc:Choice xmlns:v="urn:schemas-microsoft-com:vml" Requires="v">
                <p:oleObj spid="_x0000_s68656" name="Equation" r:id="rId6" imgW="1231366" imgH="482391" progId="Equation.DSMT4">
                  <p:embed/>
                </p:oleObj>
              </mc:Choice>
              <mc:Fallback>
                <p:oleObj name="Equation" r:id="rId6" imgW="1231366" imgH="482391" progId="Equation.DSMT4">
                  <p:embed/>
                  <p:pic>
                    <p:nvPicPr>
                      <p:cNvPr id="50181"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075113"/>
                        <a:ext cx="2362200"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2" name="Rectangle 8"/>
          <p:cNvSpPr>
            <a:spLocks noChangeArrowheads="1"/>
          </p:cNvSpPr>
          <p:nvPr/>
        </p:nvSpPr>
        <p:spPr bwMode="auto">
          <a:xfrm>
            <a:off x="381000" y="26670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
                <a:srgbClr val="FB4A18"/>
              </a:buClr>
              <a:buSzPct val="50000"/>
              <a:buFont typeface="Monotype Sorts" pitchFamily="2" charset="2"/>
              <a:buChar char="n"/>
              <a:tabLst/>
              <a:defRPr/>
            </a:pPr>
            <a:r>
              <a:rPr kumimoji="1" lang="en-US" altLang="ar-IQ"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ahoma" panose="020B0604030504040204" pitchFamily="34" charset="0"/>
              </a:rPr>
              <a:t>If </a:t>
            </a:r>
            <a:r>
              <a:rPr kumimoji="1" lang="en-US" altLang="ar-IQ" sz="2600" b="0" i="0" u="none" strike="noStrike" kern="1200" cap="none" spc="0" normalizeH="0" baseline="0" noProof="0" dirty="0" smtClean="0">
                <a:ln>
                  <a:noFill/>
                </a:ln>
                <a:solidFill>
                  <a:prstClr val="black"/>
                </a:solidFill>
                <a:effectLst/>
                <a:uLnTx/>
                <a:uFillTx/>
                <a:latin typeface="Symbol" panose="05050102010706020507" pitchFamily="18" charset="2"/>
                <a:ea typeface="+mn-ea"/>
                <a:cs typeface="Tahoma" panose="020B0604030504040204" pitchFamily="34" charset="0"/>
              </a:rPr>
              <a:t>y</a:t>
            </a:r>
            <a:r>
              <a:rPr kumimoji="1" lang="en-US" altLang="ar-IQ"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ahoma" panose="020B0604030504040204" pitchFamily="34" charset="0"/>
              </a:rPr>
              <a:t> = constant, then </a:t>
            </a:r>
            <a:r>
              <a:rPr kumimoji="1" lang="en-US" altLang="ar-IQ" sz="2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ahoma" panose="020B0604030504040204" pitchFamily="34" charset="0"/>
              </a:rPr>
              <a:t>d</a:t>
            </a:r>
            <a:r>
              <a:rPr kumimoji="1" lang="en-US" altLang="ar-IQ" sz="2600" b="0" i="0" u="none" strike="noStrike" kern="1200" cap="none" spc="0" normalizeH="0" baseline="0" noProof="0" dirty="0" err="1" smtClean="0">
                <a:ln>
                  <a:noFill/>
                </a:ln>
                <a:solidFill>
                  <a:prstClr val="black"/>
                </a:solidFill>
                <a:effectLst/>
                <a:uLnTx/>
                <a:uFillTx/>
                <a:latin typeface="Symbol" panose="05050102010706020507" pitchFamily="18" charset="2"/>
                <a:ea typeface="+mn-ea"/>
                <a:cs typeface="Tahoma" panose="020B0604030504040204" pitchFamily="34" charset="0"/>
              </a:rPr>
              <a:t>y</a:t>
            </a:r>
            <a:r>
              <a:rPr kumimoji="1" lang="en-US" altLang="ar-IQ" sz="2600" b="0" i="0" u="none" strike="noStrike" kern="1200" cap="none" spc="0" normalizeH="0" baseline="0" noProof="0" dirty="0" smtClean="0">
                <a:ln>
                  <a:noFill/>
                </a:ln>
                <a:solidFill>
                  <a:prstClr val="black"/>
                </a:solidFill>
                <a:effectLst/>
                <a:uLnTx/>
                <a:uFillTx/>
                <a:latin typeface="Symbol" panose="05050102010706020507" pitchFamily="18" charset="2"/>
                <a:ea typeface="+mn-ea"/>
                <a:cs typeface="Tahoma" panose="020B0604030504040204" pitchFamily="34" charset="0"/>
              </a:rPr>
              <a:t>=0</a:t>
            </a:r>
          </a:p>
        </p:txBody>
      </p:sp>
      <p:graphicFrame>
        <p:nvGraphicFramePr>
          <p:cNvPr id="50183" name="Object 10"/>
          <p:cNvGraphicFramePr>
            <a:graphicFrameLocks noChangeAspect="1"/>
          </p:cNvGraphicFramePr>
          <p:nvPr/>
        </p:nvGraphicFramePr>
        <p:xfrm>
          <a:off x="2057400" y="5562600"/>
          <a:ext cx="1047750" cy="877888"/>
        </p:xfrm>
        <a:graphic>
          <a:graphicData uri="http://schemas.openxmlformats.org/presentationml/2006/ole">
            <mc:AlternateContent xmlns:mc="http://schemas.openxmlformats.org/markup-compatibility/2006">
              <mc:Choice xmlns:v="urn:schemas-microsoft-com:vml" Requires="v">
                <p:oleObj spid="_x0000_s68657" name="Equation" r:id="rId8" imgW="545863" imgH="457002" progId="Equation.DSMT4">
                  <p:embed/>
                </p:oleObj>
              </mc:Choice>
              <mc:Fallback>
                <p:oleObj name="Equation" r:id="rId8" imgW="545863" imgH="457002" progId="Equation.DSMT4">
                  <p:embed/>
                  <p:pic>
                    <p:nvPicPr>
                      <p:cNvPr id="50183"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5562600"/>
                        <a:ext cx="1047750" cy="87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4" name="Rectangle 11"/>
          <p:cNvSpPr>
            <a:spLocks noChangeArrowheads="1"/>
          </p:cNvSpPr>
          <p:nvPr/>
        </p:nvSpPr>
        <p:spPr bwMode="auto">
          <a:xfrm>
            <a:off x="381000" y="50292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
                <a:srgbClr val="FB4A18"/>
              </a:buClr>
              <a:buSzPct val="50000"/>
              <a:buFont typeface="Monotype Sorts" pitchFamily="2" charset="2"/>
              <a:buChar char="n"/>
              <a:tabLst/>
              <a:defRPr/>
            </a:pPr>
            <a:r>
              <a:rPr kumimoji="1" lang="en-US" altLang="ar-IQ" sz="26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ahoma" panose="020B0604030504040204" pitchFamily="34" charset="0"/>
              </a:rPr>
              <a:t>If </a:t>
            </a:r>
            <a:r>
              <a:rPr kumimoji="1" lang="en-US" altLang="ar-IQ" sz="2600" b="0" i="0" u="none" strike="noStrike" kern="1200" cap="none" spc="0" normalizeH="0" baseline="0" noProof="0" smtClean="0">
                <a:ln>
                  <a:noFill/>
                </a:ln>
                <a:solidFill>
                  <a:prstClr val="black"/>
                </a:solidFill>
                <a:effectLst/>
                <a:uLnTx/>
                <a:uFillTx/>
                <a:latin typeface="Symbol" panose="05050102010706020507" pitchFamily="18" charset="2"/>
                <a:ea typeface="+mn-ea"/>
                <a:cs typeface="Tahoma" panose="020B0604030504040204" pitchFamily="34" charset="0"/>
              </a:rPr>
              <a:t>y</a:t>
            </a:r>
            <a:r>
              <a:rPr kumimoji="1" lang="en-US" altLang="ar-IQ" sz="26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ahoma" panose="020B0604030504040204" pitchFamily="34" charset="0"/>
              </a:rPr>
              <a:t> = constant, then</a:t>
            </a:r>
            <a:endParaRPr kumimoji="1" lang="en-US" altLang="ar-IQ" sz="2600" b="0" i="0" u="none" strike="noStrike" kern="1200" cap="none" spc="0" normalizeH="0" baseline="0" noProof="0" smtClean="0">
              <a:ln>
                <a:noFill/>
              </a:ln>
              <a:solidFill>
                <a:prstClr val="black"/>
              </a:solidFill>
              <a:effectLst/>
              <a:uLnTx/>
              <a:uFillTx/>
              <a:latin typeface="Symbol" panose="05050102010706020507" pitchFamily="18" charset="2"/>
              <a:ea typeface="+mn-ea"/>
              <a:cs typeface="Tahoma" panose="020B0604030504040204" pitchFamily="34" charset="0"/>
            </a:endParaRPr>
          </a:p>
        </p:txBody>
      </p:sp>
      <p:sp>
        <p:nvSpPr>
          <p:cNvPr id="50185" name="Line 12"/>
          <p:cNvSpPr>
            <a:spLocks noChangeShapeType="1"/>
          </p:cNvSpPr>
          <p:nvPr/>
        </p:nvSpPr>
        <p:spPr bwMode="auto">
          <a:xfrm flipV="1">
            <a:off x="5029200" y="4343400"/>
            <a:ext cx="2362200" cy="10668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ahoma" panose="020B0604030504040204" pitchFamily="34" charset="0"/>
            </a:endParaRPr>
          </a:p>
        </p:txBody>
      </p:sp>
      <p:sp>
        <p:nvSpPr>
          <p:cNvPr id="30730" name="Line 13"/>
          <p:cNvSpPr>
            <a:spLocks noChangeShapeType="1"/>
          </p:cNvSpPr>
          <p:nvPr/>
        </p:nvSpPr>
        <p:spPr bwMode="auto">
          <a:xfrm>
            <a:off x="5029200" y="5410200"/>
            <a:ext cx="23622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0731" name="Line 14"/>
          <p:cNvSpPr>
            <a:spLocks noChangeShapeType="1"/>
          </p:cNvSpPr>
          <p:nvPr/>
        </p:nvSpPr>
        <p:spPr bwMode="auto">
          <a:xfrm flipV="1">
            <a:off x="7391400" y="4343400"/>
            <a:ext cx="0" cy="10668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0188" name="Rectangle 15"/>
          <p:cNvSpPr>
            <a:spLocks noChangeArrowheads="1"/>
          </p:cNvSpPr>
          <p:nvPr/>
        </p:nvSpPr>
        <p:spPr bwMode="auto">
          <a:xfrm>
            <a:off x="6324600" y="5562600"/>
            <a:ext cx="4810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ar-IQ"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ahoma" panose="020B0604030504040204" pitchFamily="34" charset="0"/>
              </a:rPr>
              <a:t>V</a:t>
            </a:r>
            <a:r>
              <a:rPr kumimoji="0" lang="en-US" altLang="ar-IQ" sz="2200" b="0" i="0" u="none" strike="noStrike" kern="1200" cap="none" spc="0" normalizeH="0" baseline="-25000" noProof="0" smtClean="0">
                <a:ln>
                  <a:noFill/>
                </a:ln>
                <a:solidFill>
                  <a:prstClr val="black"/>
                </a:solidFill>
                <a:effectLst/>
                <a:uLnTx/>
                <a:uFillTx/>
                <a:latin typeface="Times New Roman" panose="02020603050405020304" pitchFamily="18" charset="0"/>
                <a:ea typeface="+mn-ea"/>
                <a:cs typeface="Tahoma" panose="020B0604030504040204" pitchFamily="34" charset="0"/>
              </a:rPr>
              <a:t>x</a:t>
            </a:r>
          </a:p>
        </p:txBody>
      </p:sp>
      <p:sp>
        <p:nvSpPr>
          <p:cNvPr id="50189" name="Rectangle 16"/>
          <p:cNvSpPr>
            <a:spLocks noChangeArrowheads="1"/>
          </p:cNvSpPr>
          <p:nvPr/>
        </p:nvSpPr>
        <p:spPr bwMode="auto">
          <a:xfrm>
            <a:off x="7467600" y="4648200"/>
            <a:ext cx="4810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ar-IQ"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ahoma" panose="020B0604030504040204" pitchFamily="34" charset="0"/>
              </a:rPr>
              <a:t>V</a:t>
            </a:r>
            <a:r>
              <a:rPr kumimoji="0" lang="en-US" altLang="ar-IQ" sz="2200" b="0" i="0" u="none" strike="noStrike" kern="1200" cap="none" spc="0" normalizeH="0" baseline="-25000" noProof="0" smtClean="0">
                <a:ln>
                  <a:noFill/>
                </a:ln>
                <a:solidFill>
                  <a:prstClr val="black"/>
                </a:solidFill>
                <a:effectLst/>
                <a:uLnTx/>
                <a:uFillTx/>
                <a:latin typeface="Times New Roman" panose="02020603050405020304" pitchFamily="18" charset="0"/>
                <a:ea typeface="+mn-ea"/>
                <a:cs typeface="Tahoma" panose="020B0604030504040204" pitchFamily="34" charset="0"/>
              </a:rPr>
              <a:t>y</a:t>
            </a:r>
          </a:p>
        </p:txBody>
      </p:sp>
    </p:spTree>
    <p:extLst>
      <p:ext uri="{BB962C8B-B14F-4D97-AF65-F5344CB8AC3E}">
        <p14:creationId xmlns:p14="http://schemas.microsoft.com/office/powerpoint/2010/main" val="2322905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4"/>
          <p:cNvSpPr>
            <a:spLocks noRot="1" noChangeAspect="1" noMove="1" noResize="1" noEditPoints="1" noAdjustHandles="1" noChangeArrowheads="1" noChangeShapeType="1" noTextEdit="1"/>
          </p:cNvSpPr>
          <p:nvPr/>
        </p:nvSpPr>
        <p:spPr bwMode="auto">
          <a:xfrm>
            <a:off x="685800" y="152400"/>
            <a:ext cx="7543800" cy="1828800"/>
          </a:xfrm>
          <a:prstGeom prst="rect">
            <a:avLst/>
          </a:prstGeom>
          <a:blipFill>
            <a:blip r:embed="rId3"/>
            <a:stretch>
              <a:fillRect l="-889" t="-1667" r="-728" b="-433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ar-IQ">
                <a:noFill/>
              </a:rPr>
              <a:t> </a:t>
            </a:r>
          </a:p>
        </p:txBody>
      </p:sp>
      <p:sp>
        <p:nvSpPr>
          <p:cNvPr id="16" name="Rectangle 4"/>
          <p:cNvSpPr>
            <a:spLocks noRot="1" noChangeAspect="1" noMove="1" noResize="1" noEditPoints="1" noAdjustHandles="1" noChangeArrowheads="1" noChangeShapeType="1" noTextEdit="1"/>
          </p:cNvSpPr>
          <p:nvPr/>
        </p:nvSpPr>
        <p:spPr bwMode="auto">
          <a:xfrm>
            <a:off x="152400" y="1970690"/>
            <a:ext cx="5257800" cy="4582510"/>
          </a:xfrm>
          <a:prstGeom prst="rect">
            <a:avLst/>
          </a:prstGeom>
          <a:blipFill>
            <a:blip r:embed="rId4"/>
            <a:stretch>
              <a:fillRect l="-1738" t="-665" b="-359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ar-IQ">
                <a:noFill/>
              </a:rPr>
              <a:t> </a:t>
            </a:r>
          </a:p>
        </p:txBody>
      </p:sp>
      <p:pic>
        <p:nvPicPr>
          <p:cNvPr id="41988" name="Picture 5" descr="C:\Users\ah\Desktop\٢٠١٩٠٢٢٤_١٠١١٣٨.jpg"/>
          <p:cNvPicPr>
            <a:picLocks noChangeAspect="1" noChangeArrowheads="1"/>
          </p:cNvPicPr>
          <p:nvPr/>
        </p:nvPicPr>
        <p:blipFill>
          <a:blip r:embed="rId5">
            <a:extLst>
              <a:ext uri="{28A0092B-C50C-407E-A947-70E740481C1C}">
                <a14:useLocalDpi xmlns:a14="http://schemas.microsoft.com/office/drawing/2010/main" val="0"/>
              </a:ext>
            </a:extLst>
          </a:blip>
          <a:srcRect l="34135" t="25285" r="30283" b="18604"/>
          <a:stretch>
            <a:fillRect/>
          </a:stretch>
        </p:blipFill>
        <p:spPr bwMode="auto">
          <a:xfrm>
            <a:off x="5727808" y="1447800"/>
            <a:ext cx="34004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0" y="533400"/>
            <a:ext cx="6096000" cy="1143000"/>
          </a:xfrm>
        </p:spPr>
        <p:txBody>
          <a:bodyPr/>
          <a:lstStyle/>
          <a:p>
            <a:pPr eaLnBrk="1" hangingPunct="1"/>
            <a:r>
              <a:rPr lang="en-US" altLang="ar-IQ" smtClean="0"/>
              <a:t>Stream Lines</a:t>
            </a:r>
          </a:p>
        </p:txBody>
      </p:sp>
      <p:sp>
        <p:nvSpPr>
          <p:cNvPr id="21507" name="Rectangle 6"/>
          <p:cNvSpPr>
            <a:spLocks noChangeArrowheads="1"/>
          </p:cNvSpPr>
          <p:nvPr/>
        </p:nvSpPr>
        <p:spPr bwMode="auto">
          <a:xfrm>
            <a:off x="838200" y="16764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Consider 2D incompressible flow</a:t>
            </a:r>
          </a:p>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Continuity Eqn</a:t>
            </a:r>
          </a:p>
        </p:txBody>
      </p:sp>
      <p:graphicFrame>
        <p:nvGraphicFramePr>
          <p:cNvPr id="21508" name="Object 7"/>
          <p:cNvGraphicFramePr>
            <a:graphicFrameLocks noChangeAspect="1"/>
          </p:cNvGraphicFramePr>
          <p:nvPr/>
        </p:nvGraphicFramePr>
        <p:xfrm>
          <a:off x="1143000" y="2895600"/>
          <a:ext cx="5705475" cy="989013"/>
        </p:xfrm>
        <a:graphic>
          <a:graphicData uri="http://schemas.openxmlformats.org/presentationml/2006/ole">
            <mc:AlternateContent xmlns:mc="http://schemas.openxmlformats.org/markup-compatibility/2006">
              <mc:Choice xmlns:v="urn:schemas-microsoft-com:vml" Requires="v">
                <p:oleObj spid="_x0000_s21559" name="Equation" r:id="rId4" imgW="2413000" imgH="419100" progId="Equation.3">
                  <p:embed/>
                </p:oleObj>
              </mc:Choice>
              <mc:Fallback>
                <p:oleObj name="Equation" r:id="rId4" imgW="2413000" imgH="4191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895600"/>
                        <a:ext cx="5705475"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9" name="Object 8"/>
          <p:cNvGraphicFramePr>
            <a:graphicFrameLocks noChangeAspect="1"/>
          </p:cNvGraphicFramePr>
          <p:nvPr/>
        </p:nvGraphicFramePr>
        <p:xfrm>
          <a:off x="1671638" y="4387850"/>
          <a:ext cx="3063875" cy="989013"/>
        </p:xfrm>
        <a:graphic>
          <a:graphicData uri="http://schemas.openxmlformats.org/presentationml/2006/ole">
            <mc:AlternateContent xmlns:mc="http://schemas.openxmlformats.org/markup-compatibility/2006">
              <mc:Choice xmlns:v="urn:schemas-microsoft-com:vml" Requires="v">
                <p:oleObj spid="_x0000_s21560" name="Equation" r:id="rId6" imgW="1295400" imgH="419100" progId="Equation.DSMT4">
                  <p:embed/>
                </p:oleObj>
              </mc:Choice>
              <mc:Fallback>
                <p:oleObj name="Equation" r:id="rId6" imgW="1295400" imgH="4191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1638" y="4387850"/>
                        <a:ext cx="3063875"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Line 9"/>
          <p:cNvSpPr>
            <a:spLocks noChangeShapeType="1"/>
          </p:cNvSpPr>
          <p:nvPr/>
        </p:nvSpPr>
        <p:spPr bwMode="auto">
          <a:xfrm flipV="1">
            <a:off x="914400" y="2819400"/>
            <a:ext cx="704850" cy="1219200"/>
          </a:xfrm>
          <a:prstGeom prst="line">
            <a:avLst/>
          </a:prstGeom>
          <a:noFill/>
          <a:ln w="254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1511" name="Line 10"/>
          <p:cNvSpPr>
            <a:spLocks noChangeShapeType="1"/>
          </p:cNvSpPr>
          <p:nvPr/>
        </p:nvSpPr>
        <p:spPr bwMode="auto">
          <a:xfrm flipV="1">
            <a:off x="5334000" y="2819400"/>
            <a:ext cx="704850" cy="1219200"/>
          </a:xfrm>
          <a:prstGeom prst="line">
            <a:avLst/>
          </a:prstGeom>
          <a:noFill/>
          <a:ln w="254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1512" name="Rectangle 11"/>
          <p:cNvSpPr>
            <a:spLocks noChangeArrowheads="1"/>
          </p:cNvSpPr>
          <p:nvPr/>
        </p:nvSpPr>
        <p:spPr bwMode="auto">
          <a:xfrm>
            <a:off x="838200" y="54102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V</a:t>
            </a:r>
            <a:r>
              <a:rPr kumimoji="1" lang="en-US" altLang="ar-IQ" sz="2600" baseline="-25000">
                <a:solidFill>
                  <a:schemeClr val="tx1"/>
                </a:solidFill>
                <a:latin typeface="Times New Roman" panose="02020603050405020304" pitchFamily="18" charset="0"/>
              </a:rPr>
              <a:t>x</a:t>
            </a:r>
            <a:r>
              <a:rPr kumimoji="1" lang="en-US" altLang="ar-IQ" sz="2600">
                <a:solidFill>
                  <a:schemeClr val="tx1"/>
                </a:solidFill>
                <a:latin typeface="Times New Roman" panose="02020603050405020304" pitchFamily="18" charset="0"/>
              </a:rPr>
              <a:t> and V</a:t>
            </a:r>
            <a:r>
              <a:rPr kumimoji="1" lang="en-US" altLang="ar-IQ" sz="2600" baseline="-25000">
                <a:solidFill>
                  <a:schemeClr val="tx1"/>
                </a:solidFill>
                <a:latin typeface="Times New Roman" panose="02020603050405020304" pitchFamily="18" charset="0"/>
              </a:rPr>
              <a:t>y</a:t>
            </a:r>
            <a:r>
              <a:rPr kumimoji="1" lang="en-US" altLang="ar-IQ" sz="2600">
                <a:solidFill>
                  <a:schemeClr val="tx1"/>
                </a:solidFill>
                <a:latin typeface="Times New Roman" panose="02020603050405020304" pitchFamily="18" charset="0"/>
              </a:rPr>
              <a:t> are related</a:t>
            </a:r>
          </a:p>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Can you write a common function for both? </a:t>
            </a:r>
          </a:p>
        </p:txBody>
      </p:sp>
      <p:graphicFrame>
        <p:nvGraphicFramePr>
          <p:cNvPr id="21513" name="Object 12"/>
          <p:cNvGraphicFramePr>
            <a:graphicFrameLocks noChangeAspect="1"/>
          </p:cNvGraphicFramePr>
          <p:nvPr/>
        </p:nvGraphicFramePr>
        <p:xfrm>
          <a:off x="5486400" y="4343400"/>
          <a:ext cx="2551113" cy="1014413"/>
        </p:xfrm>
        <a:graphic>
          <a:graphicData uri="http://schemas.openxmlformats.org/presentationml/2006/ole">
            <mc:AlternateContent xmlns:mc="http://schemas.openxmlformats.org/markup-compatibility/2006">
              <mc:Choice xmlns:v="urn:schemas-microsoft-com:vml" Requires="v">
                <p:oleObj spid="_x0000_s21561" name="Equation" r:id="rId8" imgW="1079032" imgH="431613" progId="Equation.DSMT4">
                  <p:embed/>
                </p:oleObj>
              </mc:Choice>
              <mc:Fallback>
                <p:oleObj name="Equation" r:id="rId8" imgW="1079032" imgH="431613"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4343400"/>
                        <a:ext cx="2551113"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71600" y="0"/>
            <a:ext cx="6096000" cy="1143000"/>
          </a:xfrm>
        </p:spPr>
        <p:txBody>
          <a:bodyPr/>
          <a:lstStyle/>
          <a:p>
            <a:pPr eaLnBrk="1" hangingPunct="1"/>
            <a:r>
              <a:rPr lang="en-US" altLang="ar-IQ" smtClean="0"/>
              <a:t>Stream Function</a:t>
            </a:r>
          </a:p>
        </p:txBody>
      </p:sp>
      <p:sp>
        <p:nvSpPr>
          <p:cNvPr id="23555" name="Rectangle 4"/>
          <p:cNvSpPr>
            <a:spLocks noChangeArrowheads="1"/>
          </p:cNvSpPr>
          <p:nvPr/>
        </p:nvSpPr>
        <p:spPr bwMode="auto">
          <a:xfrm>
            <a:off x="304800" y="9144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Assume</a:t>
            </a:r>
          </a:p>
        </p:txBody>
      </p:sp>
      <p:graphicFrame>
        <p:nvGraphicFramePr>
          <p:cNvPr id="23556" name="Object 6"/>
          <p:cNvGraphicFramePr>
            <a:graphicFrameLocks noChangeAspect="1"/>
          </p:cNvGraphicFramePr>
          <p:nvPr/>
        </p:nvGraphicFramePr>
        <p:xfrm>
          <a:off x="2438400" y="1066800"/>
          <a:ext cx="1350963" cy="989013"/>
        </p:xfrm>
        <a:graphic>
          <a:graphicData uri="http://schemas.openxmlformats.org/presentationml/2006/ole">
            <mc:AlternateContent xmlns:mc="http://schemas.openxmlformats.org/markup-compatibility/2006">
              <mc:Choice xmlns:v="urn:schemas-microsoft-com:vml" Requires="v">
                <p:oleObj spid="_x0000_s23606" name="Equation" r:id="rId4" imgW="571252" imgH="418918" progId="Equation.DSMT4">
                  <p:embed/>
                </p:oleObj>
              </mc:Choice>
              <mc:Fallback>
                <p:oleObj name="Equation" r:id="rId4" imgW="571252" imgH="418918"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066800"/>
                        <a:ext cx="135096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9" name="Rectangle 9"/>
          <p:cNvSpPr>
            <a:spLocks noChangeArrowheads="1"/>
          </p:cNvSpPr>
          <p:nvPr/>
        </p:nvSpPr>
        <p:spPr bwMode="auto">
          <a:xfrm>
            <a:off x="685800" y="46482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Instead of two functions, V</a:t>
            </a:r>
            <a:r>
              <a:rPr kumimoji="1" lang="en-US" altLang="ar-IQ" sz="2600" baseline="-25000">
                <a:solidFill>
                  <a:schemeClr val="tx1"/>
                </a:solidFill>
                <a:latin typeface="Times New Roman" panose="02020603050405020304" pitchFamily="18" charset="0"/>
              </a:rPr>
              <a:t>x</a:t>
            </a:r>
            <a:r>
              <a:rPr kumimoji="1" lang="en-US" altLang="ar-IQ" sz="2600">
                <a:solidFill>
                  <a:schemeClr val="tx1"/>
                </a:solidFill>
                <a:latin typeface="Times New Roman" panose="02020603050405020304" pitchFamily="18" charset="0"/>
              </a:rPr>
              <a:t> and V</a:t>
            </a:r>
            <a:r>
              <a:rPr kumimoji="1" lang="en-US" altLang="ar-IQ" sz="2600" baseline="-25000">
                <a:solidFill>
                  <a:schemeClr val="tx1"/>
                </a:solidFill>
                <a:latin typeface="Times New Roman" panose="02020603050405020304" pitchFamily="18" charset="0"/>
              </a:rPr>
              <a:t>y</a:t>
            </a:r>
            <a:r>
              <a:rPr kumimoji="1" lang="en-US" altLang="ar-IQ" sz="2600">
                <a:solidFill>
                  <a:schemeClr val="tx1"/>
                </a:solidFill>
                <a:latin typeface="Times New Roman" panose="02020603050405020304" pitchFamily="18" charset="0"/>
              </a:rPr>
              <a:t>, we need to solve for only one function </a:t>
            </a:r>
            <a:r>
              <a:rPr kumimoji="1" lang="en-US" altLang="ar-IQ" sz="2600">
                <a:solidFill>
                  <a:schemeClr val="tx1"/>
                </a:solidFill>
                <a:latin typeface="Symbol" panose="05050102010706020507" pitchFamily="18" charset="2"/>
              </a:rPr>
              <a:t>y - </a:t>
            </a:r>
            <a:r>
              <a:rPr kumimoji="1" lang="en-US" altLang="ar-IQ" sz="2600">
                <a:solidFill>
                  <a:schemeClr val="tx1"/>
                </a:solidFill>
                <a:latin typeface="Times New Roman" panose="02020603050405020304" pitchFamily="18" charset="0"/>
              </a:rPr>
              <a:t>Stream Function</a:t>
            </a:r>
          </a:p>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Order of differential eqn increased by one</a:t>
            </a:r>
          </a:p>
        </p:txBody>
      </p:sp>
      <p:sp>
        <p:nvSpPr>
          <p:cNvPr id="23558" name="Rectangle 10"/>
          <p:cNvSpPr>
            <a:spLocks noChangeArrowheads="1"/>
          </p:cNvSpPr>
          <p:nvPr/>
        </p:nvSpPr>
        <p:spPr bwMode="auto">
          <a:xfrm>
            <a:off x="457200" y="21336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Then</a:t>
            </a:r>
          </a:p>
        </p:txBody>
      </p:sp>
      <p:graphicFrame>
        <p:nvGraphicFramePr>
          <p:cNvPr id="10252" name="Object 12"/>
          <p:cNvGraphicFramePr>
            <a:graphicFrameLocks noChangeAspect="1"/>
          </p:cNvGraphicFramePr>
          <p:nvPr/>
        </p:nvGraphicFramePr>
        <p:xfrm>
          <a:off x="1905000" y="2362200"/>
          <a:ext cx="4830763" cy="1135063"/>
        </p:xfrm>
        <a:graphic>
          <a:graphicData uri="http://schemas.openxmlformats.org/presentationml/2006/ole">
            <mc:AlternateContent xmlns:mc="http://schemas.openxmlformats.org/markup-compatibility/2006">
              <mc:Choice xmlns:v="urn:schemas-microsoft-com:vml" Requires="v">
                <p:oleObj spid="_x0000_s23607" name="Equation" r:id="rId6" imgW="2044700" imgH="482600" progId="Equation.DSMT4">
                  <p:embed/>
                </p:oleObj>
              </mc:Choice>
              <mc:Fallback>
                <p:oleObj name="Equation" r:id="rId6" imgW="2044700" imgH="48260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362200"/>
                        <a:ext cx="4830763"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3" name="Object 13"/>
          <p:cNvGraphicFramePr>
            <a:graphicFrameLocks noChangeAspect="1"/>
          </p:cNvGraphicFramePr>
          <p:nvPr/>
        </p:nvGraphicFramePr>
        <p:xfrm>
          <a:off x="2362200" y="3505200"/>
          <a:ext cx="3871913" cy="1135063"/>
        </p:xfrm>
        <a:graphic>
          <a:graphicData uri="http://schemas.openxmlformats.org/presentationml/2006/ole">
            <mc:AlternateContent xmlns:mc="http://schemas.openxmlformats.org/markup-compatibility/2006">
              <mc:Choice xmlns:v="urn:schemas-microsoft-com:vml" Requires="v">
                <p:oleObj spid="_x0000_s23608" name="Equation" r:id="rId8" imgW="1637589" imgH="482391" progId="Equation.DSMT4">
                  <p:embed/>
                </p:oleObj>
              </mc:Choice>
              <mc:Fallback>
                <p:oleObj name="Equation" r:id="rId8" imgW="1637589" imgH="482391"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3505200"/>
                        <a:ext cx="3871913"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2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2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71600" y="0"/>
            <a:ext cx="6096000" cy="1143000"/>
          </a:xfrm>
        </p:spPr>
        <p:txBody>
          <a:bodyPr/>
          <a:lstStyle/>
          <a:p>
            <a:pPr eaLnBrk="1" hangingPunct="1"/>
            <a:r>
              <a:rPr lang="en-US" altLang="ar-IQ" smtClean="0"/>
              <a:t>Stream Function</a:t>
            </a:r>
          </a:p>
        </p:txBody>
      </p:sp>
      <p:sp>
        <p:nvSpPr>
          <p:cNvPr id="25603" name="Rectangle 4"/>
          <p:cNvSpPr>
            <a:spLocks noChangeArrowheads="1"/>
          </p:cNvSpPr>
          <p:nvPr/>
        </p:nvSpPr>
        <p:spPr bwMode="auto">
          <a:xfrm>
            <a:off x="304800" y="9144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What does Stream Function </a:t>
            </a:r>
            <a:r>
              <a:rPr kumimoji="1" lang="en-US" altLang="ar-IQ" sz="2600">
                <a:solidFill>
                  <a:schemeClr val="tx1"/>
                </a:solidFill>
                <a:latin typeface="Symbol" panose="05050102010706020507" pitchFamily="18" charset="2"/>
              </a:rPr>
              <a:t>y </a:t>
            </a:r>
            <a:r>
              <a:rPr kumimoji="1" lang="en-US" altLang="ar-IQ" sz="2600">
                <a:solidFill>
                  <a:schemeClr val="tx1"/>
                </a:solidFill>
                <a:latin typeface="Times New Roman" panose="02020603050405020304" pitchFamily="18" charset="0"/>
              </a:rPr>
              <a:t>mean?</a:t>
            </a:r>
          </a:p>
        </p:txBody>
      </p:sp>
      <p:sp>
        <p:nvSpPr>
          <p:cNvPr id="25604" name="Rectangle 7"/>
          <p:cNvSpPr>
            <a:spLocks noChangeArrowheads="1"/>
          </p:cNvSpPr>
          <p:nvPr/>
        </p:nvSpPr>
        <p:spPr bwMode="auto">
          <a:xfrm>
            <a:off x="304800" y="1752600"/>
            <a:ext cx="7924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Equation for streamlines in 2D are given by</a:t>
            </a:r>
          </a:p>
          <a:p>
            <a:pPr lvl="1">
              <a:spcBef>
                <a:spcPct val="20000"/>
              </a:spcBef>
              <a:buClr>
                <a:schemeClr val="tx2"/>
              </a:buClr>
              <a:buSzPct val="75000"/>
              <a:buFont typeface="Monotype Sorts" pitchFamily="2" charset="2"/>
              <a:buNone/>
            </a:pPr>
            <a:r>
              <a:rPr kumimoji="1" lang="en-US" altLang="ar-IQ" sz="2300">
                <a:solidFill>
                  <a:schemeClr val="tx1"/>
                </a:solidFill>
                <a:latin typeface="Times New Roman" panose="02020603050405020304" pitchFamily="18" charset="0"/>
              </a:rPr>
              <a:t> </a:t>
            </a:r>
            <a:r>
              <a:rPr kumimoji="1" lang="en-US" altLang="ar-IQ" sz="2300">
                <a:solidFill>
                  <a:schemeClr val="tx1"/>
                </a:solidFill>
                <a:latin typeface="Symbol" panose="05050102010706020507" pitchFamily="18" charset="2"/>
              </a:rPr>
              <a:t>y</a:t>
            </a:r>
            <a:r>
              <a:rPr kumimoji="1" lang="en-US" altLang="ar-IQ" sz="2300">
                <a:solidFill>
                  <a:schemeClr val="tx1"/>
                </a:solidFill>
                <a:latin typeface="Times New Roman" panose="02020603050405020304" pitchFamily="18" charset="0"/>
              </a:rPr>
              <a:t>  = constant</a:t>
            </a:r>
          </a:p>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Streamlines may exist in 3D also, but stream function does not</a:t>
            </a:r>
          </a:p>
          <a:p>
            <a:pPr lvl="1">
              <a:spcBef>
                <a:spcPct val="20000"/>
              </a:spcBef>
              <a:buClr>
                <a:schemeClr val="tx2"/>
              </a:buClr>
              <a:buSzPct val="75000"/>
              <a:buFont typeface="Monotype Sorts" pitchFamily="2" charset="2"/>
              <a:buChar char="u"/>
            </a:pPr>
            <a:r>
              <a:rPr kumimoji="1" lang="en-US" altLang="ar-IQ" sz="2400">
                <a:solidFill>
                  <a:schemeClr val="tx1"/>
                </a:solidFill>
                <a:latin typeface="Times New Roman" panose="02020603050405020304" pitchFamily="18" charset="0"/>
              </a:rPr>
              <a:t>Why?  (When we work with velocity potential, we may get a perspective)</a:t>
            </a:r>
          </a:p>
          <a:p>
            <a:pPr lvl="1">
              <a:spcBef>
                <a:spcPct val="20000"/>
              </a:spcBef>
              <a:buClr>
                <a:schemeClr val="tx2"/>
              </a:buClr>
              <a:buSzPct val="75000"/>
              <a:buFont typeface="Monotype Sorts" pitchFamily="2" charset="2"/>
              <a:buChar char="u"/>
            </a:pPr>
            <a:r>
              <a:rPr kumimoji="1" lang="en-US" altLang="ar-IQ" sz="2400">
                <a:solidFill>
                  <a:schemeClr val="tx1"/>
                </a:solidFill>
                <a:latin typeface="Times New Roman" panose="02020603050405020304" pitchFamily="18" charset="0"/>
              </a:rPr>
              <a:t>In 3D, streamlines follow the equation</a:t>
            </a:r>
          </a:p>
        </p:txBody>
      </p:sp>
      <p:graphicFrame>
        <p:nvGraphicFramePr>
          <p:cNvPr id="25605" name="Object 10"/>
          <p:cNvGraphicFramePr>
            <a:graphicFrameLocks noChangeAspect="1"/>
          </p:cNvGraphicFramePr>
          <p:nvPr/>
        </p:nvGraphicFramePr>
        <p:xfrm>
          <a:off x="2133600" y="4953000"/>
          <a:ext cx="2036763" cy="1044575"/>
        </p:xfrm>
        <a:graphic>
          <a:graphicData uri="http://schemas.openxmlformats.org/presentationml/2006/ole">
            <mc:AlternateContent xmlns:mc="http://schemas.openxmlformats.org/markup-compatibility/2006">
              <mc:Choice xmlns:v="urn:schemas-microsoft-com:vml" Requires="v">
                <p:oleObj spid="_x0000_s25621" name="Equation" r:id="rId4" imgW="863225" imgH="444307" progId="Equation.DSMT4">
                  <p:embed/>
                </p:oleObj>
              </mc:Choice>
              <mc:Fallback>
                <p:oleObj name="Equation" r:id="rId4" imgW="863225" imgH="444307"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953000"/>
                        <a:ext cx="2036763"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1600" y="0"/>
            <a:ext cx="6096000" cy="1143000"/>
          </a:xfrm>
        </p:spPr>
        <p:txBody>
          <a:bodyPr/>
          <a:lstStyle/>
          <a:p>
            <a:pPr eaLnBrk="1" hangingPunct="1"/>
            <a:r>
              <a:rPr lang="en-US" altLang="ar-IQ" smtClean="0"/>
              <a:t>Rotation</a:t>
            </a:r>
          </a:p>
        </p:txBody>
      </p:sp>
      <p:sp>
        <p:nvSpPr>
          <p:cNvPr id="27651" name="Rectangle 4"/>
          <p:cNvSpPr>
            <a:spLocks noChangeArrowheads="1"/>
          </p:cNvSpPr>
          <p:nvPr/>
        </p:nvSpPr>
        <p:spPr bwMode="auto">
          <a:xfrm>
            <a:off x="304800" y="9144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Definition of rotation</a:t>
            </a:r>
          </a:p>
        </p:txBody>
      </p:sp>
      <p:sp>
        <p:nvSpPr>
          <p:cNvPr id="27652" name="Rectangle 7"/>
          <p:cNvSpPr>
            <a:spLocks noChangeArrowheads="1"/>
          </p:cNvSpPr>
          <p:nvPr/>
        </p:nvSpPr>
        <p:spPr bwMode="auto">
          <a:xfrm>
            <a:off x="2362200" y="2514600"/>
            <a:ext cx="1905000" cy="1905000"/>
          </a:xfrm>
          <a:prstGeom prst="rect">
            <a:avLst/>
          </a:prstGeom>
          <a:solidFill>
            <a:srgbClr val="99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ar-IQ">
                <a:solidFill>
                  <a:schemeClr val="tx1"/>
                </a:solidFill>
                <a:latin typeface="Times New Roman" panose="02020603050405020304" pitchFamily="18" charset="0"/>
              </a:rPr>
              <a:t>Time=t</a:t>
            </a:r>
          </a:p>
        </p:txBody>
      </p:sp>
      <p:sp>
        <p:nvSpPr>
          <p:cNvPr id="12293" name="Line 19"/>
          <p:cNvSpPr>
            <a:spLocks noChangeShapeType="1"/>
          </p:cNvSpPr>
          <p:nvPr/>
        </p:nvSpPr>
        <p:spPr bwMode="auto">
          <a:xfrm flipV="1">
            <a:off x="609600" y="1600200"/>
            <a:ext cx="0" cy="39624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12294" name="Line 20"/>
          <p:cNvSpPr>
            <a:spLocks noChangeShapeType="1"/>
          </p:cNvSpPr>
          <p:nvPr/>
        </p:nvSpPr>
        <p:spPr bwMode="auto">
          <a:xfrm>
            <a:off x="609600" y="5562600"/>
            <a:ext cx="80010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27655" name="Text Box 21"/>
          <p:cNvSpPr txBox="1">
            <a:spLocks noChangeArrowheads="1"/>
          </p:cNvSpPr>
          <p:nvPr/>
        </p:nvSpPr>
        <p:spPr bwMode="auto">
          <a:xfrm>
            <a:off x="4022725" y="5451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ar-IQ">
                <a:solidFill>
                  <a:schemeClr val="tx1"/>
                </a:solidFill>
                <a:latin typeface="Times New Roman" panose="02020603050405020304" pitchFamily="18" charset="0"/>
              </a:rPr>
              <a:t>x</a:t>
            </a:r>
          </a:p>
        </p:txBody>
      </p:sp>
      <p:sp>
        <p:nvSpPr>
          <p:cNvPr id="27656" name="Text Box 22"/>
          <p:cNvSpPr txBox="1">
            <a:spLocks noChangeArrowheads="1"/>
          </p:cNvSpPr>
          <p:nvPr/>
        </p:nvSpPr>
        <p:spPr bwMode="auto">
          <a:xfrm>
            <a:off x="152400" y="3276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ar-IQ">
                <a:solidFill>
                  <a:schemeClr val="tx1"/>
                </a:solidFill>
                <a:latin typeface="Times New Roman" panose="02020603050405020304" pitchFamily="18" charset="0"/>
              </a:rPr>
              <a:t>y</a:t>
            </a:r>
          </a:p>
        </p:txBody>
      </p:sp>
      <p:graphicFrame>
        <p:nvGraphicFramePr>
          <p:cNvPr id="12311" name="Object 23"/>
          <p:cNvGraphicFramePr>
            <a:graphicFrameLocks noChangeAspect="1"/>
          </p:cNvGraphicFramePr>
          <p:nvPr/>
        </p:nvGraphicFramePr>
        <p:xfrm>
          <a:off x="4918075" y="5638800"/>
          <a:ext cx="3932238" cy="1012825"/>
        </p:xfrm>
        <a:graphic>
          <a:graphicData uri="http://schemas.openxmlformats.org/presentationml/2006/ole">
            <mc:AlternateContent xmlns:mc="http://schemas.openxmlformats.org/markup-compatibility/2006">
              <mc:Choice xmlns:v="urn:schemas-microsoft-com:vml" Requires="v">
                <p:oleObj spid="_x0000_s27763" name="Equation" r:id="rId4" imgW="1663700" imgH="431800" progId="Equation.DSMT4">
                  <p:embed/>
                </p:oleObj>
              </mc:Choice>
              <mc:Fallback>
                <p:oleObj name="Equation" r:id="rId4" imgW="1663700" imgH="431800" progId="Equation.DSMT4">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075" y="5638800"/>
                        <a:ext cx="3932238" cy="1012825"/>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8" name="Text Box 24"/>
          <p:cNvSpPr txBox="1">
            <a:spLocks noChangeArrowheads="1"/>
          </p:cNvSpPr>
          <p:nvPr/>
        </p:nvSpPr>
        <p:spPr bwMode="auto">
          <a:xfrm>
            <a:off x="3124200" y="4413250"/>
            <a:ext cx="52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ar-IQ">
                <a:solidFill>
                  <a:schemeClr val="tx1"/>
                </a:solidFill>
                <a:latin typeface="Symbol" panose="05050102010706020507" pitchFamily="18" charset="2"/>
              </a:rPr>
              <a:t>D</a:t>
            </a:r>
            <a:r>
              <a:rPr lang="en-US" altLang="ar-IQ">
                <a:solidFill>
                  <a:schemeClr val="tx1"/>
                </a:solidFill>
                <a:latin typeface="Times New Roman" panose="02020603050405020304" pitchFamily="18" charset="0"/>
              </a:rPr>
              <a:t>x</a:t>
            </a:r>
          </a:p>
        </p:txBody>
      </p:sp>
      <p:sp>
        <p:nvSpPr>
          <p:cNvPr id="27659" name="Text Box 25"/>
          <p:cNvSpPr txBox="1">
            <a:spLocks noChangeArrowheads="1"/>
          </p:cNvSpPr>
          <p:nvPr/>
        </p:nvSpPr>
        <p:spPr bwMode="auto">
          <a:xfrm>
            <a:off x="1828800" y="3346450"/>
            <a:ext cx="52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ar-IQ">
                <a:solidFill>
                  <a:schemeClr val="tx1"/>
                </a:solidFill>
                <a:latin typeface="Symbol" panose="05050102010706020507" pitchFamily="18" charset="2"/>
              </a:rPr>
              <a:t>D</a:t>
            </a:r>
            <a:r>
              <a:rPr lang="en-US" altLang="ar-IQ">
                <a:solidFill>
                  <a:schemeClr val="tx1"/>
                </a:solidFill>
                <a:latin typeface="Times New Roman" panose="02020603050405020304" pitchFamily="18" charset="0"/>
              </a:rPr>
              <a:t>y</a:t>
            </a:r>
          </a:p>
        </p:txBody>
      </p:sp>
      <p:grpSp>
        <p:nvGrpSpPr>
          <p:cNvPr id="12321" name="Group 33"/>
          <p:cNvGrpSpPr>
            <a:grpSpLocks/>
          </p:cNvGrpSpPr>
          <p:nvPr/>
        </p:nvGrpSpPr>
        <p:grpSpPr bwMode="auto">
          <a:xfrm>
            <a:off x="4267200" y="4495800"/>
            <a:ext cx="1139825" cy="958850"/>
            <a:chOff x="2688" y="2832"/>
            <a:chExt cx="718" cy="604"/>
          </a:xfrm>
        </p:grpSpPr>
        <p:sp>
          <p:nvSpPr>
            <p:cNvPr id="27686" name="Line 27"/>
            <p:cNvSpPr>
              <a:spLocks noChangeShapeType="1"/>
            </p:cNvSpPr>
            <p:nvPr/>
          </p:nvSpPr>
          <p:spPr bwMode="auto">
            <a:xfrm flipV="1">
              <a:off x="2688" y="2832"/>
              <a:ext cx="0" cy="432"/>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a:defRPr/>
              </a:pPr>
              <a:endParaRPr lang="ar-IQ"/>
            </a:p>
          </p:txBody>
        </p:sp>
        <p:graphicFrame>
          <p:nvGraphicFramePr>
            <p:cNvPr id="27687" name="Object 30"/>
            <p:cNvGraphicFramePr>
              <a:graphicFrameLocks noChangeAspect="1"/>
            </p:cNvGraphicFramePr>
            <p:nvPr/>
          </p:nvGraphicFramePr>
          <p:xfrm>
            <a:off x="2782" y="3005"/>
            <a:ext cx="624" cy="431"/>
          </p:xfrm>
          <a:graphic>
            <a:graphicData uri="http://schemas.openxmlformats.org/presentationml/2006/ole">
              <mc:AlternateContent xmlns:mc="http://schemas.openxmlformats.org/markup-compatibility/2006">
                <mc:Choice xmlns:v="urn:schemas-microsoft-com:vml" Requires="v">
                  <p:oleObj spid="_x0000_s27764" name="Equation" r:id="rId6" imgW="418918" imgH="291973" progId="Equation.DSMT4">
                    <p:embed/>
                  </p:oleObj>
                </mc:Choice>
                <mc:Fallback>
                  <p:oleObj name="Equation" r:id="rId6" imgW="418918" imgH="291973" progId="Equation.DSMT4">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2" y="3005"/>
                          <a:ext cx="624"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2320" name="Group 32"/>
          <p:cNvGrpSpPr>
            <a:grpSpLocks/>
          </p:cNvGrpSpPr>
          <p:nvPr/>
        </p:nvGrpSpPr>
        <p:grpSpPr bwMode="auto">
          <a:xfrm>
            <a:off x="2286000" y="4495800"/>
            <a:ext cx="627063" cy="989013"/>
            <a:chOff x="1440" y="2832"/>
            <a:chExt cx="395" cy="623"/>
          </a:xfrm>
        </p:grpSpPr>
        <p:sp>
          <p:nvSpPr>
            <p:cNvPr id="27684" name="Line 26"/>
            <p:cNvSpPr>
              <a:spLocks noChangeShapeType="1"/>
            </p:cNvSpPr>
            <p:nvPr/>
          </p:nvSpPr>
          <p:spPr bwMode="auto">
            <a:xfrm flipV="1">
              <a:off x="1488" y="2832"/>
              <a:ext cx="0" cy="432"/>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a:defRPr/>
              </a:pPr>
              <a:endParaRPr lang="ar-IQ"/>
            </a:p>
          </p:txBody>
        </p:sp>
        <p:graphicFrame>
          <p:nvGraphicFramePr>
            <p:cNvPr id="27685" name="Object 31"/>
            <p:cNvGraphicFramePr>
              <a:graphicFrameLocks noChangeAspect="1"/>
            </p:cNvGraphicFramePr>
            <p:nvPr/>
          </p:nvGraphicFramePr>
          <p:xfrm>
            <a:off x="1440" y="3024"/>
            <a:ext cx="395" cy="431"/>
          </p:xfrm>
          <a:graphic>
            <a:graphicData uri="http://schemas.openxmlformats.org/presentationml/2006/ole">
              <mc:AlternateContent xmlns:mc="http://schemas.openxmlformats.org/markup-compatibility/2006">
                <mc:Choice xmlns:v="urn:schemas-microsoft-com:vml" Requires="v">
                  <p:oleObj spid="_x0000_s27765" name="Equation" r:id="rId8" imgW="266469" imgH="291847" progId="Equation.DSMT4">
                    <p:embed/>
                  </p:oleObj>
                </mc:Choice>
                <mc:Fallback>
                  <p:oleObj name="Equation" r:id="rId8" imgW="266469" imgH="291847" progId="Equation.DSMT4">
                    <p:embed/>
                    <p:pic>
                      <p:nvPicPr>
                        <p:cNvPr id="0"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0" y="3024"/>
                          <a:ext cx="395"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2331" name="Group 43"/>
          <p:cNvGrpSpPr>
            <a:grpSpLocks/>
          </p:cNvGrpSpPr>
          <p:nvPr/>
        </p:nvGrpSpPr>
        <p:grpSpPr bwMode="auto">
          <a:xfrm>
            <a:off x="1295400" y="4203700"/>
            <a:ext cx="990600" cy="658813"/>
            <a:chOff x="816" y="2648"/>
            <a:chExt cx="624" cy="415"/>
          </a:xfrm>
        </p:grpSpPr>
        <p:graphicFrame>
          <p:nvGraphicFramePr>
            <p:cNvPr id="27682" name="Object 36"/>
            <p:cNvGraphicFramePr>
              <a:graphicFrameLocks noChangeAspect="1"/>
            </p:cNvGraphicFramePr>
            <p:nvPr/>
          </p:nvGraphicFramePr>
          <p:xfrm>
            <a:off x="816" y="2648"/>
            <a:ext cx="395" cy="415"/>
          </p:xfrm>
          <a:graphic>
            <a:graphicData uri="http://schemas.openxmlformats.org/presentationml/2006/ole">
              <mc:AlternateContent xmlns:mc="http://schemas.openxmlformats.org/markup-compatibility/2006">
                <mc:Choice xmlns:v="urn:schemas-microsoft-com:vml" Requires="v">
                  <p:oleObj spid="_x0000_s27766" name="Equation" r:id="rId10" imgW="266584" imgH="279279" progId="Equation.DSMT4">
                    <p:embed/>
                  </p:oleObj>
                </mc:Choice>
                <mc:Fallback>
                  <p:oleObj name="Equation" r:id="rId10" imgW="266584" imgH="279279" progId="Equation.DSMT4">
                    <p:embed/>
                    <p:pic>
                      <p:nvPicPr>
                        <p:cNvPr id="0" name="Object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 y="2648"/>
                          <a:ext cx="395" cy="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83" name="Line 40"/>
            <p:cNvSpPr>
              <a:spLocks noChangeShapeType="1"/>
            </p:cNvSpPr>
            <p:nvPr/>
          </p:nvSpPr>
          <p:spPr bwMode="auto">
            <a:xfrm>
              <a:off x="864" y="2688"/>
              <a:ext cx="57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grpSp>
      <p:grpSp>
        <p:nvGrpSpPr>
          <p:cNvPr id="12330" name="Group 42"/>
          <p:cNvGrpSpPr>
            <a:grpSpLocks/>
          </p:cNvGrpSpPr>
          <p:nvPr/>
        </p:nvGrpSpPr>
        <p:grpSpPr bwMode="auto">
          <a:xfrm>
            <a:off x="1266825" y="2514600"/>
            <a:ext cx="1095375" cy="671513"/>
            <a:chOff x="798" y="1584"/>
            <a:chExt cx="690" cy="423"/>
          </a:xfrm>
        </p:grpSpPr>
        <p:graphicFrame>
          <p:nvGraphicFramePr>
            <p:cNvPr id="27680" name="Object 39"/>
            <p:cNvGraphicFramePr>
              <a:graphicFrameLocks noChangeAspect="1"/>
            </p:cNvGraphicFramePr>
            <p:nvPr/>
          </p:nvGraphicFramePr>
          <p:xfrm>
            <a:off x="798" y="1592"/>
            <a:ext cx="624" cy="415"/>
          </p:xfrm>
          <a:graphic>
            <a:graphicData uri="http://schemas.openxmlformats.org/presentationml/2006/ole">
              <mc:AlternateContent xmlns:mc="http://schemas.openxmlformats.org/markup-compatibility/2006">
                <mc:Choice xmlns:v="urn:schemas-microsoft-com:vml" Requires="v">
                  <p:oleObj spid="_x0000_s27767" name="Equation" r:id="rId12" imgW="419100" imgH="279400" progId="Equation.DSMT4">
                    <p:embed/>
                  </p:oleObj>
                </mc:Choice>
                <mc:Fallback>
                  <p:oleObj name="Equation" r:id="rId12" imgW="419100" imgH="279400" progId="Equation.DSMT4">
                    <p:embed/>
                    <p:pic>
                      <p:nvPicPr>
                        <p:cNvPr id="0" name="Object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8" y="1592"/>
                          <a:ext cx="624" cy="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81" name="Line 41"/>
            <p:cNvSpPr>
              <a:spLocks noChangeShapeType="1"/>
            </p:cNvSpPr>
            <p:nvPr/>
          </p:nvSpPr>
          <p:spPr bwMode="auto">
            <a:xfrm>
              <a:off x="912" y="1584"/>
              <a:ext cx="57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grpSp>
      <p:sp>
        <p:nvSpPr>
          <p:cNvPr id="12333" name="Text Box 45"/>
          <p:cNvSpPr txBox="1">
            <a:spLocks noChangeArrowheads="1"/>
          </p:cNvSpPr>
          <p:nvPr/>
        </p:nvSpPr>
        <p:spPr bwMode="auto">
          <a:xfrm>
            <a:off x="285750" y="5588000"/>
            <a:ext cx="2951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ar-IQ">
                <a:solidFill>
                  <a:schemeClr val="tx1"/>
                </a:solidFill>
                <a:latin typeface="Times New Roman" panose="02020603050405020304" pitchFamily="18" charset="0"/>
              </a:rPr>
              <a:t>Assume V</a:t>
            </a:r>
            <a:r>
              <a:rPr lang="en-US" altLang="ar-IQ" baseline="-25000">
                <a:solidFill>
                  <a:schemeClr val="tx1"/>
                </a:solidFill>
                <a:latin typeface="Times New Roman" panose="02020603050405020304" pitchFamily="18" charset="0"/>
              </a:rPr>
              <a:t>y</a:t>
            </a:r>
            <a:r>
              <a:rPr lang="en-US" altLang="ar-IQ">
                <a:solidFill>
                  <a:schemeClr val="tx1"/>
                </a:solidFill>
                <a:latin typeface="Times New Roman" panose="02020603050405020304" pitchFamily="18" charset="0"/>
              </a:rPr>
              <a:t>|</a:t>
            </a:r>
            <a:r>
              <a:rPr lang="en-US" altLang="ar-IQ" baseline="-25000">
                <a:solidFill>
                  <a:schemeClr val="tx1"/>
                </a:solidFill>
                <a:latin typeface="Times New Roman" panose="02020603050405020304" pitchFamily="18" charset="0"/>
              </a:rPr>
              <a:t>x</a:t>
            </a:r>
            <a:r>
              <a:rPr lang="en-US" altLang="ar-IQ">
                <a:solidFill>
                  <a:schemeClr val="tx1"/>
                </a:solidFill>
                <a:latin typeface="Times New Roman" panose="02020603050405020304" pitchFamily="18" charset="0"/>
              </a:rPr>
              <a:t>  &lt; V</a:t>
            </a:r>
            <a:r>
              <a:rPr lang="en-US" altLang="ar-IQ" baseline="-25000">
                <a:solidFill>
                  <a:schemeClr val="tx1"/>
                </a:solidFill>
                <a:latin typeface="Times New Roman" panose="02020603050405020304" pitchFamily="18" charset="0"/>
              </a:rPr>
              <a:t>y</a:t>
            </a:r>
            <a:r>
              <a:rPr lang="en-US" altLang="ar-IQ">
                <a:solidFill>
                  <a:schemeClr val="tx1"/>
                </a:solidFill>
                <a:latin typeface="Times New Roman" panose="02020603050405020304" pitchFamily="18" charset="0"/>
              </a:rPr>
              <a:t>|</a:t>
            </a:r>
            <a:r>
              <a:rPr lang="en-US" altLang="ar-IQ" baseline="-25000">
                <a:solidFill>
                  <a:schemeClr val="tx1"/>
                </a:solidFill>
                <a:latin typeface="Times New Roman" panose="02020603050405020304" pitchFamily="18" charset="0"/>
              </a:rPr>
              <a:t>x+</a:t>
            </a:r>
            <a:r>
              <a:rPr lang="en-US" altLang="ar-IQ" baseline="-25000">
                <a:solidFill>
                  <a:schemeClr val="tx1"/>
                </a:solidFill>
                <a:latin typeface="Symbol" panose="05050102010706020507" pitchFamily="18" charset="2"/>
              </a:rPr>
              <a:t>D</a:t>
            </a:r>
            <a:r>
              <a:rPr lang="en-US" altLang="ar-IQ" baseline="-25000">
                <a:solidFill>
                  <a:schemeClr val="tx1"/>
                </a:solidFill>
                <a:latin typeface="Times New Roman" panose="02020603050405020304" pitchFamily="18" charset="0"/>
              </a:rPr>
              <a:t>x</a:t>
            </a:r>
            <a:endParaRPr lang="en-US" altLang="ar-IQ">
              <a:solidFill>
                <a:schemeClr val="tx1"/>
              </a:solidFill>
              <a:latin typeface="Times New Roman" panose="02020603050405020304" pitchFamily="18" charset="0"/>
            </a:endParaRPr>
          </a:p>
        </p:txBody>
      </p:sp>
      <p:sp>
        <p:nvSpPr>
          <p:cNvPr id="12334" name="Text Box 46"/>
          <p:cNvSpPr txBox="1">
            <a:spLocks noChangeArrowheads="1"/>
          </p:cNvSpPr>
          <p:nvPr/>
        </p:nvSpPr>
        <p:spPr bwMode="auto">
          <a:xfrm>
            <a:off x="404813" y="6140450"/>
            <a:ext cx="2408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ar-IQ">
                <a:solidFill>
                  <a:schemeClr val="tx1"/>
                </a:solidFill>
                <a:latin typeface="Times New Roman" panose="02020603050405020304" pitchFamily="18" charset="0"/>
              </a:rPr>
              <a:t>and V</a:t>
            </a:r>
            <a:r>
              <a:rPr lang="en-US" altLang="ar-IQ" baseline="-25000">
                <a:solidFill>
                  <a:schemeClr val="tx1"/>
                </a:solidFill>
                <a:latin typeface="Times New Roman" panose="02020603050405020304" pitchFamily="18" charset="0"/>
              </a:rPr>
              <a:t>x</a:t>
            </a:r>
            <a:r>
              <a:rPr lang="en-US" altLang="ar-IQ">
                <a:solidFill>
                  <a:schemeClr val="tx1"/>
                </a:solidFill>
                <a:latin typeface="Times New Roman" panose="02020603050405020304" pitchFamily="18" charset="0"/>
              </a:rPr>
              <a:t>|</a:t>
            </a:r>
            <a:r>
              <a:rPr lang="en-US" altLang="ar-IQ" baseline="-25000">
                <a:solidFill>
                  <a:schemeClr val="tx1"/>
                </a:solidFill>
                <a:latin typeface="Times New Roman" panose="02020603050405020304" pitchFamily="18" charset="0"/>
              </a:rPr>
              <a:t>y</a:t>
            </a:r>
            <a:r>
              <a:rPr lang="en-US" altLang="ar-IQ">
                <a:solidFill>
                  <a:schemeClr val="tx1"/>
                </a:solidFill>
                <a:latin typeface="Times New Roman" panose="02020603050405020304" pitchFamily="18" charset="0"/>
              </a:rPr>
              <a:t>  &gt; V</a:t>
            </a:r>
            <a:r>
              <a:rPr lang="en-US" altLang="ar-IQ" baseline="-25000">
                <a:solidFill>
                  <a:schemeClr val="tx1"/>
                </a:solidFill>
                <a:latin typeface="Times New Roman" panose="02020603050405020304" pitchFamily="18" charset="0"/>
              </a:rPr>
              <a:t>x</a:t>
            </a:r>
            <a:r>
              <a:rPr lang="en-US" altLang="ar-IQ">
                <a:solidFill>
                  <a:schemeClr val="tx1"/>
                </a:solidFill>
                <a:latin typeface="Times New Roman" panose="02020603050405020304" pitchFamily="18" charset="0"/>
              </a:rPr>
              <a:t>|</a:t>
            </a:r>
            <a:r>
              <a:rPr lang="en-US" altLang="ar-IQ" baseline="-25000">
                <a:solidFill>
                  <a:schemeClr val="tx1"/>
                </a:solidFill>
                <a:latin typeface="Times New Roman" panose="02020603050405020304" pitchFamily="18" charset="0"/>
              </a:rPr>
              <a:t>y+</a:t>
            </a:r>
            <a:r>
              <a:rPr lang="en-US" altLang="ar-IQ" baseline="-25000">
                <a:solidFill>
                  <a:schemeClr val="tx1"/>
                </a:solidFill>
                <a:latin typeface="Symbol" panose="05050102010706020507" pitchFamily="18" charset="2"/>
              </a:rPr>
              <a:t>D</a:t>
            </a:r>
            <a:r>
              <a:rPr lang="en-US" altLang="ar-IQ" baseline="-25000">
                <a:solidFill>
                  <a:schemeClr val="tx1"/>
                </a:solidFill>
                <a:latin typeface="Times New Roman" panose="02020603050405020304" pitchFamily="18" charset="0"/>
              </a:rPr>
              <a:t>y</a:t>
            </a:r>
            <a:endParaRPr lang="en-US" altLang="ar-IQ">
              <a:solidFill>
                <a:schemeClr val="tx1"/>
              </a:solidFill>
              <a:latin typeface="Times New Roman" panose="02020603050405020304" pitchFamily="18" charset="0"/>
            </a:endParaRPr>
          </a:p>
        </p:txBody>
      </p:sp>
      <p:grpSp>
        <p:nvGrpSpPr>
          <p:cNvPr id="12339" name="Group 51"/>
          <p:cNvGrpSpPr>
            <a:grpSpLocks/>
          </p:cNvGrpSpPr>
          <p:nvPr/>
        </p:nvGrpSpPr>
        <p:grpSpPr bwMode="auto">
          <a:xfrm>
            <a:off x="2362200" y="1295400"/>
            <a:ext cx="6172200" cy="3124200"/>
            <a:chOff x="1488" y="816"/>
            <a:chExt cx="3888" cy="1968"/>
          </a:xfrm>
        </p:grpSpPr>
        <p:grpSp>
          <p:nvGrpSpPr>
            <p:cNvPr id="27667" name="Group 44"/>
            <p:cNvGrpSpPr>
              <a:grpSpLocks/>
            </p:cNvGrpSpPr>
            <p:nvPr/>
          </p:nvGrpSpPr>
          <p:grpSpPr bwMode="auto">
            <a:xfrm>
              <a:off x="3696" y="816"/>
              <a:ext cx="1680" cy="1680"/>
              <a:chOff x="3696" y="816"/>
              <a:chExt cx="1680" cy="1680"/>
            </a:xfrm>
          </p:grpSpPr>
          <p:sp>
            <p:nvSpPr>
              <p:cNvPr id="27672" name="Rectangle 9"/>
              <p:cNvSpPr>
                <a:spLocks noChangeArrowheads="1"/>
              </p:cNvSpPr>
              <p:nvPr/>
            </p:nvSpPr>
            <p:spPr bwMode="auto">
              <a:xfrm rot="-915809">
                <a:off x="3792" y="1152"/>
                <a:ext cx="1200" cy="1200"/>
              </a:xfrm>
              <a:prstGeom prst="rect">
                <a:avLst/>
              </a:prstGeom>
              <a:solidFill>
                <a:srgbClr val="99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ar-IQ">
                    <a:solidFill>
                      <a:schemeClr val="tx1"/>
                    </a:solidFill>
                    <a:latin typeface="Times New Roman" panose="02020603050405020304" pitchFamily="18" charset="0"/>
                  </a:rPr>
                  <a:t>Time = t + </a:t>
                </a:r>
                <a:r>
                  <a:rPr lang="en-US" altLang="ar-IQ">
                    <a:solidFill>
                      <a:schemeClr val="tx1"/>
                    </a:solidFill>
                    <a:latin typeface="Symbol" panose="05050102010706020507" pitchFamily="18" charset="2"/>
                  </a:rPr>
                  <a:t>d</a:t>
                </a:r>
                <a:r>
                  <a:rPr lang="en-US" altLang="ar-IQ">
                    <a:solidFill>
                      <a:schemeClr val="tx1"/>
                    </a:solidFill>
                    <a:latin typeface="Times New Roman" panose="02020603050405020304" pitchFamily="18" charset="0"/>
                  </a:rPr>
                  <a:t>t</a:t>
                </a:r>
              </a:p>
            </p:txBody>
          </p:sp>
          <p:sp>
            <p:nvSpPr>
              <p:cNvPr id="27673" name="Line 10"/>
              <p:cNvSpPr>
                <a:spLocks noChangeShapeType="1"/>
              </p:cNvSpPr>
              <p:nvPr/>
            </p:nvSpPr>
            <p:spPr bwMode="auto">
              <a:xfrm>
                <a:off x="3984" y="2496"/>
                <a:ext cx="1392" cy="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7674" name="Line 11"/>
              <p:cNvSpPr>
                <a:spLocks noChangeShapeType="1"/>
              </p:cNvSpPr>
              <p:nvPr/>
            </p:nvSpPr>
            <p:spPr bwMode="auto">
              <a:xfrm flipV="1">
                <a:off x="3984" y="816"/>
                <a:ext cx="0" cy="16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7675" name="Text Box 12"/>
              <p:cNvSpPr txBox="1">
                <a:spLocks noChangeArrowheads="1"/>
              </p:cNvSpPr>
              <p:nvPr/>
            </p:nvSpPr>
            <p:spPr bwMode="auto">
              <a:xfrm>
                <a:off x="4992" y="2208"/>
                <a:ext cx="2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ar-IQ">
                    <a:solidFill>
                      <a:schemeClr val="tx1"/>
                    </a:solidFill>
                    <a:latin typeface="Symbol" panose="05050102010706020507" pitchFamily="18" charset="2"/>
                  </a:rPr>
                  <a:t>a</a:t>
                </a:r>
                <a:endParaRPr lang="en-US" altLang="ar-IQ">
                  <a:solidFill>
                    <a:schemeClr val="tx1"/>
                  </a:solidFill>
                  <a:latin typeface="Times New Roman" panose="02020603050405020304" pitchFamily="18" charset="0"/>
                </a:endParaRPr>
              </a:p>
            </p:txBody>
          </p:sp>
          <p:sp>
            <p:nvSpPr>
              <p:cNvPr id="27676" name="Text Box 13"/>
              <p:cNvSpPr txBox="1">
                <a:spLocks noChangeArrowheads="1"/>
              </p:cNvSpPr>
              <p:nvPr/>
            </p:nvSpPr>
            <p:spPr bwMode="auto">
              <a:xfrm>
                <a:off x="3696" y="912"/>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ar-IQ">
                    <a:solidFill>
                      <a:schemeClr val="tx1"/>
                    </a:solidFill>
                    <a:latin typeface="Symbol" panose="05050102010706020507" pitchFamily="18" charset="2"/>
                  </a:rPr>
                  <a:t>b</a:t>
                </a:r>
                <a:endParaRPr lang="en-US" altLang="ar-IQ">
                  <a:solidFill>
                    <a:schemeClr val="tx1"/>
                  </a:solidFill>
                  <a:latin typeface="Times New Roman" panose="02020603050405020304" pitchFamily="18" charset="0"/>
                </a:endParaRPr>
              </a:p>
            </p:txBody>
          </p:sp>
          <p:sp>
            <p:nvSpPr>
              <p:cNvPr id="12317" name="Freeform 15"/>
              <p:cNvSpPr>
                <a:spLocks/>
              </p:cNvSpPr>
              <p:nvPr/>
            </p:nvSpPr>
            <p:spPr bwMode="auto">
              <a:xfrm>
                <a:off x="3696" y="1432"/>
                <a:ext cx="288" cy="104"/>
              </a:xfrm>
              <a:custGeom>
                <a:avLst/>
                <a:gdLst>
                  <a:gd name="T0" fmla="*/ 0 w 288"/>
                  <a:gd name="T1" fmla="*/ 104 h 104"/>
                  <a:gd name="T2" fmla="*/ 144 w 288"/>
                  <a:gd name="T3" fmla="*/ 8 h 104"/>
                  <a:gd name="T4" fmla="*/ 288 w 288"/>
                  <a:gd name="T5" fmla="*/ 56 h 104"/>
                  <a:gd name="T6" fmla="*/ 0 60000 65536"/>
                  <a:gd name="T7" fmla="*/ 0 60000 65536"/>
                  <a:gd name="T8" fmla="*/ 0 60000 65536"/>
                </a:gdLst>
                <a:ahLst/>
                <a:cxnLst>
                  <a:cxn ang="T6">
                    <a:pos x="T0" y="T1"/>
                  </a:cxn>
                  <a:cxn ang="T7">
                    <a:pos x="T2" y="T3"/>
                  </a:cxn>
                  <a:cxn ang="T8">
                    <a:pos x="T4" y="T5"/>
                  </a:cxn>
                </a:cxnLst>
                <a:rect l="0" t="0" r="r" b="b"/>
                <a:pathLst>
                  <a:path w="288" h="104">
                    <a:moveTo>
                      <a:pt x="0" y="104"/>
                    </a:moveTo>
                    <a:cubicBezTo>
                      <a:pt x="48" y="60"/>
                      <a:pt x="96" y="16"/>
                      <a:pt x="144" y="8"/>
                    </a:cubicBezTo>
                    <a:cubicBezTo>
                      <a:pt x="192" y="0"/>
                      <a:pt x="240" y="28"/>
                      <a:pt x="288" y="56"/>
                    </a:cubicBezTo>
                  </a:path>
                </a:pathLst>
              </a:cu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ln w="0"/>
                  <a:effectLst>
                    <a:outerShdw blurRad="38100" dist="19050" dir="2700000" algn="tl" rotWithShape="0">
                      <a:schemeClr val="dk1">
                        <a:alpha val="40000"/>
                      </a:schemeClr>
                    </a:outerShdw>
                  </a:effectLst>
                </a:endParaRPr>
              </a:p>
            </p:txBody>
          </p:sp>
          <p:sp>
            <p:nvSpPr>
              <p:cNvPr id="12318" name="Freeform 16"/>
              <p:cNvSpPr>
                <a:spLocks/>
              </p:cNvSpPr>
              <p:nvPr/>
            </p:nvSpPr>
            <p:spPr bwMode="auto">
              <a:xfrm>
                <a:off x="4752" y="2304"/>
                <a:ext cx="96" cy="192"/>
              </a:xfrm>
              <a:custGeom>
                <a:avLst/>
                <a:gdLst>
                  <a:gd name="T0" fmla="*/ 0 w 96"/>
                  <a:gd name="T1" fmla="*/ 0 h 192"/>
                  <a:gd name="T2" fmla="*/ 96 w 96"/>
                  <a:gd name="T3" fmla="*/ 96 h 192"/>
                  <a:gd name="T4" fmla="*/ 0 w 96"/>
                  <a:gd name="T5" fmla="*/ 192 h 192"/>
                  <a:gd name="T6" fmla="*/ 0 60000 65536"/>
                  <a:gd name="T7" fmla="*/ 0 60000 65536"/>
                  <a:gd name="T8" fmla="*/ 0 60000 65536"/>
                </a:gdLst>
                <a:ahLst/>
                <a:cxnLst>
                  <a:cxn ang="T6">
                    <a:pos x="T0" y="T1"/>
                  </a:cxn>
                  <a:cxn ang="T7">
                    <a:pos x="T2" y="T3"/>
                  </a:cxn>
                  <a:cxn ang="T8">
                    <a:pos x="T4" y="T5"/>
                  </a:cxn>
                </a:cxnLst>
                <a:rect l="0" t="0" r="r" b="b"/>
                <a:pathLst>
                  <a:path w="96" h="192">
                    <a:moveTo>
                      <a:pt x="0" y="0"/>
                    </a:moveTo>
                    <a:cubicBezTo>
                      <a:pt x="48" y="32"/>
                      <a:pt x="96" y="64"/>
                      <a:pt x="96" y="96"/>
                    </a:cubicBezTo>
                    <a:cubicBezTo>
                      <a:pt x="96" y="128"/>
                      <a:pt x="48" y="160"/>
                      <a:pt x="0" y="192"/>
                    </a:cubicBezTo>
                  </a:path>
                </a:pathLst>
              </a:cu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12319" name="Line 18"/>
              <p:cNvSpPr>
                <a:spLocks noChangeShapeType="1"/>
              </p:cNvSpPr>
              <p:nvPr/>
            </p:nvSpPr>
            <p:spPr bwMode="auto">
              <a:xfrm>
                <a:off x="3984" y="2496"/>
                <a:ext cx="1392"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grpSp>
        <p:sp>
          <p:nvSpPr>
            <p:cNvPr id="12308" name="Line 47"/>
            <p:cNvSpPr>
              <a:spLocks noChangeShapeType="1"/>
            </p:cNvSpPr>
            <p:nvPr/>
          </p:nvSpPr>
          <p:spPr bwMode="auto">
            <a:xfrm flipV="1">
              <a:off x="1488" y="2496"/>
              <a:ext cx="2496" cy="288"/>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12309" name="Line 48"/>
            <p:cNvSpPr>
              <a:spLocks noChangeShapeType="1"/>
            </p:cNvSpPr>
            <p:nvPr/>
          </p:nvSpPr>
          <p:spPr bwMode="auto">
            <a:xfrm flipV="1">
              <a:off x="2688" y="2160"/>
              <a:ext cx="2448" cy="624"/>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12310" name="Line 49"/>
            <p:cNvSpPr>
              <a:spLocks noChangeShapeType="1"/>
            </p:cNvSpPr>
            <p:nvPr/>
          </p:nvSpPr>
          <p:spPr bwMode="auto">
            <a:xfrm flipV="1">
              <a:off x="1488" y="1344"/>
              <a:ext cx="2160" cy="24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4" name="Line 50"/>
            <p:cNvSpPr>
              <a:spLocks noChangeShapeType="1"/>
            </p:cNvSpPr>
            <p:nvPr/>
          </p:nvSpPr>
          <p:spPr bwMode="auto">
            <a:xfrm flipV="1">
              <a:off x="2688" y="1008"/>
              <a:ext cx="2160" cy="576"/>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3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3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23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23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3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3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233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2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3" grpId="0" autoUpdateAnimBg="0"/>
      <p:bldP spid="123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71600" y="0"/>
            <a:ext cx="6096000" cy="1143000"/>
          </a:xfrm>
        </p:spPr>
        <p:txBody>
          <a:bodyPr/>
          <a:lstStyle/>
          <a:p>
            <a:pPr eaLnBrk="1" hangingPunct="1"/>
            <a:r>
              <a:rPr lang="en-US" altLang="ar-IQ" smtClean="0"/>
              <a:t>Rotation</a:t>
            </a:r>
          </a:p>
        </p:txBody>
      </p:sp>
      <p:sp>
        <p:nvSpPr>
          <p:cNvPr id="29699" name="Rectangle 4"/>
          <p:cNvSpPr>
            <a:spLocks noChangeArrowheads="1"/>
          </p:cNvSpPr>
          <p:nvPr/>
        </p:nvSpPr>
        <p:spPr bwMode="auto">
          <a:xfrm>
            <a:off x="304800" y="9144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To Calculate Rotation</a:t>
            </a:r>
          </a:p>
        </p:txBody>
      </p:sp>
      <p:graphicFrame>
        <p:nvGraphicFramePr>
          <p:cNvPr id="13330" name="Object 18"/>
          <p:cNvGraphicFramePr>
            <a:graphicFrameLocks noChangeAspect="1"/>
          </p:cNvGraphicFramePr>
          <p:nvPr/>
        </p:nvGraphicFramePr>
        <p:xfrm>
          <a:off x="1371600" y="1676400"/>
          <a:ext cx="1800225" cy="923925"/>
        </p:xfrm>
        <a:graphic>
          <a:graphicData uri="http://schemas.openxmlformats.org/presentationml/2006/ole">
            <mc:AlternateContent xmlns:mc="http://schemas.openxmlformats.org/markup-compatibility/2006">
              <mc:Choice xmlns:v="urn:schemas-microsoft-com:vml" Requires="v">
                <p:oleObj spid="_x0000_s29773" name="Equation" r:id="rId4" imgW="761669" imgH="393529" progId="Equation.DSMT4">
                  <p:embed/>
                </p:oleObj>
              </mc:Choice>
              <mc:Fallback>
                <p:oleObj name="Equation" r:id="rId4" imgW="761669" imgH="393529"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676400"/>
                        <a:ext cx="1800225"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1" name="Rectangle 19"/>
          <p:cNvSpPr>
            <a:spLocks noChangeArrowheads="1"/>
          </p:cNvSpPr>
          <p:nvPr/>
        </p:nvSpPr>
        <p:spPr bwMode="auto">
          <a:xfrm rot="-915809">
            <a:off x="5715000" y="1295400"/>
            <a:ext cx="1905000" cy="1905000"/>
          </a:xfrm>
          <a:prstGeom prst="rect">
            <a:avLst/>
          </a:prstGeom>
          <a:solidFill>
            <a:srgbClr val="99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ar-IQ">
                <a:solidFill>
                  <a:schemeClr val="tx1"/>
                </a:solidFill>
                <a:latin typeface="Times New Roman" panose="02020603050405020304" pitchFamily="18" charset="0"/>
              </a:rPr>
              <a:t>Time = t + </a:t>
            </a:r>
            <a:r>
              <a:rPr lang="en-US" altLang="ar-IQ">
                <a:solidFill>
                  <a:schemeClr val="tx1"/>
                </a:solidFill>
                <a:latin typeface="Symbol" panose="05050102010706020507" pitchFamily="18" charset="2"/>
              </a:rPr>
              <a:t>d</a:t>
            </a:r>
            <a:r>
              <a:rPr lang="en-US" altLang="ar-IQ">
                <a:solidFill>
                  <a:schemeClr val="tx1"/>
                </a:solidFill>
                <a:latin typeface="Times New Roman" panose="02020603050405020304" pitchFamily="18" charset="0"/>
              </a:rPr>
              <a:t>t</a:t>
            </a:r>
          </a:p>
        </p:txBody>
      </p:sp>
      <p:sp>
        <p:nvSpPr>
          <p:cNvPr id="14342" name="Text Box 20"/>
          <p:cNvSpPr txBox="1">
            <a:spLocks noChangeArrowheads="1"/>
          </p:cNvSpPr>
          <p:nvPr/>
        </p:nvSpPr>
        <p:spPr bwMode="auto">
          <a:xfrm>
            <a:off x="7396163" y="2982913"/>
            <a:ext cx="376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50000"/>
              <a:buFont typeface="Monotype Sorts" pitchFamily="2" charset="2"/>
              <a:buChar char="n"/>
              <a:defRPr kumimoji="1" sz="2800">
                <a:solidFill>
                  <a:schemeClr val="bg2"/>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2600">
                <a:solidFill>
                  <a:schemeClr val="bg2"/>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F"/>
              <a:defRPr kumimoji="1" sz="2400">
                <a:solidFill>
                  <a:schemeClr val="bg2"/>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bg2"/>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bg2"/>
                </a:solidFill>
                <a:latin typeface="Arial" panose="020B0604020202020204" pitchFamily="34" charset="0"/>
              </a:defRPr>
            </a:lvl9pPr>
          </a:lstStyle>
          <a:p>
            <a:pPr>
              <a:spcBef>
                <a:spcPct val="0"/>
              </a:spcBef>
              <a:buClrTx/>
              <a:buSzTx/>
              <a:buFontTx/>
              <a:buNone/>
              <a:defRPr/>
            </a:pPr>
            <a:r>
              <a:rPr kumimoji="0" lang="en-US" sz="2400" dirty="0" smtClean="0">
                <a:ln w="0"/>
                <a:solidFill>
                  <a:schemeClr val="tx1"/>
                </a:solidFill>
                <a:effectLst>
                  <a:outerShdw blurRad="38100" dist="19050" dir="2700000" algn="tl" rotWithShape="0">
                    <a:schemeClr val="dk1">
                      <a:alpha val="40000"/>
                    </a:schemeClr>
                  </a:outerShdw>
                </a:effectLst>
                <a:latin typeface="Symbol" panose="05050102010706020507" pitchFamily="18" charset="2"/>
              </a:rPr>
              <a:t>a</a:t>
            </a:r>
            <a:endParaRPr kumimoji="0" lang="en-US" sz="2400" dirty="0" smtClean="0">
              <a:latin typeface="Times New Roman" panose="02020603050405020304" pitchFamily="18" charset="0"/>
            </a:endParaRPr>
          </a:p>
        </p:txBody>
      </p:sp>
      <p:sp>
        <p:nvSpPr>
          <p:cNvPr id="14343" name="Freeform 21"/>
          <p:cNvSpPr>
            <a:spLocks/>
          </p:cNvSpPr>
          <p:nvPr/>
        </p:nvSpPr>
        <p:spPr bwMode="auto">
          <a:xfrm>
            <a:off x="7239000" y="3124200"/>
            <a:ext cx="152400" cy="304800"/>
          </a:xfrm>
          <a:custGeom>
            <a:avLst/>
            <a:gdLst>
              <a:gd name="T0" fmla="*/ 0 w 96"/>
              <a:gd name="T1" fmla="*/ 0 h 192"/>
              <a:gd name="T2" fmla="*/ 241935000 w 96"/>
              <a:gd name="T3" fmla="*/ 241935000 h 192"/>
              <a:gd name="T4" fmla="*/ 0 w 96"/>
              <a:gd name="T5" fmla="*/ 483870000 h 192"/>
              <a:gd name="T6" fmla="*/ 0 60000 65536"/>
              <a:gd name="T7" fmla="*/ 0 60000 65536"/>
              <a:gd name="T8" fmla="*/ 0 60000 65536"/>
            </a:gdLst>
            <a:ahLst/>
            <a:cxnLst>
              <a:cxn ang="T6">
                <a:pos x="T0" y="T1"/>
              </a:cxn>
              <a:cxn ang="T7">
                <a:pos x="T2" y="T3"/>
              </a:cxn>
              <a:cxn ang="T8">
                <a:pos x="T4" y="T5"/>
              </a:cxn>
            </a:cxnLst>
            <a:rect l="0" t="0" r="r" b="b"/>
            <a:pathLst>
              <a:path w="96" h="192">
                <a:moveTo>
                  <a:pt x="0" y="0"/>
                </a:moveTo>
                <a:cubicBezTo>
                  <a:pt x="48" y="32"/>
                  <a:pt x="96" y="64"/>
                  <a:pt x="96" y="96"/>
                </a:cubicBezTo>
                <a:cubicBezTo>
                  <a:pt x="96" y="128"/>
                  <a:pt x="48" y="160"/>
                  <a:pt x="0" y="192"/>
                </a:cubicBezTo>
              </a:path>
            </a:pathLst>
          </a:cu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14344" name="Line 22"/>
          <p:cNvSpPr>
            <a:spLocks noChangeShapeType="1"/>
          </p:cNvSpPr>
          <p:nvPr/>
        </p:nvSpPr>
        <p:spPr bwMode="auto">
          <a:xfrm>
            <a:off x="6019800" y="3429000"/>
            <a:ext cx="22098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29705" name="Line 23"/>
          <p:cNvSpPr>
            <a:spLocks noChangeShapeType="1"/>
          </p:cNvSpPr>
          <p:nvPr/>
        </p:nvSpPr>
        <p:spPr bwMode="auto">
          <a:xfrm>
            <a:off x="7848600" y="2895600"/>
            <a:ext cx="0" cy="533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9706" name="Text Box 24"/>
          <p:cNvSpPr txBox="1">
            <a:spLocks noChangeArrowheads="1"/>
          </p:cNvSpPr>
          <p:nvPr/>
        </p:nvSpPr>
        <p:spPr bwMode="auto">
          <a:xfrm>
            <a:off x="8001000" y="2889250"/>
            <a:ext cx="62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ar-IQ">
                <a:solidFill>
                  <a:schemeClr val="tx1"/>
                </a:solidFill>
                <a:latin typeface="Symbol" panose="05050102010706020507" pitchFamily="18" charset="2"/>
              </a:rPr>
              <a:t>D</a:t>
            </a:r>
            <a:r>
              <a:rPr lang="en-US" altLang="ar-IQ">
                <a:solidFill>
                  <a:schemeClr val="tx1"/>
                </a:solidFill>
                <a:latin typeface="Times New Roman" panose="02020603050405020304" pitchFamily="18" charset="0"/>
              </a:rPr>
              <a:t>y</a:t>
            </a:r>
            <a:r>
              <a:rPr lang="en-US" altLang="ar-IQ" baseline="-25000">
                <a:solidFill>
                  <a:schemeClr val="tx1"/>
                </a:solidFill>
                <a:latin typeface="Times New Roman" panose="02020603050405020304" pitchFamily="18" charset="0"/>
              </a:rPr>
              <a:t>1</a:t>
            </a:r>
            <a:endParaRPr lang="en-US" altLang="ar-IQ">
              <a:solidFill>
                <a:schemeClr val="tx1"/>
              </a:solidFill>
              <a:latin typeface="Times New Roman" panose="02020603050405020304" pitchFamily="18" charset="0"/>
            </a:endParaRPr>
          </a:p>
        </p:txBody>
      </p:sp>
      <p:sp>
        <p:nvSpPr>
          <p:cNvPr id="29707" name="Text Box 25"/>
          <p:cNvSpPr txBox="1">
            <a:spLocks noChangeArrowheads="1"/>
          </p:cNvSpPr>
          <p:nvPr/>
        </p:nvSpPr>
        <p:spPr bwMode="auto">
          <a:xfrm>
            <a:off x="6629400" y="3810000"/>
            <a:ext cx="52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ar-IQ">
                <a:solidFill>
                  <a:schemeClr val="tx1"/>
                </a:solidFill>
                <a:latin typeface="Symbol" panose="05050102010706020507" pitchFamily="18" charset="2"/>
              </a:rPr>
              <a:t>D</a:t>
            </a:r>
            <a:r>
              <a:rPr lang="en-US" altLang="ar-IQ">
                <a:solidFill>
                  <a:schemeClr val="tx1"/>
                </a:solidFill>
                <a:latin typeface="Times New Roman" panose="02020603050405020304" pitchFamily="18" charset="0"/>
              </a:rPr>
              <a:t>x</a:t>
            </a:r>
          </a:p>
        </p:txBody>
      </p:sp>
      <p:graphicFrame>
        <p:nvGraphicFramePr>
          <p:cNvPr id="13338" name="Object 26"/>
          <p:cNvGraphicFramePr>
            <a:graphicFrameLocks noChangeAspect="1"/>
          </p:cNvGraphicFramePr>
          <p:nvPr/>
        </p:nvGraphicFramePr>
        <p:xfrm>
          <a:off x="1066800" y="2895600"/>
          <a:ext cx="4171950" cy="776288"/>
        </p:xfrm>
        <a:graphic>
          <a:graphicData uri="http://schemas.openxmlformats.org/presentationml/2006/ole">
            <mc:AlternateContent xmlns:mc="http://schemas.openxmlformats.org/markup-compatibility/2006">
              <mc:Choice xmlns:v="urn:schemas-microsoft-com:vml" Requires="v">
                <p:oleObj spid="_x0000_s29774" name="Equation" r:id="rId6" imgW="1765300" imgH="330200" progId="Equation.DSMT4">
                  <p:embed/>
                </p:oleObj>
              </mc:Choice>
              <mc:Fallback>
                <p:oleObj name="Equation" r:id="rId6" imgW="1765300" imgH="330200" progId="Equation.DSMT4">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895600"/>
                        <a:ext cx="4171950"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39" name="Object 27"/>
          <p:cNvGraphicFramePr>
            <a:graphicFrameLocks noChangeAspect="1"/>
          </p:cNvGraphicFramePr>
          <p:nvPr/>
        </p:nvGraphicFramePr>
        <p:xfrm>
          <a:off x="1066800" y="4191000"/>
          <a:ext cx="4110038" cy="1196975"/>
        </p:xfrm>
        <a:graphic>
          <a:graphicData uri="http://schemas.openxmlformats.org/presentationml/2006/ole">
            <mc:AlternateContent xmlns:mc="http://schemas.openxmlformats.org/markup-compatibility/2006">
              <mc:Choice xmlns:v="urn:schemas-microsoft-com:vml" Requires="v">
                <p:oleObj spid="_x0000_s29775" name="Equation" r:id="rId8" imgW="1739900" imgH="508000" progId="Equation.DSMT4">
                  <p:embed/>
                </p:oleObj>
              </mc:Choice>
              <mc:Fallback>
                <p:oleObj name="Equation" r:id="rId8" imgW="1739900" imgH="508000" progId="Equation.DSMT4">
                  <p:embed/>
                  <p:pic>
                    <p:nvPicPr>
                      <p:cNvPr id="0"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191000"/>
                        <a:ext cx="4110038"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343" name="Group 31"/>
          <p:cNvGrpSpPr>
            <a:grpSpLocks/>
          </p:cNvGrpSpPr>
          <p:nvPr/>
        </p:nvGrpSpPr>
        <p:grpSpPr bwMode="auto">
          <a:xfrm>
            <a:off x="0" y="5257800"/>
            <a:ext cx="7543800" cy="1301750"/>
            <a:chOff x="0" y="3312"/>
            <a:chExt cx="4752" cy="820"/>
          </a:xfrm>
        </p:grpSpPr>
        <p:graphicFrame>
          <p:nvGraphicFramePr>
            <p:cNvPr id="29711" name="Object 28"/>
            <p:cNvGraphicFramePr>
              <a:graphicFrameLocks noChangeAspect="1"/>
            </p:cNvGraphicFramePr>
            <p:nvPr/>
          </p:nvGraphicFramePr>
          <p:xfrm>
            <a:off x="587" y="3343"/>
            <a:ext cx="2759" cy="789"/>
          </p:xfrm>
          <a:graphic>
            <a:graphicData uri="http://schemas.openxmlformats.org/presentationml/2006/ole">
              <mc:AlternateContent xmlns:mc="http://schemas.openxmlformats.org/markup-compatibility/2006">
                <mc:Choice xmlns:v="urn:schemas-microsoft-com:vml" Requires="v">
                  <p:oleObj spid="_x0000_s29776" name="Equation" r:id="rId10" imgW="1854200" imgH="533400" progId="Equation.DSMT4">
                    <p:embed/>
                  </p:oleObj>
                </mc:Choice>
                <mc:Fallback>
                  <p:oleObj name="Equation" r:id="rId10" imgW="1854200" imgH="533400" progId="Equation.DSMT4">
                    <p:embed/>
                    <p:pic>
                      <p:nvPicPr>
                        <p:cNvPr id="0"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 y="3343"/>
                          <a:ext cx="2759" cy="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12" name="Rectangle 29"/>
            <p:cNvSpPr>
              <a:spLocks noChangeArrowheads="1"/>
            </p:cNvSpPr>
            <p:nvPr/>
          </p:nvSpPr>
          <p:spPr bwMode="auto">
            <a:xfrm>
              <a:off x="0" y="3312"/>
              <a:ext cx="475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Similarly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3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3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3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0"/>
            <a:ext cx="6096000" cy="1143000"/>
          </a:xfrm>
        </p:spPr>
        <p:txBody>
          <a:bodyPr/>
          <a:lstStyle/>
          <a:p>
            <a:pPr eaLnBrk="1" hangingPunct="1"/>
            <a:r>
              <a:rPr lang="en-US" altLang="ar-IQ" smtClean="0"/>
              <a:t>Rotation</a:t>
            </a:r>
          </a:p>
        </p:txBody>
      </p:sp>
      <p:sp>
        <p:nvSpPr>
          <p:cNvPr id="31747" name="Rectangle 4"/>
          <p:cNvSpPr>
            <a:spLocks noChangeArrowheads="1"/>
          </p:cNvSpPr>
          <p:nvPr/>
        </p:nvSpPr>
        <p:spPr bwMode="auto">
          <a:xfrm>
            <a:off x="381000" y="7620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To Calculate Rotation</a:t>
            </a:r>
          </a:p>
        </p:txBody>
      </p:sp>
      <p:graphicFrame>
        <p:nvGraphicFramePr>
          <p:cNvPr id="31748" name="Object 18"/>
          <p:cNvGraphicFramePr>
            <a:graphicFrameLocks noChangeAspect="1"/>
          </p:cNvGraphicFramePr>
          <p:nvPr/>
        </p:nvGraphicFramePr>
        <p:xfrm>
          <a:off x="609600" y="1752600"/>
          <a:ext cx="3932238" cy="1012825"/>
        </p:xfrm>
        <a:graphic>
          <a:graphicData uri="http://schemas.openxmlformats.org/presentationml/2006/ole">
            <mc:AlternateContent xmlns:mc="http://schemas.openxmlformats.org/markup-compatibility/2006">
              <mc:Choice xmlns:v="urn:schemas-microsoft-com:vml" Requires="v">
                <p:oleObj spid="_x0000_s31869" name="Equation" r:id="rId4" imgW="1663700" imgH="431800" progId="Equation.DSMT4">
                  <p:embed/>
                </p:oleObj>
              </mc:Choice>
              <mc:Fallback>
                <p:oleObj name="Equation" r:id="rId4" imgW="1663700" imgH="431800"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752600"/>
                        <a:ext cx="3932238" cy="1012825"/>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64" name="Group 28"/>
          <p:cNvGrpSpPr>
            <a:grpSpLocks/>
          </p:cNvGrpSpPr>
          <p:nvPr/>
        </p:nvGrpSpPr>
        <p:grpSpPr bwMode="auto">
          <a:xfrm>
            <a:off x="1828800" y="3429000"/>
            <a:ext cx="3271838" cy="1143000"/>
            <a:chOff x="1152" y="2160"/>
            <a:chExt cx="2061" cy="720"/>
          </a:xfrm>
        </p:grpSpPr>
        <p:sp>
          <p:nvSpPr>
            <p:cNvPr id="31762" name="Rectangle 20"/>
            <p:cNvSpPr>
              <a:spLocks noChangeArrowheads="1"/>
            </p:cNvSpPr>
            <p:nvPr/>
          </p:nvSpPr>
          <p:spPr bwMode="auto">
            <a:xfrm>
              <a:off x="1152" y="2208"/>
              <a:ext cx="1824" cy="67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ar-IQ" altLang="ar-IQ">
                <a:solidFill>
                  <a:schemeClr val="tx1"/>
                </a:solidFill>
                <a:latin typeface="Times New Roman" panose="02020603050405020304" pitchFamily="18" charset="0"/>
              </a:endParaRPr>
            </a:p>
          </p:txBody>
        </p:sp>
        <p:sp>
          <p:nvSpPr>
            <p:cNvPr id="31763" name="Text Box 22"/>
            <p:cNvSpPr txBox="1">
              <a:spLocks noChangeArrowheads="1"/>
            </p:cNvSpPr>
            <p:nvPr/>
          </p:nvSpPr>
          <p:spPr bwMode="auto">
            <a:xfrm>
              <a:off x="2976" y="2160"/>
              <a:ext cx="2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ar-IQ">
                  <a:solidFill>
                    <a:schemeClr val="tx1"/>
                  </a:solidFill>
                  <a:latin typeface="Symbol" panose="05050102010706020507" pitchFamily="18" charset="2"/>
                </a:rPr>
                <a:t>a</a:t>
              </a:r>
            </a:p>
          </p:txBody>
        </p:sp>
      </p:grpSp>
      <p:grpSp>
        <p:nvGrpSpPr>
          <p:cNvPr id="14365" name="Group 29"/>
          <p:cNvGrpSpPr>
            <a:grpSpLocks/>
          </p:cNvGrpSpPr>
          <p:nvPr/>
        </p:nvGrpSpPr>
        <p:grpSpPr bwMode="auto">
          <a:xfrm>
            <a:off x="5715000" y="3505200"/>
            <a:ext cx="3246438" cy="1066800"/>
            <a:chOff x="3600" y="2208"/>
            <a:chExt cx="2045" cy="672"/>
          </a:xfrm>
        </p:grpSpPr>
        <p:sp>
          <p:nvSpPr>
            <p:cNvPr id="31760" name="Rectangle 21"/>
            <p:cNvSpPr>
              <a:spLocks noChangeArrowheads="1"/>
            </p:cNvSpPr>
            <p:nvPr/>
          </p:nvSpPr>
          <p:spPr bwMode="auto">
            <a:xfrm>
              <a:off x="3600" y="2208"/>
              <a:ext cx="1824" cy="67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ar-IQ" altLang="ar-IQ">
                <a:solidFill>
                  <a:schemeClr val="tx1"/>
                </a:solidFill>
                <a:latin typeface="Times New Roman" panose="02020603050405020304" pitchFamily="18" charset="0"/>
              </a:endParaRPr>
            </a:p>
          </p:txBody>
        </p:sp>
        <p:sp>
          <p:nvSpPr>
            <p:cNvPr id="31761" name="Text Box 23"/>
            <p:cNvSpPr txBox="1">
              <a:spLocks noChangeArrowheads="1"/>
            </p:cNvSpPr>
            <p:nvPr/>
          </p:nvSpPr>
          <p:spPr bwMode="auto">
            <a:xfrm>
              <a:off x="5424" y="2304"/>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ar-IQ">
                  <a:solidFill>
                    <a:schemeClr val="tx1"/>
                  </a:solidFill>
                  <a:latin typeface="Symbol" panose="05050102010706020507" pitchFamily="18" charset="2"/>
                </a:rPr>
                <a:t>b</a:t>
              </a:r>
            </a:p>
          </p:txBody>
        </p:sp>
      </p:grpSp>
      <p:graphicFrame>
        <p:nvGraphicFramePr>
          <p:cNvPr id="14362" name="Object 26"/>
          <p:cNvGraphicFramePr>
            <a:graphicFrameLocks noChangeAspect="1"/>
          </p:cNvGraphicFramePr>
          <p:nvPr/>
        </p:nvGraphicFramePr>
        <p:xfrm>
          <a:off x="4711700" y="1676400"/>
          <a:ext cx="4198938" cy="1136650"/>
        </p:xfrm>
        <a:graphic>
          <a:graphicData uri="http://schemas.openxmlformats.org/presentationml/2006/ole">
            <mc:AlternateContent xmlns:mc="http://schemas.openxmlformats.org/markup-compatibility/2006">
              <mc:Choice xmlns:v="urn:schemas-microsoft-com:vml" Requires="v">
                <p:oleObj spid="_x0000_s31870" name="Equation" r:id="rId6" imgW="2057400" imgH="558800" progId="Equation.DSMT4">
                  <p:embed/>
                </p:oleObj>
              </mc:Choice>
              <mc:Fallback>
                <p:oleObj name="Equation" r:id="rId6" imgW="2057400" imgH="558800" progId="Equation.DSMT4">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1700" y="1676400"/>
                        <a:ext cx="4198938"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63" name="Line 27"/>
          <p:cNvSpPr>
            <a:spLocks noChangeShapeType="1"/>
          </p:cNvSpPr>
          <p:nvPr/>
        </p:nvSpPr>
        <p:spPr bwMode="auto">
          <a:xfrm flipV="1">
            <a:off x="7772400" y="1295400"/>
            <a:ext cx="762000" cy="9906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a:defRPr/>
            </a:pPr>
            <a:endParaRPr lang="ar-IQ"/>
          </a:p>
        </p:txBody>
      </p:sp>
      <p:sp>
        <p:nvSpPr>
          <p:cNvPr id="14366" name="Rectangle 30"/>
          <p:cNvSpPr>
            <a:spLocks noChangeArrowheads="1"/>
          </p:cNvSpPr>
          <p:nvPr/>
        </p:nvSpPr>
        <p:spPr bwMode="auto">
          <a:xfrm>
            <a:off x="381000" y="51816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For very small time and very small element, </a:t>
            </a:r>
            <a:r>
              <a:rPr kumimoji="1" lang="en-US" altLang="ar-IQ" sz="2600">
                <a:solidFill>
                  <a:schemeClr val="tx1"/>
                </a:solidFill>
                <a:latin typeface="Symbol" panose="05050102010706020507" pitchFamily="18" charset="2"/>
              </a:rPr>
              <a:t>D</a:t>
            </a:r>
            <a:r>
              <a:rPr kumimoji="1" lang="en-US" altLang="ar-IQ" sz="2600">
                <a:solidFill>
                  <a:schemeClr val="tx1"/>
                </a:solidFill>
                <a:latin typeface="Times New Roman" panose="02020603050405020304" pitchFamily="18" charset="0"/>
              </a:rPr>
              <a:t>x, </a:t>
            </a:r>
            <a:r>
              <a:rPr kumimoji="1" lang="en-US" altLang="ar-IQ" sz="2600">
                <a:solidFill>
                  <a:schemeClr val="tx1"/>
                </a:solidFill>
                <a:latin typeface="Symbol" panose="05050102010706020507" pitchFamily="18" charset="2"/>
              </a:rPr>
              <a:t>D</a:t>
            </a:r>
            <a:r>
              <a:rPr kumimoji="1" lang="en-US" altLang="ar-IQ" sz="2600">
                <a:solidFill>
                  <a:schemeClr val="tx1"/>
                </a:solidFill>
                <a:latin typeface="Times New Roman" panose="02020603050405020304" pitchFamily="18" charset="0"/>
              </a:rPr>
              <a:t>y and </a:t>
            </a:r>
            <a:r>
              <a:rPr kumimoji="1" lang="en-US" altLang="ar-IQ" sz="2600">
                <a:solidFill>
                  <a:schemeClr val="tx1"/>
                </a:solidFill>
                <a:latin typeface="Symbol" panose="05050102010706020507" pitchFamily="18" charset="2"/>
              </a:rPr>
              <a:t>D</a:t>
            </a:r>
            <a:r>
              <a:rPr kumimoji="1" lang="en-US" altLang="ar-IQ" sz="2600">
                <a:solidFill>
                  <a:schemeClr val="tx1"/>
                </a:solidFill>
                <a:latin typeface="Times New Roman" panose="02020603050405020304" pitchFamily="18" charset="0"/>
              </a:rPr>
              <a:t>t are close to zero</a:t>
            </a:r>
          </a:p>
        </p:txBody>
      </p:sp>
      <p:grpSp>
        <p:nvGrpSpPr>
          <p:cNvPr id="14371" name="Group 35"/>
          <p:cNvGrpSpPr>
            <a:grpSpLocks/>
          </p:cNvGrpSpPr>
          <p:nvPr/>
        </p:nvGrpSpPr>
        <p:grpSpPr bwMode="auto">
          <a:xfrm>
            <a:off x="609600" y="3505200"/>
            <a:ext cx="7964488" cy="1844675"/>
            <a:chOff x="384" y="2208"/>
            <a:chExt cx="5017" cy="1162"/>
          </a:xfrm>
        </p:grpSpPr>
        <p:graphicFrame>
          <p:nvGraphicFramePr>
            <p:cNvPr id="31755" name="Object 19"/>
            <p:cNvGraphicFramePr>
              <a:graphicFrameLocks noChangeAspect="1"/>
            </p:cNvGraphicFramePr>
            <p:nvPr/>
          </p:nvGraphicFramePr>
          <p:xfrm>
            <a:off x="384" y="2208"/>
            <a:ext cx="5017" cy="930"/>
          </p:xfrm>
          <a:graphic>
            <a:graphicData uri="http://schemas.openxmlformats.org/presentationml/2006/ole">
              <mc:AlternateContent xmlns:mc="http://schemas.openxmlformats.org/markup-compatibility/2006">
                <mc:Choice xmlns:v="urn:schemas-microsoft-com:vml" Requires="v">
                  <p:oleObj spid="_x0000_s31871" name="Equation" r:id="rId8" imgW="4572000" imgH="850900" progId="Equation.DSMT4">
                    <p:embed/>
                  </p:oleObj>
                </mc:Choice>
                <mc:Fallback>
                  <p:oleObj name="Equation" r:id="rId8" imgW="4572000" imgH="850900" progId="Equation.DSMT4">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 y="2208"/>
                          <a:ext cx="5017" cy="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6" name="Object 31"/>
            <p:cNvGraphicFramePr>
              <a:graphicFrameLocks noChangeAspect="1"/>
            </p:cNvGraphicFramePr>
            <p:nvPr/>
          </p:nvGraphicFramePr>
          <p:xfrm>
            <a:off x="816" y="3072"/>
            <a:ext cx="389" cy="138"/>
          </p:xfrm>
          <a:graphic>
            <a:graphicData uri="http://schemas.openxmlformats.org/presentationml/2006/ole">
              <mc:AlternateContent xmlns:mc="http://schemas.openxmlformats.org/markup-compatibility/2006">
                <mc:Choice xmlns:v="urn:schemas-microsoft-com:vml" Requires="v">
                  <p:oleObj spid="_x0000_s31872" name="Equation" r:id="rId10" imgW="355138" imgH="126835" progId="Equation.DSMT4">
                    <p:embed/>
                  </p:oleObj>
                </mc:Choice>
                <mc:Fallback>
                  <p:oleObj name="Equation" r:id="rId10" imgW="355138" imgH="126835" progId="Equation.DSMT4">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 y="3072"/>
                          <a:ext cx="389"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7" name="Object 32"/>
            <p:cNvGraphicFramePr>
              <a:graphicFrameLocks noChangeAspect="1"/>
            </p:cNvGraphicFramePr>
            <p:nvPr/>
          </p:nvGraphicFramePr>
          <p:xfrm>
            <a:off x="816" y="3168"/>
            <a:ext cx="389" cy="154"/>
          </p:xfrm>
          <a:graphic>
            <a:graphicData uri="http://schemas.openxmlformats.org/presentationml/2006/ole">
              <mc:AlternateContent xmlns:mc="http://schemas.openxmlformats.org/markup-compatibility/2006">
                <mc:Choice xmlns:v="urn:schemas-microsoft-com:vml" Requires="v">
                  <p:oleObj spid="_x0000_s31873" name="Equation" r:id="rId12" imgW="355446" imgH="139639" progId="Equation.DSMT4">
                    <p:embed/>
                  </p:oleObj>
                </mc:Choice>
                <mc:Fallback>
                  <p:oleObj name="Equation" r:id="rId12" imgW="355446" imgH="139639" progId="Equation.DSMT4">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 y="3168"/>
                          <a:ext cx="389"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8" name="Object 33"/>
            <p:cNvGraphicFramePr>
              <a:graphicFrameLocks noChangeAspect="1"/>
            </p:cNvGraphicFramePr>
            <p:nvPr/>
          </p:nvGraphicFramePr>
          <p:xfrm>
            <a:off x="3264" y="3120"/>
            <a:ext cx="389" cy="138"/>
          </p:xfrm>
          <a:graphic>
            <a:graphicData uri="http://schemas.openxmlformats.org/presentationml/2006/ole">
              <mc:AlternateContent xmlns:mc="http://schemas.openxmlformats.org/markup-compatibility/2006">
                <mc:Choice xmlns:v="urn:schemas-microsoft-com:vml" Requires="v">
                  <p:oleObj spid="_x0000_s31874" name="Equation" r:id="rId14" imgW="355138" imgH="126835" progId="Equation.DSMT4">
                    <p:embed/>
                  </p:oleObj>
                </mc:Choice>
                <mc:Fallback>
                  <p:oleObj name="Equation" r:id="rId14" imgW="355138" imgH="126835" progId="Equation.DSMT4">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4" y="3120"/>
                          <a:ext cx="389"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9" name="Object 34"/>
            <p:cNvGraphicFramePr>
              <a:graphicFrameLocks noChangeAspect="1"/>
            </p:cNvGraphicFramePr>
            <p:nvPr/>
          </p:nvGraphicFramePr>
          <p:xfrm>
            <a:off x="3264" y="3216"/>
            <a:ext cx="389" cy="154"/>
          </p:xfrm>
          <a:graphic>
            <a:graphicData uri="http://schemas.openxmlformats.org/presentationml/2006/ole">
              <mc:AlternateContent xmlns:mc="http://schemas.openxmlformats.org/markup-compatibility/2006">
                <mc:Choice xmlns:v="urn:schemas-microsoft-com:vml" Requires="v">
                  <p:oleObj spid="_x0000_s31875" name="Equation" r:id="rId15" imgW="355446" imgH="139639" progId="Equation.DSMT4">
                    <p:embed/>
                  </p:oleObj>
                </mc:Choice>
                <mc:Fallback>
                  <p:oleObj name="Equation" r:id="rId15" imgW="355446" imgH="139639" progId="Equation.DSMT4">
                    <p:embed/>
                    <p:pic>
                      <p:nvPicPr>
                        <p:cNvPr id="0" name="Object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64" y="3216"/>
                          <a:ext cx="389"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3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3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43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43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389" name="Group 29"/>
          <p:cNvGrpSpPr>
            <a:grpSpLocks/>
          </p:cNvGrpSpPr>
          <p:nvPr/>
        </p:nvGrpSpPr>
        <p:grpSpPr bwMode="auto">
          <a:xfrm>
            <a:off x="1287463" y="4953000"/>
            <a:ext cx="6137275" cy="1752600"/>
            <a:chOff x="811" y="3120"/>
            <a:chExt cx="3866" cy="1104"/>
          </a:xfrm>
        </p:grpSpPr>
        <p:graphicFrame>
          <p:nvGraphicFramePr>
            <p:cNvPr id="33807" name="Object 21"/>
            <p:cNvGraphicFramePr>
              <a:graphicFrameLocks noChangeAspect="1"/>
            </p:cNvGraphicFramePr>
            <p:nvPr/>
          </p:nvGraphicFramePr>
          <p:xfrm>
            <a:off x="816" y="3120"/>
            <a:ext cx="3861" cy="902"/>
          </p:xfrm>
          <a:graphic>
            <a:graphicData uri="http://schemas.openxmlformats.org/presentationml/2006/ole">
              <mc:AlternateContent xmlns:mc="http://schemas.openxmlformats.org/markup-compatibility/2006">
                <mc:Choice xmlns:v="urn:schemas-microsoft-com:vml" Requires="v">
                  <p:oleObj spid="_x0000_s33977" name="Equation" r:id="rId4" imgW="3517900" imgH="825500" progId="Equation.DSMT4">
                    <p:embed/>
                  </p:oleObj>
                </mc:Choice>
                <mc:Fallback>
                  <p:oleObj name="Equation" r:id="rId4" imgW="3517900" imgH="825500"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3120"/>
                          <a:ext cx="3861" cy="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8" name="Object 24"/>
            <p:cNvGraphicFramePr>
              <a:graphicFrameLocks noChangeAspect="1"/>
            </p:cNvGraphicFramePr>
            <p:nvPr/>
          </p:nvGraphicFramePr>
          <p:xfrm>
            <a:off x="811" y="3974"/>
            <a:ext cx="389" cy="138"/>
          </p:xfrm>
          <a:graphic>
            <a:graphicData uri="http://schemas.openxmlformats.org/presentationml/2006/ole">
              <mc:AlternateContent xmlns:mc="http://schemas.openxmlformats.org/markup-compatibility/2006">
                <mc:Choice xmlns:v="urn:schemas-microsoft-com:vml" Requires="v">
                  <p:oleObj spid="_x0000_s33978" name="Equation" r:id="rId6" imgW="355138" imgH="126835" progId="Equation.DSMT4">
                    <p:embed/>
                  </p:oleObj>
                </mc:Choice>
                <mc:Fallback>
                  <p:oleObj name="Equation" r:id="rId6" imgW="355138" imgH="126835" progId="Equation.DSMT4">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 y="3974"/>
                          <a:ext cx="389"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9" name="Object 25"/>
            <p:cNvGraphicFramePr>
              <a:graphicFrameLocks noChangeAspect="1"/>
            </p:cNvGraphicFramePr>
            <p:nvPr/>
          </p:nvGraphicFramePr>
          <p:xfrm>
            <a:off x="811" y="4070"/>
            <a:ext cx="389" cy="154"/>
          </p:xfrm>
          <a:graphic>
            <a:graphicData uri="http://schemas.openxmlformats.org/presentationml/2006/ole">
              <mc:AlternateContent xmlns:mc="http://schemas.openxmlformats.org/markup-compatibility/2006">
                <mc:Choice xmlns:v="urn:schemas-microsoft-com:vml" Requires="v">
                  <p:oleObj spid="_x0000_s33979" name="Equation" r:id="rId8" imgW="355446" imgH="139639" progId="Equation.DSMT4">
                    <p:embed/>
                  </p:oleObj>
                </mc:Choice>
                <mc:Fallback>
                  <p:oleObj name="Equation" r:id="rId8" imgW="355446" imgH="139639"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1" y="4070"/>
                          <a:ext cx="389"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10" name="Object 26"/>
            <p:cNvGraphicFramePr>
              <a:graphicFrameLocks noChangeAspect="1"/>
            </p:cNvGraphicFramePr>
            <p:nvPr/>
          </p:nvGraphicFramePr>
          <p:xfrm>
            <a:off x="2976" y="3974"/>
            <a:ext cx="389" cy="138"/>
          </p:xfrm>
          <a:graphic>
            <a:graphicData uri="http://schemas.openxmlformats.org/presentationml/2006/ole">
              <mc:AlternateContent xmlns:mc="http://schemas.openxmlformats.org/markup-compatibility/2006">
                <mc:Choice xmlns:v="urn:schemas-microsoft-com:vml" Requires="v">
                  <p:oleObj spid="_x0000_s33980" name="Equation" r:id="rId10" imgW="355138" imgH="126835" progId="Equation.DSMT4">
                    <p:embed/>
                  </p:oleObj>
                </mc:Choice>
                <mc:Fallback>
                  <p:oleObj name="Equation" r:id="rId10" imgW="355138" imgH="126835" progId="Equation.DSMT4">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 y="3974"/>
                          <a:ext cx="389"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11" name="Object 27"/>
            <p:cNvGraphicFramePr>
              <a:graphicFrameLocks noChangeAspect="1"/>
            </p:cNvGraphicFramePr>
            <p:nvPr/>
          </p:nvGraphicFramePr>
          <p:xfrm>
            <a:off x="2976" y="4070"/>
            <a:ext cx="389" cy="154"/>
          </p:xfrm>
          <a:graphic>
            <a:graphicData uri="http://schemas.openxmlformats.org/presentationml/2006/ole">
              <mc:AlternateContent xmlns:mc="http://schemas.openxmlformats.org/markup-compatibility/2006">
                <mc:Choice xmlns:v="urn:schemas-microsoft-com:vml" Requires="v">
                  <p:oleObj spid="_x0000_s33981" name="Equation" r:id="rId11" imgW="355446" imgH="139639" progId="Equation.DSMT4">
                    <p:embed/>
                  </p:oleObj>
                </mc:Choice>
                <mc:Fallback>
                  <p:oleObj name="Equation" r:id="rId11" imgW="355446" imgH="139639" progId="Equation.DSMT4">
                    <p:embed/>
                    <p:pic>
                      <p:nvPicPr>
                        <p:cNvPr id="0"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6" y="4070"/>
                          <a:ext cx="389"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3795" name="Rectangle 2"/>
          <p:cNvSpPr>
            <a:spLocks noGrp="1" noChangeArrowheads="1"/>
          </p:cNvSpPr>
          <p:nvPr>
            <p:ph type="title"/>
          </p:nvPr>
        </p:nvSpPr>
        <p:spPr>
          <a:xfrm>
            <a:off x="1371600" y="0"/>
            <a:ext cx="6096000" cy="1143000"/>
          </a:xfrm>
        </p:spPr>
        <p:txBody>
          <a:bodyPr/>
          <a:lstStyle/>
          <a:p>
            <a:pPr eaLnBrk="1" hangingPunct="1"/>
            <a:r>
              <a:rPr lang="en-US" altLang="ar-IQ" smtClean="0"/>
              <a:t>Rotation</a:t>
            </a:r>
          </a:p>
        </p:txBody>
      </p:sp>
      <p:sp>
        <p:nvSpPr>
          <p:cNvPr id="33796" name="Rectangle 4"/>
          <p:cNvSpPr>
            <a:spLocks noChangeArrowheads="1"/>
          </p:cNvSpPr>
          <p:nvPr/>
        </p:nvSpPr>
        <p:spPr bwMode="auto">
          <a:xfrm>
            <a:off x="381000" y="7620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To Calculate Rotation</a:t>
            </a:r>
          </a:p>
        </p:txBody>
      </p:sp>
      <p:graphicFrame>
        <p:nvGraphicFramePr>
          <p:cNvPr id="15373" name="Object 13"/>
          <p:cNvGraphicFramePr>
            <a:graphicFrameLocks noChangeAspect="1"/>
          </p:cNvGraphicFramePr>
          <p:nvPr/>
        </p:nvGraphicFramePr>
        <p:xfrm>
          <a:off x="1676400" y="1981200"/>
          <a:ext cx="541338" cy="411163"/>
        </p:xfrm>
        <a:graphic>
          <a:graphicData uri="http://schemas.openxmlformats.org/presentationml/2006/ole">
            <mc:AlternateContent xmlns:mc="http://schemas.openxmlformats.org/markup-compatibility/2006">
              <mc:Choice xmlns:v="urn:schemas-microsoft-com:vml" Requires="v">
                <p:oleObj spid="_x0000_s33982" name="Equation" r:id="rId12" imgW="266469" imgH="203024" progId="Equation.DSMT4">
                  <p:embed/>
                </p:oleObj>
              </mc:Choice>
              <mc:Fallback>
                <p:oleObj name="Equation" r:id="rId12" imgW="266469" imgH="203024" progId="Equation.DSMT4">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6400" y="1981200"/>
                        <a:ext cx="541338"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8" name="Rectangle 16"/>
          <p:cNvSpPr>
            <a:spLocks noChangeArrowheads="1"/>
          </p:cNvSpPr>
          <p:nvPr/>
        </p:nvSpPr>
        <p:spPr bwMode="auto">
          <a:xfrm>
            <a:off x="381000" y="12954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For very small </a:t>
            </a:r>
            <a:r>
              <a:rPr kumimoji="1" lang="en-US" altLang="ar-IQ" sz="2600">
                <a:solidFill>
                  <a:schemeClr val="tx1"/>
                </a:solidFill>
                <a:latin typeface="Symbol" panose="05050102010706020507" pitchFamily="18" charset="2"/>
              </a:rPr>
              <a:t>q, (</a:t>
            </a:r>
            <a:r>
              <a:rPr kumimoji="1" lang="en-US" altLang="ar-IQ" sz="2600">
                <a:solidFill>
                  <a:schemeClr val="tx1"/>
                </a:solidFill>
                <a:latin typeface="Times New Roman" panose="02020603050405020304" pitchFamily="18" charset="0"/>
              </a:rPr>
              <a:t>i.e.</a:t>
            </a:r>
            <a:r>
              <a:rPr kumimoji="1" lang="en-US" altLang="ar-IQ" sz="2600">
                <a:solidFill>
                  <a:schemeClr val="tx1"/>
                </a:solidFill>
                <a:latin typeface="Symbol" panose="05050102010706020507" pitchFamily="18" charset="2"/>
              </a:rPr>
              <a:t>q ~ 0)</a:t>
            </a:r>
            <a:endParaRPr kumimoji="1" lang="en-US" altLang="ar-IQ" sz="2600">
              <a:solidFill>
                <a:schemeClr val="tx1"/>
              </a:solidFill>
              <a:latin typeface="Times New Roman" panose="02020603050405020304" pitchFamily="18" charset="0"/>
            </a:endParaRPr>
          </a:p>
        </p:txBody>
      </p:sp>
      <p:graphicFrame>
        <p:nvGraphicFramePr>
          <p:cNvPr id="15377" name="Object 17"/>
          <p:cNvGraphicFramePr>
            <a:graphicFrameLocks noChangeAspect="1"/>
          </p:cNvGraphicFramePr>
          <p:nvPr/>
        </p:nvGraphicFramePr>
        <p:xfrm>
          <a:off x="2895600" y="2057400"/>
          <a:ext cx="1085850" cy="409575"/>
        </p:xfrm>
        <a:graphic>
          <a:graphicData uri="http://schemas.openxmlformats.org/presentationml/2006/ole">
            <mc:AlternateContent xmlns:mc="http://schemas.openxmlformats.org/markup-compatibility/2006">
              <mc:Choice xmlns:v="urn:schemas-microsoft-com:vml" Requires="v">
                <p:oleObj spid="_x0000_s33983" name="Equation" r:id="rId14" imgW="533169" imgH="203112" progId="Equation.DSMT4">
                  <p:embed/>
                </p:oleObj>
              </mc:Choice>
              <mc:Fallback>
                <p:oleObj name="Equation" r:id="rId14" imgW="533169" imgH="203112" progId="Equation.DSMT4">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95600" y="2057400"/>
                        <a:ext cx="108585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8" name="Object 18"/>
          <p:cNvGraphicFramePr>
            <a:graphicFrameLocks noChangeAspect="1"/>
          </p:cNvGraphicFramePr>
          <p:nvPr/>
        </p:nvGraphicFramePr>
        <p:xfrm>
          <a:off x="4772025" y="1981200"/>
          <a:ext cx="1528763" cy="411163"/>
        </p:xfrm>
        <a:graphic>
          <a:graphicData uri="http://schemas.openxmlformats.org/presentationml/2006/ole">
            <mc:AlternateContent xmlns:mc="http://schemas.openxmlformats.org/markup-compatibility/2006">
              <mc:Choice xmlns:v="urn:schemas-microsoft-com:vml" Requires="v">
                <p:oleObj spid="_x0000_s33984" name="Equation" r:id="rId16" imgW="748975" imgH="203112" progId="Equation.DSMT4">
                  <p:embed/>
                </p:oleObj>
              </mc:Choice>
              <mc:Fallback>
                <p:oleObj name="Equation" r:id="rId16" imgW="748975" imgH="203112" progId="Equation.DSMT4">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2025" y="1981200"/>
                        <a:ext cx="1528763"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9" name="Object 19"/>
          <p:cNvGraphicFramePr>
            <a:graphicFrameLocks noChangeAspect="1"/>
          </p:cNvGraphicFramePr>
          <p:nvPr/>
        </p:nvGraphicFramePr>
        <p:xfrm>
          <a:off x="1066800" y="2819400"/>
          <a:ext cx="1995488" cy="411163"/>
        </p:xfrm>
        <a:graphic>
          <a:graphicData uri="http://schemas.openxmlformats.org/presentationml/2006/ole">
            <mc:AlternateContent xmlns:mc="http://schemas.openxmlformats.org/markup-compatibility/2006">
              <mc:Choice xmlns:v="urn:schemas-microsoft-com:vml" Requires="v">
                <p:oleObj spid="_x0000_s33985" name="Equation" r:id="rId18" imgW="977476" imgH="203112" progId="Equation.DSMT4">
                  <p:embed/>
                </p:oleObj>
              </mc:Choice>
              <mc:Fallback>
                <p:oleObj name="Equation" r:id="rId18" imgW="977476" imgH="203112" progId="Equation.DSMT4">
                  <p:embed/>
                  <p:pic>
                    <p:nvPicPr>
                      <p:cNvPr id="0"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66800" y="2819400"/>
                        <a:ext cx="1995488"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0" name="Object 20"/>
          <p:cNvGraphicFramePr>
            <a:graphicFrameLocks noChangeAspect="1"/>
          </p:cNvGraphicFramePr>
          <p:nvPr/>
        </p:nvGraphicFramePr>
        <p:xfrm>
          <a:off x="762000" y="3352800"/>
          <a:ext cx="6218238" cy="1346200"/>
        </p:xfrm>
        <a:graphic>
          <a:graphicData uri="http://schemas.openxmlformats.org/presentationml/2006/ole">
            <mc:AlternateContent xmlns:mc="http://schemas.openxmlformats.org/markup-compatibility/2006">
              <mc:Choice xmlns:v="urn:schemas-microsoft-com:vml" Requires="v">
                <p:oleObj spid="_x0000_s33986" name="Equation" r:id="rId20" imgW="3048000" imgH="660400" progId="Equation.DSMT4">
                  <p:embed/>
                </p:oleObj>
              </mc:Choice>
              <mc:Fallback>
                <p:oleObj name="Equation" r:id="rId20" imgW="3048000" imgH="660400" progId="Equation.DSMT4">
                  <p:embed/>
                  <p:pic>
                    <p:nvPicPr>
                      <p:cNvPr id="0"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2000" y="3352800"/>
                        <a:ext cx="6218238"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390" name="Group 30"/>
          <p:cNvGrpSpPr>
            <a:grpSpLocks/>
          </p:cNvGrpSpPr>
          <p:nvPr/>
        </p:nvGrpSpPr>
        <p:grpSpPr bwMode="auto">
          <a:xfrm>
            <a:off x="6096000" y="4724400"/>
            <a:ext cx="1235075" cy="1828800"/>
            <a:chOff x="3840" y="2976"/>
            <a:chExt cx="778" cy="1152"/>
          </a:xfrm>
        </p:grpSpPr>
        <p:sp>
          <p:nvSpPr>
            <p:cNvPr id="33805" name="Line 22"/>
            <p:cNvSpPr>
              <a:spLocks noChangeShapeType="1"/>
            </p:cNvSpPr>
            <p:nvPr/>
          </p:nvSpPr>
          <p:spPr bwMode="auto">
            <a:xfrm flipV="1">
              <a:off x="4368" y="2976"/>
              <a:ext cx="25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33806" name="Line 23"/>
            <p:cNvSpPr>
              <a:spLocks noChangeShapeType="1"/>
            </p:cNvSpPr>
            <p:nvPr/>
          </p:nvSpPr>
          <p:spPr bwMode="auto">
            <a:xfrm flipV="1">
              <a:off x="3840" y="3696"/>
              <a:ext cx="25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grpSp>
      <p:graphicFrame>
        <p:nvGraphicFramePr>
          <p:cNvPr id="15391" name="Object 31"/>
          <p:cNvGraphicFramePr>
            <a:graphicFrameLocks noChangeAspect="1"/>
          </p:cNvGraphicFramePr>
          <p:nvPr/>
        </p:nvGraphicFramePr>
        <p:xfrm>
          <a:off x="914400" y="1981200"/>
          <a:ext cx="722313" cy="411163"/>
        </p:xfrm>
        <a:graphic>
          <a:graphicData uri="http://schemas.openxmlformats.org/presentationml/2006/ole">
            <mc:AlternateContent xmlns:mc="http://schemas.openxmlformats.org/markup-compatibility/2006">
              <mc:Choice xmlns:v="urn:schemas-microsoft-com:vml" Requires="v">
                <p:oleObj spid="_x0000_s33987" name="Equation" r:id="rId22" imgW="355292" imgH="203024" progId="Equation.DSMT4">
                  <p:embed/>
                </p:oleObj>
              </mc:Choice>
              <mc:Fallback>
                <p:oleObj name="Equation" r:id="rId22" imgW="355292" imgH="203024" progId="Equation.DSMT4">
                  <p:embed/>
                  <p:pic>
                    <p:nvPicPr>
                      <p:cNvPr id="0" name="Object 3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14400" y="1981200"/>
                        <a:ext cx="722313"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3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3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3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3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3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538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538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5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71600" y="0"/>
            <a:ext cx="6096000" cy="1143000"/>
          </a:xfrm>
        </p:spPr>
        <p:txBody>
          <a:bodyPr/>
          <a:lstStyle/>
          <a:p>
            <a:pPr eaLnBrk="1" hangingPunct="1"/>
            <a:r>
              <a:rPr lang="en-US" altLang="ar-IQ" smtClean="0"/>
              <a:t>Rotation</a:t>
            </a:r>
          </a:p>
        </p:txBody>
      </p:sp>
      <p:sp>
        <p:nvSpPr>
          <p:cNvPr id="35843" name="Rectangle 4"/>
          <p:cNvSpPr>
            <a:spLocks noChangeArrowheads="1"/>
          </p:cNvSpPr>
          <p:nvPr/>
        </p:nvSpPr>
        <p:spPr bwMode="auto">
          <a:xfrm>
            <a:off x="381000" y="7620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Char char="n"/>
            </a:pPr>
            <a:r>
              <a:rPr kumimoji="1" lang="en-US" altLang="ar-IQ" sz="2600">
                <a:solidFill>
                  <a:schemeClr val="tx1"/>
                </a:solidFill>
                <a:latin typeface="Times New Roman" panose="02020603050405020304" pitchFamily="18" charset="0"/>
              </a:rPr>
              <a:t>To Calculate Rotation</a:t>
            </a:r>
          </a:p>
        </p:txBody>
      </p:sp>
      <p:graphicFrame>
        <p:nvGraphicFramePr>
          <p:cNvPr id="16399" name="Object 15"/>
          <p:cNvGraphicFramePr>
            <a:graphicFrameLocks noChangeAspect="1"/>
          </p:cNvGraphicFramePr>
          <p:nvPr/>
        </p:nvGraphicFramePr>
        <p:xfrm>
          <a:off x="1360488" y="1371600"/>
          <a:ext cx="2809875" cy="881063"/>
        </p:xfrm>
        <a:graphic>
          <a:graphicData uri="http://schemas.openxmlformats.org/presentationml/2006/ole">
            <mc:AlternateContent xmlns:mc="http://schemas.openxmlformats.org/markup-compatibility/2006">
              <mc:Choice xmlns:v="urn:schemas-microsoft-com:vml" Requires="v">
                <p:oleObj spid="_x0000_s35979" name="Equation" r:id="rId4" imgW="1612900" imgH="508000" progId="Equation.DSMT4">
                  <p:embed/>
                </p:oleObj>
              </mc:Choice>
              <mc:Fallback>
                <p:oleObj name="Equation" r:id="rId4" imgW="1612900" imgH="50800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0488" y="1371600"/>
                        <a:ext cx="2809875"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404" name="Group 20"/>
          <p:cNvGrpSpPr>
            <a:grpSpLocks/>
          </p:cNvGrpSpPr>
          <p:nvPr/>
        </p:nvGrpSpPr>
        <p:grpSpPr bwMode="auto">
          <a:xfrm>
            <a:off x="914400" y="4191000"/>
            <a:ext cx="7543800" cy="1519238"/>
            <a:chOff x="240" y="2544"/>
            <a:chExt cx="4752" cy="957"/>
          </a:xfrm>
        </p:grpSpPr>
        <p:graphicFrame>
          <p:nvGraphicFramePr>
            <p:cNvPr id="35857" name="Object 18"/>
            <p:cNvGraphicFramePr>
              <a:graphicFrameLocks noChangeAspect="1"/>
            </p:cNvGraphicFramePr>
            <p:nvPr/>
          </p:nvGraphicFramePr>
          <p:xfrm>
            <a:off x="528" y="2976"/>
            <a:ext cx="1590" cy="525"/>
          </p:xfrm>
          <a:graphic>
            <a:graphicData uri="http://schemas.openxmlformats.org/presentationml/2006/ole">
              <mc:AlternateContent xmlns:mc="http://schemas.openxmlformats.org/markup-compatibility/2006">
                <mc:Choice xmlns:v="urn:schemas-microsoft-com:vml" Requires="v">
                  <p:oleObj spid="_x0000_s35980" name="Equation" r:id="rId6" imgW="1447172" imgH="482391" progId="Equation.DSMT4">
                    <p:embed/>
                  </p:oleObj>
                </mc:Choice>
                <mc:Fallback>
                  <p:oleObj name="Equation" r:id="rId6" imgW="1447172" imgH="482391"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 y="2976"/>
                          <a:ext cx="1590" cy="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8" name="Rectangle 19"/>
            <p:cNvSpPr>
              <a:spLocks noChangeArrowheads="1"/>
            </p:cNvSpPr>
            <p:nvPr/>
          </p:nvSpPr>
          <p:spPr bwMode="auto">
            <a:xfrm>
              <a:off x="240" y="2544"/>
              <a:ext cx="475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20000"/>
                </a:spcBef>
                <a:buClr>
                  <a:schemeClr val="hlink"/>
                </a:buClr>
                <a:buSzPct val="50000"/>
                <a:buFont typeface="Monotype Sorts" pitchFamily="2" charset="2"/>
                <a:buNone/>
              </a:pPr>
              <a:r>
                <a:rPr kumimoji="1" lang="en-US" altLang="ar-IQ" sz="2600">
                  <a:solidFill>
                    <a:schemeClr val="tx1"/>
                  </a:solidFill>
                  <a:latin typeface="Times New Roman" panose="02020603050405020304" pitchFamily="18" charset="0"/>
                </a:rPr>
                <a:t>Simplifies to</a:t>
              </a:r>
            </a:p>
          </p:txBody>
        </p:sp>
      </p:grpSp>
      <p:grpSp>
        <p:nvGrpSpPr>
          <p:cNvPr id="20486" name="Group 31"/>
          <p:cNvGrpSpPr>
            <a:grpSpLocks/>
          </p:cNvGrpSpPr>
          <p:nvPr/>
        </p:nvGrpSpPr>
        <p:grpSpPr bwMode="auto">
          <a:xfrm>
            <a:off x="304800" y="2438400"/>
            <a:ext cx="8296275" cy="1739900"/>
            <a:chOff x="144" y="1632"/>
            <a:chExt cx="5226" cy="1096"/>
          </a:xfrm>
        </p:grpSpPr>
        <p:graphicFrame>
          <p:nvGraphicFramePr>
            <p:cNvPr id="35850" name="Object 17"/>
            <p:cNvGraphicFramePr>
              <a:graphicFrameLocks noChangeAspect="1"/>
            </p:cNvGraphicFramePr>
            <p:nvPr/>
          </p:nvGraphicFramePr>
          <p:xfrm>
            <a:off x="144" y="1632"/>
            <a:ext cx="5226" cy="930"/>
          </p:xfrm>
          <a:graphic>
            <a:graphicData uri="http://schemas.openxmlformats.org/presentationml/2006/ole">
              <mc:AlternateContent xmlns:mc="http://schemas.openxmlformats.org/markup-compatibility/2006">
                <mc:Choice xmlns:v="urn:schemas-microsoft-com:vml" Requires="v">
                  <p:oleObj spid="_x0000_s35981" name="Equation" r:id="rId8" imgW="4762500" imgH="850900" progId="Equation.DSMT4">
                    <p:embed/>
                  </p:oleObj>
                </mc:Choice>
                <mc:Fallback>
                  <p:oleObj name="Equation" r:id="rId8" imgW="4762500" imgH="850900"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 y="1632"/>
                          <a:ext cx="5226" cy="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5851" name="Group 27"/>
            <p:cNvGrpSpPr>
              <a:grpSpLocks/>
            </p:cNvGrpSpPr>
            <p:nvPr/>
          </p:nvGrpSpPr>
          <p:grpSpPr bwMode="auto">
            <a:xfrm>
              <a:off x="3216" y="2448"/>
              <a:ext cx="407" cy="280"/>
              <a:chOff x="3600" y="977"/>
              <a:chExt cx="407" cy="280"/>
            </a:xfrm>
          </p:grpSpPr>
          <p:graphicFrame>
            <p:nvGraphicFramePr>
              <p:cNvPr id="35855" name="Object 24"/>
              <p:cNvGraphicFramePr>
                <a:graphicFrameLocks noChangeAspect="1"/>
              </p:cNvGraphicFramePr>
              <p:nvPr/>
            </p:nvGraphicFramePr>
            <p:xfrm>
              <a:off x="3619" y="977"/>
              <a:ext cx="388" cy="137"/>
            </p:xfrm>
            <a:graphic>
              <a:graphicData uri="http://schemas.openxmlformats.org/presentationml/2006/ole">
                <mc:AlternateContent xmlns:mc="http://schemas.openxmlformats.org/markup-compatibility/2006">
                  <mc:Choice xmlns:v="urn:schemas-microsoft-com:vml" Requires="v">
                    <p:oleObj spid="_x0000_s35982" name="Equation" r:id="rId10" imgW="355138" imgH="126835" progId="Equation.DSMT4">
                      <p:embed/>
                    </p:oleObj>
                  </mc:Choice>
                  <mc:Fallback>
                    <p:oleObj name="Equation" r:id="rId10" imgW="355138" imgH="126835" progId="Equation.DSMT4">
                      <p:embed/>
                      <p:pic>
                        <p:nvPicPr>
                          <p:cNvPr id="0"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9" y="977"/>
                            <a:ext cx="388" cy="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6" name="Object 26"/>
              <p:cNvGraphicFramePr>
                <a:graphicFrameLocks noChangeAspect="1"/>
              </p:cNvGraphicFramePr>
              <p:nvPr/>
            </p:nvGraphicFramePr>
            <p:xfrm>
              <a:off x="3600" y="1104"/>
              <a:ext cx="388" cy="153"/>
            </p:xfrm>
            <a:graphic>
              <a:graphicData uri="http://schemas.openxmlformats.org/presentationml/2006/ole">
                <mc:AlternateContent xmlns:mc="http://schemas.openxmlformats.org/markup-compatibility/2006">
                  <mc:Choice xmlns:v="urn:schemas-microsoft-com:vml" Requires="v">
                    <p:oleObj spid="_x0000_s35983" name="Equation" r:id="rId12" imgW="355446" imgH="139639" progId="Equation.DSMT4">
                      <p:embed/>
                    </p:oleObj>
                  </mc:Choice>
                  <mc:Fallback>
                    <p:oleObj name="Equation" r:id="rId12" imgW="355446" imgH="139639" progId="Equation.DSMT4">
                      <p:embed/>
                      <p:pic>
                        <p:nvPicPr>
                          <p:cNvPr id="0"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00" y="1104"/>
                            <a:ext cx="388"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5852" name="Group 28"/>
            <p:cNvGrpSpPr>
              <a:grpSpLocks/>
            </p:cNvGrpSpPr>
            <p:nvPr/>
          </p:nvGrpSpPr>
          <p:grpSpPr bwMode="auto">
            <a:xfrm>
              <a:off x="720" y="2448"/>
              <a:ext cx="407" cy="280"/>
              <a:chOff x="3600" y="977"/>
              <a:chExt cx="407" cy="280"/>
            </a:xfrm>
          </p:grpSpPr>
          <p:graphicFrame>
            <p:nvGraphicFramePr>
              <p:cNvPr id="35853" name="Object 29"/>
              <p:cNvGraphicFramePr>
                <a:graphicFrameLocks noChangeAspect="1"/>
              </p:cNvGraphicFramePr>
              <p:nvPr/>
            </p:nvGraphicFramePr>
            <p:xfrm>
              <a:off x="3619" y="977"/>
              <a:ext cx="388" cy="137"/>
            </p:xfrm>
            <a:graphic>
              <a:graphicData uri="http://schemas.openxmlformats.org/presentationml/2006/ole">
                <mc:AlternateContent xmlns:mc="http://schemas.openxmlformats.org/markup-compatibility/2006">
                  <mc:Choice xmlns:v="urn:schemas-microsoft-com:vml" Requires="v">
                    <p:oleObj spid="_x0000_s35984" name="Equation" r:id="rId14" imgW="355138" imgH="126835" progId="Equation.DSMT4">
                      <p:embed/>
                    </p:oleObj>
                  </mc:Choice>
                  <mc:Fallback>
                    <p:oleObj name="Equation" r:id="rId14" imgW="355138" imgH="126835" progId="Equation.DSMT4">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9" y="977"/>
                            <a:ext cx="388" cy="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4" name="Object 30"/>
              <p:cNvGraphicFramePr>
                <a:graphicFrameLocks noChangeAspect="1"/>
              </p:cNvGraphicFramePr>
              <p:nvPr/>
            </p:nvGraphicFramePr>
            <p:xfrm>
              <a:off x="3600" y="1104"/>
              <a:ext cx="388" cy="153"/>
            </p:xfrm>
            <a:graphic>
              <a:graphicData uri="http://schemas.openxmlformats.org/presentationml/2006/ole">
                <mc:AlternateContent xmlns:mc="http://schemas.openxmlformats.org/markup-compatibility/2006">
                  <mc:Choice xmlns:v="urn:schemas-microsoft-com:vml" Requires="v">
                    <p:oleObj spid="_x0000_s35985" name="Equation" r:id="rId15" imgW="355446" imgH="139639" progId="Equation.DSMT4">
                      <p:embed/>
                    </p:oleObj>
                  </mc:Choice>
                  <mc:Fallback>
                    <p:oleObj name="Equation" r:id="rId15" imgW="355446" imgH="139639" progId="Equation.DSMT4">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00" y="1104"/>
                            <a:ext cx="388"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16416" name="Object 32"/>
          <p:cNvGraphicFramePr>
            <a:graphicFrameLocks noChangeAspect="1"/>
          </p:cNvGraphicFramePr>
          <p:nvPr/>
        </p:nvGraphicFramePr>
        <p:xfrm>
          <a:off x="5608638" y="4876800"/>
          <a:ext cx="1858962" cy="744538"/>
        </p:xfrm>
        <a:graphic>
          <a:graphicData uri="http://schemas.openxmlformats.org/presentationml/2006/ole">
            <mc:AlternateContent xmlns:mc="http://schemas.openxmlformats.org/markup-compatibility/2006">
              <mc:Choice xmlns:v="urn:schemas-microsoft-com:vml" Requires="v">
                <p:oleObj spid="_x0000_s35986" name="Equation" r:id="rId16" imgW="1066800" imgH="431800" progId="Equation.DSMT4">
                  <p:embed/>
                </p:oleObj>
              </mc:Choice>
              <mc:Fallback>
                <p:oleObj name="Equation" r:id="rId16" imgW="1066800" imgH="431800" progId="Equation.DSMT4">
                  <p:embed/>
                  <p:pic>
                    <p:nvPicPr>
                      <p:cNvPr id="0" name="Object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08638" y="4876800"/>
                        <a:ext cx="1858962"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a:spLocks noRot="1" noChangeAspect="1" noMove="1" noResize="1" noEditPoints="1" noAdjustHandles="1" noChangeArrowheads="1" noChangeShapeType="1" noTextEdit="1"/>
          </p:cNvSpPr>
          <p:nvPr/>
        </p:nvSpPr>
        <p:spPr>
          <a:xfrm>
            <a:off x="1379537" y="5934817"/>
            <a:ext cx="8458200" cy="676595"/>
          </a:xfrm>
          <a:prstGeom prst="rect">
            <a:avLst/>
          </a:prstGeom>
          <a:blipFill rotWithShape="0">
            <a:blip r:embed="rId18"/>
            <a:stretch>
              <a:fillRect l="-1081" b="-1802"/>
            </a:stretch>
          </a:blipFill>
        </p:spPr>
        <p:txBody>
          <a:bodyPr/>
          <a:lstStyle/>
          <a:p>
            <a:pPr>
              <a:defRPr/>
            </a:pPr>
            <a:r>
              <a:rPr lang="en-US">
                <a:noFill/>
              </a:rPr>
              <a:t> </a:t>
            </a:r>
          </a:p>
        </p:txBody>
      </p:sp>
      <p:sp>
        <p:nvSpPr>
          <p:cNvPr id="3" name="Notched Right Arrow 2"/>
          <p:cNvSpPr/>
          <p:nvPr/>
        </p:nvSpPr>
        <p:spPr>
          <a:xfrm>
            <a:off x="4191000" y="5092700"/>
            <a:ext cx="1189038" cy="371475"/>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fade">
                                      <p:cBhvr>
                                        <p:cTn id="11" dur="500"/>
                                        <p:tgtEl>
                                          <p:spTgt spid="204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1640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1641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4640</TotalTime>
  <Words>1580</Words>
  <Application>Microsoft Office PowerPoint</Application>
  <PresentationFormat>On-screen Show (4:3)</PresentationFormat>
  <Paragraphs>136</Paragraphs>
  <Slides>13</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Arial</vt:lpstr>
      <vt:lpstr>Arial Narrow</vt:lpstr>
      <vt:lpstr>Century Gothic</vt:lpstr>
      <vt:lpstr>Monotype Sorts</vt:lpstr>
      <vt:lpstr>Symbol</vt:lpstr>
      <vt:lpstr>Tahoma</vt:lpstr>
      <vt:lpstr>Times New Roman</vt:lpstr>
      <vt:lpstr>Wingdings 3</vt:lpstr>
      <vt:lpstr>Wisp</vt:lpstr>
      <vt:lpstr>Equation</vt:lpstr>
      <vt:lpstr>Stream Function &amp; Velocity Potential</vt:lpstr>
      <vt:lpstr>Stream Lines</vt:lpstr>
      <vt:lpstr>Stream Function</vt:lpstr>
      <vt:lpstr>Stream Function</vt:lpstr>
      <vt:lpstr>Rotation</vt:lpstr>
      <vt:lpstr>Rotation</vt:lpstr>
      <vt:lpstr>Rotation</vt:lpstr>
      <vt:lpstr>Rotation</vt:lpstr>
      <vt:lpstr>Rotation</vt:lpstr>
      <vt:lpstr>PowerPoint Presentation</vt:lpstr>
      <vt:lpstr>PowerPoint Presentation</vt:lpstr>
      <vt:lpstr>Stream Function- Physical meaning</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 Function &amp; Velocity Potential</dc:title>
  <dc:creator>Ramanathan</dc:creator>
  <cp:lastModifiedBy>ah</cp:lastModifiedBy>
  <cp:revision>64</cp:revision>
  <dcterms:created xsi:type="dcterms:W3CDTF">2003-10-21T03:30:57Z</dcterms:created>
  <dcterms:modified xsi:type="dcterms:W3CDTF">2019-03-17T21:21:09Z</dcterms:modified>
</cp:coreProperties>
</file>