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3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7" r:id="rId9"/>
    <p:sldId id="287" r:id="rId10"/>
    <p:sldId id="288" r:id="rId11"/>
    <p:sldId id="32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0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Dep.Lec.1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452438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6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dirty="0" smtClean="0"/>
              <a:t>  </a:t>
            </a:r>
          </a:p>
          <a:p>
            <a:pPr>
              <a:buNone/>
            </a:pPr>
            <a:endParaRPr lang="ar-IQ" sz="36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47664" y="1672149"/>
            <a:ext cx="64807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/>
              <a:t>3-The specific energy for 3 m wide channel is to be 3 Nm/N . What would be the maximum possible discharge?  </a:t>
            </a:r>
          </a:p>
          <a:p>
            <a:pPr algn="just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ar-IQ" sz="32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46516" y="17008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ar-IQ" sz="32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48" y="2810424"/>
            <a:ext cx="8374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8604"/>
                <a:ext cx="8229600" cy="5667396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ar-IQ" sz="3600" dirty="0" smtClean="0"/>
                  <a:t> </a:t>
                </a:r>
                <a:r>
                  <a:rPr lang="ar-SA" sz="3600" dirty="0" smtClean="0"/>
                  <a:t>.</a:t>
                </a:r>
                <a:r>
                  <a:rPr lang="en-US" sz="3600" dirty="0"/>
                  <a:t> Examples:</a:t>
                </a:r>
              </a:p>
              <a:p>
                <a:pPr algn="l" rtl="0"/>
                <a:r>
                  <a:rPr lang="en-US" sz="3600" dirty="0"/>
                  <a:t>Example 1: Find the flow for a rectangular channel, 7.5m wide for uniform at depth of 2.25 m. The channel has a bed slope as 1 in 1000? (c=55).</a:t>
                </a:r>
              </a:p>
              <a:p>
                <a:pPr algn="l" rtl="0"/>
                <a:r>
                  <a:rPr lang="en-US" sz="3600" dirty="0"/>
                  <a:t>A= b * y =7.5*2.25=16.875 m</a:t>
                </a:r>
                <a:r>
                  <a:rPr lang="en-US" sz="3600" baseline="30000" dirty="0"/>
                  <a:t>2</a:t>
                </a:r>
                <a:endParaRPr lang="en-US" sz="3600" dirty="0"/>
              </a:p>
              <a:p>
                <a:pPr algn="l" rtl="0"/>
                <a:r>
                  <a:rPr lang="en-US" sz="3600" dirty="0"/>
                  <a:t>P= b+2y = 7.5 + 2 * 2.25 =12 m</a:t>
                </a:r>
              </a:p>
              <a:p>
                <a:pPr algn="l" rtl="0"/>
                <a:r>
                  <a:rPr lang="en-US" sz="3600" dirty="0"/>
                  <a:t>R= A/P= 1.406 m</a:t>
                </a:r>
              </a:p>
              <a:p>
                <a:pPr algn="l" rtl="0"/>
                <a:r>
                  <a:rPr lang="en-US" sz="3600" dirty="0"/>
                  <a:t>V=c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/>
                        </m:ctrlPr>
                      </m:radPr>
                      <m:deg/>
                      <m:e>
                        <m:r>
                          <a:rPr lang="en-US" sz="3600" i="1"/>
                          <m:t>𝑅</m:t>
                        </m:r>
                        <m:r>
                          <a:rPr lang="en-US" sz="3600" i="1"/>
                          <m:t> </m:t>
                        </m:r>
                        <m:r>
                          <a:rPr lang="en-US" sz="3600" i="1"/>
                          <m:t>𝑆</m:t>
                        </m:r>
                        <m:r>
                          <a:rPr lang="en-US" sz="3600" i="1"/>
                          <m:t> </m:t>
                        </m:r>
                      </m:e>
                    </m:rad>
                  </m:oMath>
                </a14:m>
                <a:r>
                  <a:rPr lang="en-US" sz="3600" dirty="0"/>
                  <a:t> = 55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/>
                        </m:ctrlPr>
                      </m:radPr>
                      <m:deg/>
                      <m:e>
                        <m:r>
                          <a:rPr lang="en-US" sz="3600" i="1"/>
                          <m:t>1</m:t>
                        </m:r>
                        <m:r>
                          <a:rPr lang="en-US" sz="3600" i="1"/>
                          <m:t>.</m:t>
                        </m:r>
                        <m:r>
                          <a:rPr lang="en-US" sz="3600" i="1"/>
                          <m:t>406</m:t>
                        </m:r>
                        <m:r>
                          <a:rPr lang="en-US" sz="3600" i="1"/>
                          <m:t>∗</m:t>
                        </m:r>
                        <m:f>
                          <m:fPr>
                            <m:ctrlPr>
                              <a:rPr lang="en-US" sz="3600" i="1"/>
                            </m:ctrlPr>
                          </m:fPr>
                          <m:num>
                            <m:r>
                              <a:rPr lang="en-US" sz="3600" i="1"/>
                              <m:t>1</m:t>
                            </m:r>
                          </m:num>
                          <m:den>
                            <m:r>
                              <a:rPr lang="en-US" sz="3600" i="1"/>
                              <m:t>1000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dirty="0"/>
                  <a:t> = 2.06 m/s</a:t>
                </a:r>
              </a:p>
              <a:p>
                <a:pPr algn="l" rtl="0"/>
                <a:r>
                  <a:rPr lang="en-US" sz="3600" dirty="0"/>
                  <a:t>Q= A V =16.875 * 2.06= 34.76 m</a:t>
                </a:r>
                <a:r>
                  <a:rPr lang="en-US" sz="3600" baseline="30000" dirty="0"/>
                  <a:t>3</a:t>
                </a:r>
                <a:endParaRPr lang="en-US" sz="3600" dirty="0"/>
              </a:p>
              <a:p>
                <a:pPr algn="l" rtl="0"/>
                <a:r>
                  <a:rPr lang="en-US" sz="3600" dirty="0" err="1"/>
                  <a:t>Fr</a:t>
                </a:r>
                <a:r>
                  <a:rPr lang="en-US" sz="36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/>
                        </m:ctrlPr>
                      </m:fPr>
                      <m:num>
                        <m:r>
                          <a:rPr lang="en-US" sz="3600" i="1"/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/>
                            </m:ctrlPr>
                          </m:radPr>
                          <m:deg/>
                          <m:e>
                            <m:r>
                              <a:rPr lang="en-US" sz="3600" i="1"/>
                              <m:t>𝑔𝑦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/>
                  <a:t> =0.438 ˂ 1      flow is tranquil (quiet)</a:t>
                </a:r>
              </a:p>
              <a:p>
                <a:pPr algn="just">
                  <a:buNone/>
                </a:pPr>
                <a:endParaRPr lang="ar-IQ" sz="3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8604"/>
                <a:ext cx="8229600" cy="5667396"/>
              </a:xfrm>
              <a:blipFill rotWithShape="1">
                <a:blip r:embed="rId2"/>
                <a:stretch>
                  <a:fillRect l="-1111" t="-2581" r="-59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836712"/>
            <a:ext cx="7787208" cy="5259288"/>
          </a:xfrm>
        </p:spPr>
        <p:txBody>
          <a:bodyPr>
            <a:normAutofit/>
          </a:bodyPr>
          <a:lstStyle/>
          <a:p>
            <a:pPr algn="l"/>
            <a:r>
              <a:rPr lang="ar-IQ" sz="3600" dirty="0" smtClean="0"/>
              <a:t> </a:t>
            </a:r>
            <a:r>
              <a:rPr lang="en-US" sz="3600" b="1" u="sng" dirty="0"/>
              <a:t>Non-uniform flow:</a:t>
            </a:r>
            <a:endParaRPr lang="en-US" sz="3600" dirty="0"/>
          </a:p>
          <a:p>
            <a:pPr algn="l"/>
            <a:r>
              <a:rPr lang="en-US" sz="3600" dirty="0"/>
              <a:t>1-The change in width, depth and bed slope.</a:t>
            </a:r>
          </a:p>
          <a:p>
            <a:pPr algn="l"/>
            <a:r>
              <a:rPr lang="en-US" sz="3600" dirty="0"/>
              <a:t>2-An obstruction, constructed across  the channel.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5682" y="1021308"/>
            <a:ext cx="66766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980728"/>
                <a:ext cx="6196405" cy="2736304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 rtl="0"/>
                <a:r>
                  <a:rPr lang="ar-SA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ar-IQ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b="1" dirty="0"/>
                  <a:t>Specific energy and specific energy curve:</a:t>
                </a:r>
                <a:endParaRPr lang="en-US" dirty="0"/>
              </a:p>
              <a:p>
                <a:pPr algn="l" rtl="0"/>
                <a:r>
                  <a:rPr lang="en-US" dirty="0"/>
                  <a:t>The total energy per unit weight of liquid is: </a:t>
                </a:r>
              </a:p>
              <a:p>
                <a:pPr algn="l" rtl="0"/>
                <a:r>
                  <a:rPr lang="en-US" dirty="0"/>
                  <a:t>Total energy= Z+Y+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𝑉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Z: elevation of channel </a:t>
                </a:r>
              </a:p>
              <a:p>
                <a:pPr algn="l" rtl="0"/>
                <a:r>
                  <a:rPr lang="en-US" dirty="0"/>
                  <a:t>Y: depth of flow.</a:t>
                </a:r>
              </a:p>
              <a:p>
                <a:pPr algn="l" rtl="0"/>
                <a:r>
                  <a:rPr lang="en-US" dirty="0"/>
                  <a:t>V: average velocity.</a:t>
                </a:r>
              </a:p>
              <a:p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980728"/>
                <a:ext cx="6196405" cy="2736304"/>
              </a:xfrm>
              <a:blipFill rotWithShape="1">
                <a:blip r:embed="rId2"/>
                <a:stretch>
                  <a:fillRect l="-885" t="-31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Nidaa\Desktop\44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32" b="42254"/>
          <a:stretch/>
        </p:blipFill>
        <p:spPr bwMode="auto">
          <a:xfrm>
            <a:off x="2411760" y="3645024"/>
            <a:ext cx="4608512" cy="1906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44465" y="854480"/>
                <a:ext cx="7488832" cy="47347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endParaRPr lang="en-US" sz="3600" dirty="0" smtClean="0"/>
              </a:p>
              <a:p>
                <a:pPr algn="l" rtl="0"/>
                <a:r>
                  <a:rPr lang="en-US" u="sng" dirty="0"/>
                  <a:t>Critical depth</a:t>
                </a:r>
                <a:r>
                  <a:rPr lang="en-US" dirty="0"/>
                  <a:t>:</a:t>
                </a:r>
              </a:p>
              <a:p>
                <a:pPr algn="l" rtl="0"/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𝑞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𝑔</m:t>
                        </m:r>
                      </m:den>
                    </m:f>
                    <m:r>
                      <a:rPr lang="en-US" i="1"/>
                      <m:t>)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 </m:t>
                        </m:r>
                      </m:e>
                      <m:sup>
                        <m:r>
                          <a:rPr lang="en-US" i="1"/>
                          <m:t>1</m:t>
                        </m:r>
                        <m:r>
                          <a:rPr lang="en-US" i="1"/>
                          <m:t>/</m:t>
                        </m:r>
                        <m:r>
                          <a:rPr lang="en-US" i="1"/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rtl="0"/>
                <a:r>
                  <a:rPr lang="en-US" u="sng" dirty="0"/>
                  <a:t>Critical velocity</a:t>
                </a:r>
                <a:r>
                  <a:rPr lang="en-US" dirty="0"/>
                  <a:t>:</a:t>
                </a:r>
              </a:p>
              <a:p>
                <a:pPr algn="l" rtl="0"/>
                <a:r>
                  <a:rPr lang="en-US" dirty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𝑄</m:t>
                        </m:r>
                      </m:num>
                      <m:den>
                        <m:r>
                          <a:rPr lang="en-US" i="1"/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𝑄</m:t>
                        </m:r>
                      </m:num>
                      <m:den>
                        <m:r>
                          <a:rPr lang="en-US" i="1"/>
                          <m:t>𝑏</m:t>
                        </m:r>
                        <m:r>
                          <a:rPr lang="en-US" i="1"/>
                          <m:t>.</m:t>
                        </m:r>
                        <m:r>
                          <a:rPr lang="en-US" i="1"/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𝑞</m:t>
                        </m:r>
                      </m:num>
                      <m:den>
                        <m:r>
                          <a:rPr lang="en-US" i="1"/>
                          <m:t>𝑦</m:t>
                        </m:r>
                      </m:den>
                    </m:f>
                  </m:oMath>
                </a14:m>
                <a:r>
                  <a:rPr lang="en-US" dirty="0"/>
                  <a:t>     (b=1 , per unit width)</a:t>
                </a:r>
              </a:p>
              <a:p>
                <a:pPr algn="l" rtl="0"/>
                <a:r>
                  <a:rPr lang="en-US" dirty="0"/>
                  <a:t>V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𝑔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𝑦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algn="l" rtl="0"/>
                <a:r>
                  <a:rPr lang="en-US" b="1" u="sng" dirty="0"/>
                  <a:t>Minimum specific energy in terms of critical depth</a:t>
                </a:r>
                <a:r>
                  <a:rPr lang="en-US" dirty="0"/>
                  <a:t>:</a:t>
                </a:r>
              </a:p>
              <a:p>
                <a:pPr algn="l" rtl="0"/>
                <a:r>
                  <a:rPr lang="en-US" dirty="0"/>
                  <a:t>E =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𝑞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𝑔𝑦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 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                    so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𝐸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 </m:t>
                        </m:r>
                      </m:e>
                      <m:sub>
                        <m:r>
                          <a:rPr lang="en-US" i="1"/>
                          <m:t>𝑛𝑖𝑚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 </a:t>
                </a:r>
              </a:p>
              <a:p>
                <a:pPr algn="l" rtl="0"/>
                <a:r>
                  <a:rPr lang="en-US" u="sng" dirty="0"/>
                  <a:t>Critical flow</a:t>
                </a:r>
                <a:r>
                  <a:rPr lang="en-US" dirty="0"/>
                  <a:t>:</a:t>
                </a:r>
              </a:p>
              <a:p>
                <a:pPr algn="l" rtl="0"/>
                <a:r>
                  <a:rPr lang="en-US" dirty="0" err="1"/>
                  <a:t>Fr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𝑉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𝑔𝑦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 </m:t>
                                </m:r>
                              </m:e>
                              <m:sub>
                                <m:r>
                                  <a:rPr lang="en-US" i="1"/>
                                  <m:t>𝑐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 = 1    (critical flow at  </a:t>
                </a:r>
                <a:r>
                  <a:rPr lang="en-US" dirty="0" err="1"/>
                  <a:t>Fr</a:t>
                </a:r>
                <a:r>
                  <a:rPr lang="en-US" dirty="0"/>
                  <a:t>= 1)</a:t>
                </a:r>
              </a:p>
              <a:p>
                <a:pPr>
                  <a:buNone/>
                </a:pPr>
                <a:endParaRPr lang="ar-IQ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465" y="854480"/>
                <a:ext cx="7488832" cy="4734760"/>
              </a:xfrm>
              <a:blipFill rotWithShape="1"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Nidaa\Desktop\555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39009" r="3218" b="28222"/>
          <a:stretch/>
        </p:blipFill>
        <p:spPr bwMode="auto">
          <a:xfrm>
            <a:off x="1475656" y="1146373"/>
            <a:ext cx="6192688" cy="4154835"/>
          </a:xfrm>
          <a:prstGeom prst="rect">
            <a:avLst/>
          </a:prstGeom>
          <a:noFill/>
          <a:ln>
            <a:noFill/>
          </a:ln>
          <a:effectLst>
            <a:glow rad="88900">
              <a:schemeClr val="tx1">
                <a:alpha val="99000"/>
              </a:schemeClr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764704"/>
                <a:ext cx="7200800" cy="510273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 rtl="0">
                  <a:buNone/>
                </a:pP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800" dirty="0"/>
                  <a:t>Example 2:</a:t>
                </a:r>
              </a:p>
              <a:p>
                <a:pPr algn="l" rtl="0"/>
                <a:r>
                  <a:rPr lang="en-US" sz="2800" dirty="0"/>
                  <a:t>A 8 m wide channel conveys 15 m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/s of water at a depth of 1.2 m. Calculate:</a:t>
                </a:r>
              </a:p>
              <a:p>
                <a:pPr algn="l" rtl="0"/>
                <a:r>
                  <a:rPr lang="en-US" sz="2800" dirty="0"/>
                  <a:t>1- Specific energy of the flow.</a:t>
                </a:r>
              </a:p>
              <a:p>
                <a:pPr algn="l" rtl="0"/>
                <a:r>
                  <a:rPr lang="en-US" sz="2800" dirty="0"/>
                  <a:t>2- Critical depth, critical velocity and min. specific energy.</a:t>
                </a:r>
              </a:p>
              <a:p>
                <a:pPr algn="l" rtl="0"/>
                <a:r>
                  <a:rPr lang="en-US" sz="2800" dirty="0"/>
                  <a:t>3- Froude number.</a:t>
                </a:r>
              </a:p>
              <a:p>
                <a:pPr algn="l" rtl="0"/>
                <a:r>
                  <a:rPr lang="en-US" sz="2800" dirty="0"/>
                  <a:t>Av. Velocity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𝑄</m:t>
                        </m:r>
                      </m:num>
                      <m:den>
                        <m:r>
                          <a:rPr lang="en-US" sz="2800" i="1"/>
                          <m:t>𝑏</m:t>
                        </m:r>
                        <m:r>
                          <a:rPr lang="en-US" sz="2800" i="1"/>
                          <m:t> </m:t>
                        </m:r>
                        <m:r>
                          <a:rPr lang="en-US" sz="2800" i="1"/>
                          <m:t>𝑦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15</m:t>
                        </m:r>
                      </m:num>
                      <m:den>
                        <m:r>
                          <a:rPr lang="en-US" sz="2800" i="1"/>
                          <m:t>8</m:t>
                        </m:r>
                        <m:r>
                          <a:rPr lang="en-US" sz="2800" i="1"/>
                          <m:t>∗</m:t>
                        </m:r>
                        <m:r>
                          <a:rPr lang="en-US" sz="2800" i="1"/>
                          <m:t>1</m:t>
                        </m:r>
                        <m:r>
                          <a:rPr lang="en-US" sz="2800" i="1"/>
                          <m:t>.</m:t>
                        </m:r>
                        <m:r>
                          <a:rPr lang="en-US" sz="2800" i="1"/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=1.562 m/s</a:t>
                </a:r>
              </a:p>
              <a:p>
                <a:pPr algn="l" rtl="0"/>
                <a:r>
                  <a:rPr lang="en-US" sz="2800" dirty="0"/>
                  <a:t>q=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𝑄</m:t>
                        </m:r>
                      </m:num>
                      <m:den>
                        <m:r>
                          <a:rPr lang="en-US" sz="2800" i="1"/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15</m:t>
                        </m:r>
                      </m:num>
                      <m:den>
                        <m:r>
                          <a:rPr lang="en-US" sz="2800" i="1"/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=1.875 m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/s     per m</a:t>
                </a:r>
              </a:p>
              <a:p>
                <a:pPr algn="l" rtl="0"/>
                <a:r>
                  <a:rPr lang="en-US" sz="2800" dirty="0"/>
                  <a:t>E =y+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𝑣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/>
                          <m:t>2</m:t>
                        </m:r>
                        <m:r>
                          <a:rPr lang="en-US" sz="2800" i="1"/>
                          <m:t>𝑔</m:t>
                        </m:r>
                      </m:den>
                    </m:f>
                  </m:oMath>
                </a14:m>
                <a:r>
                  <a:rPr lang="en-US" sz="2800" dirty="0"/>
                  <a:t> = 1.324 m</a:t>
                </a:r>
              </a:p>
              <a:p>
                <a:pPr algn="l" rtl="0"/>
                <a:r>
                  <a:rPr lang="en-US" sz="2800" dirty="0" err="1"/>
                  <a:t>Y</a:t>
                </a:r>
                <a:r>
                  <a:rPr lang="en-US" sz="2800" baseline="-25000" dirty="0" err="1"/>
                  <a:t>c</a:t>
                </a:r>
                <a:r>
                  <a:rPr lang="en-US" sz="2800" dirty="0"/>
                  <a:t> 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𝑞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/>
                          <m:t>𝑔</m:t>
                        </m:r>
                      </m:den>
                    </m:f>
                    <m:r>
                      <a:rPr lang="en-US" sz="2800" i="1"/>
                      <m:t>)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 </m:t>
                        </m:r>
                      </m:e>
                      <m:sup>
                        <m:r>
                          <a:rPr lang="en-US" sz="2800" i="1"/>
                          <m:t>1</m:t>
                        </m:r>
                        <m:r>
                          <a:rPr lang="en-US" sz="2800" i="1"/>
                          <m:t>/</m:t>
                        </m:r>
                        <m:r>
                          <a:rPr lang="en-US" sz="2800" i="1"/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= 0.71 m</a:t>
                </a:r>
              </a:p>
              <a:p>
                <a:pPr algn="l" rtl="0"/>
                <a:r>
                  <a:rPr lang="en-US" sz="2800" dirty="0" err="1"/>
                  <a:t>V</a:t>
                </a:r>
                <a:r>
                  <a:rPr lang="en-US" sz="2800" baseline="-25000" dirty="0" err="1"/>
                  <a:t>c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𝑔</m:t>
                        </m:r>
                        <m:r>
                          <a:rPr lang="en-US" sz="2800" i="1"/>
                          <m:t> </m:t>
                        </m:r>
                        <m:r>
                          <a:rPr lang="en-US" sz="2800" i="1"/>
                          <m:t>𝑦</m:t>
                        </m:r>
                        <m:sSub>
                          <m:sSubPr>
                            <m:ctrlPr>
                              <a:rPr lang="en-US" sz="2800" i="1"/>
                            </m:ctrlPr>
                          </m:sSub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b>
                            <m:r>
                              <a:rPr lang="en-US" sz="2800" i="1"/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/>
                  <a:t> = 2.64 m/s</a:t>
                </a:r>
              </a:p>
              <a:p>
                <a:pPr algn="l" rtl="0"/>
                <a:r>
                  <a:rPr lang="en-US" sz="2800" dirty="0" err="1"/>
                  <a:t>E</a:t>
                </a:r>
                <a:r>
                  <a:rPr lang="en-US" sz="2800" baseline="-25000" dirty="0" err="1"/>
                  <a:t>min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3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𝑦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 </m:t>
                        </m:r>
                      </m:e>
                      <m:sub>
                        <m:r>
                          <a:rPr lang="en-US" sz="2800" i="1"/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=1.065 m</a:t>
                </a:r>
              </a:p>
              <a:p>
                <a:pPr algn="l" rtl="0"/>
                <a:r>
                  <a:rPr lang="en-US" sz="2800" dirty="0" err="1"/>
                  <a:t>Fr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/>
                            </m:ctrlPr>
                          </m:radPr>
                          <m:deg/>
                          <m:e>
                            <m:r>
                              <a:rPr lang="en-US" sz="2800" i="1"/>
                              <m:t>𝑔𝑦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0.455   </a:t>
                </a:r>
                <a14:m>
                  <m:oMath xmlns:m="http://schemas.openxmlformats.org/officeDocument/2006/math">
                    <m:r>
                      <a:rPr lang="en-US" sz="2800" i="1"/>
                      <m:t>˂ </m:t>
                    </m:r>
                    <m:r>
                      <a:rPr lang="en-US" sz="2800" i="1"/>
                      <m:t>1</m:t>
                    </m:r>
                    <m:r>
                      <a:rPr lang="en-US" sz="2800" i="1"/>
                      <m:t>  </m:t>
                    </m:r>
                    <m:r>
                      <a:rPr lang="en-US" sz="2800" i="1"/>
                      <m:t>𝑠𝑢𝑏𝑐𝑟𝑖𝑡𝑖𝑐𝑎𝑙</m:t>
                    </m:r>
                  </m:oMath>
                </a14:m>
                <a:endParaRPr lang="en-US" sz="2800" dirty="0"/>
              </a:p>
              <a:p>
                <a:pPr>
                  <a:buNone/>
                </a:pPr>
                <a:endParaRPr lang="ar-IQ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764704"/>
                <a:ext cx="7200800" cy="5102732"/>
              </a:xfrm>
              <a:blipFill rotWithShape="1">
                <a:blip r:embed="rId2"/>
                <a:stretch>
                  <a:fillRect l="-3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764704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IQ" sz="1800" dirty="0" smtClean="0"/>
          </a:p>
          <a:p>
            <a:pPr marL="0" indent="0" algn="just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ar-IQ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0" y="1268760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Additional examples:</a:t>
            </a:r>
          </a:p>
          <a:p>
            <a:pPr algn="l" rtl="0"/>
            <a:r>
              <a:rPr lang="en-US" sz="2400" dirty="0"/>
              <a:t>1-A triangular gutter with side slope at angle 60◦ has a depth 250 mm. If the discharge is 0.04 m</a:t>
            </a:r>
            <a:r>
              <a:rPr lang="en-US" sz="2400" baseline="30000" dirty="0"/>
              <a:t>3</a:t>
            </a:r>
            <a:r>
              <a:rPr lang="en-US" sz="2400" dirty="0"/>
              <a:t>/s. Find the side slope of the gutter?</a:t>
            </a:r>
          </a:p>
        </p:txBody>
      </p:sp>
      <p:pic>
        <p:nvPicPr>
          <p:cNvPr id="5" name="Picture 4" descr="C:\Users\Nidaa\Desktop\165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43279" r="10938" b="23128"/>
          <a:stretch/>
        </p:blipFill>
        <p:spPr bwMode="auto">
          <a:xfrm>
            <a:off x="2411760" y="3068960"/>
            <a:ext cx="4536504" cy="2379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35716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4000" dirty="0" smtClean="0"/>
              <a:t>.  </a:t>
            </a:r>
            <a:endParaRPr lang="ar-IQ" sz="4000" dirty="0" smtClean="0"/>
          </a:p>
          <a:p>
            <a:pPr algn="just"/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402648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7281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34080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2-Design a trapezoidal channel of water having a velocity 0.6 m/s, channel side slope 1:1.5, flow rate 3 m</a:t>
            </a:r>
            <a:r>
              <a:rPr lang="en-US" sz="2400" baseline="30000" dirty="0"/>
              <a:t>3</a:t>
            </a:r>
            <a:r>
              <a:rPr lang="en-US" sz="2400" dirty="0"/>
              <a:t>/s, c=65, hydraulic radius 10 m?</a:t>
            </a:r>
          </a:p>
        </p:txBody>
      </p:sp>
      <p:pic>
        <p:nvPicPr>
          <p:cNvPr id="7" name="Picture 6" descr="C:\Users\Nidaa\Desktop\1614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11304" r="34995" b="14039"/>
          <a:stretch/>
        </p:blipFill>
        <p:spPr bwMode="auto">
          <a:xfrm rot="16200000">
            <a:off x="3306935" y="1515861"/>
            <a:ext cx="2602141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2215</TotalTime>
  <Words>496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 Fluid Mechanics Lectures 2nd year/2nd semister/2018-2019/Al-Mustansiriyah unv./College of engineering/Highway &amp;Transportation Dep.Lec.1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292</cp:revision>
  <dcterms:created xsi:type="dcterms:W3CDTF">2015-11-22T08:38:51Z</dcterms:created>
  <dcterms:modified xsi:type="dcterms:W3CDTF">2019-02-10T19:45:23Z</dcterms:modified>
</cp:coreProperties>
</file>