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224" r:id="rId1"/>
  </p:sldMasterIdLst>
  <p:notesMasterIdLst>
    <p:notesMasterId r:id="rId17"/>
  </p:notesMasterIdLst>
  <p:sldIdLst>
    <p:sldId id="256" r:id="rId2"/>
    <p:sldId id="276" r:id="rId3"/>
    <p:sldId id="259" r:id="rId4"/>
    <p:sldId id="326" r:id="rId5"/>
    <p:sldId id="260" r:id="rId6"/>
    <p:sldId id="261" r:id="rId7"/>
    <p:sldId id="262" r:id="rId8"/>
    <p:sldId id="327" r:id="rId9"/>
    <p:sldId id="287" r:id="rId10"/>
    <p:sldId id="288" r:id="rId11"/>
    <p:sldId id="278" r:id="rId12"/>
    <p:sldId id="323" r:id="rId13"/>
    <p:sldId id="328" r:id="rId14"/>
    <p:sldId id="329" r:id="rId15"/>
    <p:sldId id="325" r:id="rId1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66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3996" autoAdjust="0"/>
  </p:normalViewPr>
  <p:slideViewPr>
    <p:cSldViewPr>
      <p:cViewPr varScale="1">
        <p:scale>
          <a:sx n="52" d="100"/>
          <a:sy n="52" d="100"/>
        </p:scale>
        <p:origin x="-1205" y="-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325E3DE-36BF-4587-BCFC-0FEA68F3D6AE}" type="datetimeFigureOut">
              <a:rPr lang="ar-IQ" smtClean="0"/>
              <a:pPr/>
              <a:t>05/06/1440</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5EE57DE-2542-40F9-9B0B-B4F768F2C6F6}" type="slidenum">
              <a:rPr lang="ar-IQ" smtClean="0"/>
              <a:pPr/>
              <a:t>‹#›</a:t>
            </a:fld>
            <a:endParaRPr lang="ar-IQ"/>
          </a:p>
        </p:txBody>
      </p:sp>
    </p:spTree>
    <p:extLst>
      <p:ext uri="{BB962C8B-B14F-4D97-AF65-F5344CB8AC3E}">
        <p14:creationId xmlns:p14="http://schemas.microsoft.com/office/powerpoint/2010/main" val="213455337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9B8E963D-50C9-4826-8E09-BD359E4BBA9B}" type="datetimeFigureOut">
              <a:rPr lang="ar-IQ" smtClean="0"/>
              <a:pPr/>
              <a:t>05/06/1440</a:t>
            </a:fld>
            <a:endParaRPr lang="ar-IQ"/>
          </a:p>
        </p:txBody>
      </p:sp>
      <p:sp>
        <p:nvSpPr>
          <p:cNvPr id="5" name="Footer Placeholder 4"/>
          <p:cNvSpPr>
            <a:spLocks noGrp="1"/>
          </p:cNvSpPr>
          <p:nvPr>
            <p:ph type="ftr" sz="quarter" idx="11"/>
          </p:nvPr>
        </p:nvSpPr>
        <p:spPr>
          <a:xfrm>
            <a:off x="1174044" y="5357592"/>
            <a:ext cx="5034845" cy="365125"/>
          </a:xfrm>
        </p:spPr>
        <p:txBody>
          <a:bodyPr/>
          <a:lstStyle/>
          <a:p>
            <a:endParaRPr lang="ar-IQ"/>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3EFA3D84-DDEF-4063-8950-2B41776F4DB7}"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EFA3D84-DDEF-4063-8950-2B41776F4DB7}" type="slidenum">
              <a:rPr lang="ar-IQ" smtClean="0"/>
              <a:pPr/>
              <a:t>‹#›</a:t>
            </a:fld>
            <a:endParaRPr lang="ar-IQ"/>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EFA3D84-DDEF-4063-8950-2B41776F4DB7}" type="slidenum">
              <a:rPr lang="ar-IQ" smtClean="0"/>
              <a:pPr/>
              <a:t>‹#›</a:t>
            </a:fld>
            <a:endParaRPr lang="ar-IQ"/>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E963D-50C9-4826-8E09-BD359E4BBA9B}" type="datetimeFigureOut">
              <a:rPr lang="ar-IQ" smtClean="0"/>
              <a:pPr/>
              <a:t>05/06/1440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EFA3D84-DDEF-4063-8950-2B41776F4DB7}"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9B8E963D-50C9-4826-8E09-BD359E4BBA9B}" type="datetimeFigureOut">
              <a:rPr lang="ar-IQ" smtClean="0"/>
              <a:pPr/>
              <a:t>05/06/1440</a:t>
            </a:fld>
            <a:endParaRPr lang="ar-IQ"/>
          </a:p>
        </p:txBody>
      </p:sp>
      <p:sp>
        <p:nvSpPr>
          <p:cNvPr id="6" name="Footer Placeholder 5"/>
          <p:cNvSpPr>
            <a:spLocks noGrp="1"/>
          </p:cNvSpPr>
          <p:nvPr>
            <p:ph type="ftr" sz="quarter" idx="11"/>
          </p:nvPr>
        </p:nvSpPr>
        <p:spPr>
          <a:xfrm rot="-60000">
            <a:off x="914554" y="5829261"/>
            <a:ext cx="3522607" cy="365125"/>
          </a:xfrm>
        </p:spPr>
        <p:txBody>
          <a:bodyPr/>
          <a:lstStyle/>
          <a:p>
            <a:endParaRPr lang="ar-IQ"/>
          </a:p>
        </p:txBody>
      </p:sp>
      <p:sp>
        <p:nvSpPr>
          <p:cNvPr id="7" name="Slide Number Placeholder 6"/>
          <p:cNvSpPr>
            <a:spLocks noGrp="1"/>
          </p:cNvSpPr>
          <p:nvPr>
            <p:ph type="sldNum" sz="quarter" idx="12"/>
          </p:nvPr>
        </p:nvSpPr>
        <p:spPr>
          <a:xfrm rot="60000">
            <a:off x="7557313" y="5896961"/>
            <a:ext cx="554023" cy="365125"/>
          </a:xfrm>
        </p:spPr>
        <p:txBody>
          <a:bodyPr/>
          <a:lstStyle/>
          <a:p>
            <a:fld id="{3EFA3D84-DDEF-4063-8950-2B41776F4DB7}"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9B8E963D-50C9-4826-8E09-BD359E4BBA9B}" type="datetimeFigureOut">
              <a:rPr lang="ar-IQ" smtClean="0"/>
              <a:pPr/>
              <a:t>05/06/1440</a:t>
            </a:fld>
            <a:endParaRPr lang="ar-IQ"/>
          </a:p>
        </p:txBody>
      </p:sp>
      <p:sp>
        <p:nvSpPr>
          <p:cNvPr id="6" name="Footer Placeholder 5"/>
          <p:cNvSpPr>
            <a:spLocks noGrp="1"/>
          </p:cNvSpPr>
          <p:nvPr>
            <p:ph type="ftr" sz="quarter" idx="11"/>
          </p:nvPr>
        </p:nvSpPr>
        <p:spPr>
          <a:xfrm rot="-60000">
            <a:off x="914569" y="5831037"/>
            <a:ext cx="3319043" cy="365125"/>
          </a:xfrm>
        </p:spPr>
        <p:txBody>
          <a:bodyPr/>
          <a:lstStyle/>
          <a:p>
            <a:endParaRPr lang="ar-IQ"/>
          </a:p>
        </p:txBody>
      </p:sp>
      <p:sp>
        <p:nvSpPr>
          <p:cNvPr id="7" name="Slide Number Placeholder 6"/>
          <p:cNvSpPr>
            <a:spLocks noGrp="1"/>
          </p:cNvSpPr>
          <p:nvPr>
            <p:ph type="sldNum" sz="quarter" idx="12"/>
          </p:nvPr>
        </p:nvSpPr>
        <p:spPr>
          <a:xfrm rot="60000">
            <a:off x="7562089" y="5900026"/>
            <a:ext cx="554023" cy="365125"/>
          </a:xfrm>
        </p:spPr>
        <p:txBody>
          <a:bodyPr/>
          <a:lstStyle/>
          <a:p>
            <a:fld id="{3EFA3D84-DDEF-4063-8950-2B41776F4DB7}"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B8E963D-50C9-4826-8E09-BD359E4BBA9B}" type="datetimeFigureOut">
              <a:rPr lang="ar-IQ" smtClean="0"/>
              <a:pPr/>
              <a:t>05/06/1440</a:t>
            </a:fld>
            <a:endParaRPr lang="ar-IQ"/>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ar-IQ"/>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EFA3D84-DDEF-4063-8950-2B41776F4DB7}"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784976" cy="618149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ctrTitle"/>
          </p:nvPr>
        </p:nvSpPr>
        <p:spPr>
          <a:xfrm>
            <a:off x="1691680" y="2420888"/>
            <a:ext cx="6048672" cy="3672408"/>
          </a:xfrm>
          <a:solidFill>
            <a:schemeClr val="bg1"/>
          </a:solidFill>
          <a:ln>
            <a:noFill/>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a:sp3d>
        </p:spPr>
        <p:txBody>
          <a:bodyPr>
            <a:normAutofit fontScale="90000"/>
          </a:bodyPr>
          <a:lstStyle/>
          <a:p>
            <a:pPr algn="ctr"/>
            <a:r>
              <a:rPr lang="ar-IQ" sz="4400" dirty="0" smtClean="0">
                <a:latin typeface="Times New Roman" pitchFamily="18" charset="0"/>
                <a:cs typeface="Times New Roman" pitchFamily="18" charset="0"/>
              </a:rPr>
              <a:t/>
            </a:r>
            <a:br>
              <a:rPr lang="ar-IQ" sz="4400" dirty="0" smtClean="0">
                <a:latin typeface="Times New Roman" pitchFamily="18" charset="0"/>
                <a:cs typeface="Times New Roman" pitchFamily="18" charset="0"/>
              </a:rPr>
            </a:br>
            <a:r>
              <a:rPr lang="en-US" sz="4400" dirty="0">
                <a:latin typeface="Times New Roman" pitchFamily="18" charset="0"/>
                <a:cs typeface="Times New Roman" pitchFamily="18" charset="0"/>
              </a:rPr>
              <a:t>F</a:t>
            </a:r>
            <a:r>
              <a:rPr lang="en-US" sz="4400" dirty="0" smtClean="0">
                <a:latin typeface="Times New Roman" pitchFamily="18" charset="0"/>
                <a:cs typeface="Times New Roman" pitchFamily="18" charset="0"/>
              </a:rPr>
              <a:t>luid </a:t>
            </a:r>
            <a:r>
              <a:rPr lang="en-US" sz="4400" dirty="0">
                <a:latin typeface="Times New Roman" pitchFamily="18" charset="0"/>
                <a:cs typeface="Times New Roman" pitchFamily="18" charset="0"/>
              </a:rPr>
              <a:t>M</a:t>
            </a:r>
            <a:r>
              <a:rPr lang="en-US" sz="4400" dirty="0" smtClean="0">
                <a:latin typeface="Times New Roman" pitchFamily="18" charset="0"/>
                <a:cs typeface="Times New Roman" pitchFamily="18" charset="0"/>
              </a:rPr>
              <a:t>echanics </a:t>
            </a:r>
            <a:r>
              <a:rPr lang="en-US" sz="4400" dirty="0">
                <a:latin typeface="Times New Roman" pitchFamily="18" charset="0"/>
                <a:cs typeface="Times New Roman" pitchFamily="18" charset="0"/>
              </a:rPr>
              <a:t>L</a:t>
            </a:r>
            <a:r>
              <a:rPr lang="en-US" sz="4400" dirty="0" smtClean="0">
                <a:latin typeface="Times New Roman" pitchFamily="18" charset="0"/>
                <a:cs typeface="Times New Roman" pitchFamily="18" charset="0"/>
              </a:rPr>
              <a:t>ectures</a:t>
            </a:r>
            <a:br>
              <a:rPr lang="en-US" sz="4400" dirty="0" smtClean="0">
                <a:latin typeface="Times New Roman" pitchFamily="18" charset="0"/>
                <a:cs typeface="Times New Roman" pitchFamily="18" charset="0"/>
              </a:rPr>
            </a:br>
            <a:r>
              <a:rPr lang="en-US" sz="4400" dirty="0" smtClean="0">
                <a:latin typeface="Times New Roman" pitchFamily="18" charset="0"/>
                <a:cs typeface="Times New Roman" pitchFamily="18" charset="0"/>
              </a:rPr>
              <a:t>2</a:t>
            </a:r>
            <a:r>
              <a:rPr lang="en-US" sz="4400" baseline="30000" dirty="0" smtClean="0">
                <a:latin typeface="Times New Roman" pitchFamily="18" charset="0"/>
                <a:cs typeface="Times New Roman" pitchFamily="18" charset="0"/>
              </a:rPr>
              <a:t>nd</a:t>
            </a:r>
            <a:r>
              <a:rPr lang="en-US" sz="44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year/2</a:t>
            </a:r>
            <a:r>
              <a:rPr lang="en-US" sz="4400" baseline="30000" dirty="0" smtClean="0">
                <a:latin typeface="Times New Roman" pitchFamily="18" charset="0"/>
                <a:cs typeface="Times New Roman" pitchFamily="18" charset="0"/>
              </a:rPr>
              <a:t>nd</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semister</a:t>
            </a:r>
            <a:r>
              <a:rPr lang="en-US" sz="4400" dirty="0" smtClean="0">
                <a:latin typeface="Times New Roman" pitchFamily="18" charset="0"/>
                <a:cs typeface="Times New Roman" pitchFamily="18" charset="0"/>
              </a:rPr>
              <a:t>/2018-2019/Al-</a:t>
            </a:r>
            <a:r>
              <a:rPr lang="en-US" sz="4400" dirty="0" err="1" smtClean="0">
                <a:latin typeface="Times New Roman" pitchFamily="18" charset="0"/>
                <a:cs typeface="Times New Roman" pitchFamily="18" charset="0"/>
              </a:rPr>
              <a:t>Mustansiriyah</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unv</a:t>
            </a:r>
            <a:r>
              <a:rPr lang="en-US" sz="4400" dirty="0" smtClean="0">
                <a:latin typeface="Times New Roman" pitchFamily="18" charset="0"/>
                <a:cs typeface="Times New Roman" pitchFamily="18" charset="0"/>
              </a:rPr>
              <a:t>./College of engineering/Highway &amp;Transportation Dep.Lec.1</a:t>
            </a:r>
            <a:endParaRPr lang="ar-IQ" sz="4400" dirty="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14290"/>
            <a:ext cx="8229600" cy="4524388"/>
          </a:xfrm>
        </p:spPr>
        <p:txBody>
          <a:bodyPr>
            <a:normAutofit/>
          </a:bodyPr>
          <a:lstStyle/>
          <a:p>
            <a:pPr lvl="0">
              <a:buNone/>
            </a:pPr>
            <a:endParaRPr lang="en-US" sz="3600" dirty="0" smtClean="0">
              <a:solidFill>
                <a:srgbClr val="252525"/>
              </a:solidFill>
              <a:latin typeface="Arial" pitchFamily="34" charset="0"/>
              <a:ea typeface="Times New Roman" pitchFamily="18" charset="0"/>
              <a:cs typeface="Arial" pitchFamily="34" charset="0"/>
            </a:endParaRPr>
          </a:p>
          <a:p>
            <a:pPr>
              <a:buNone/>
            </a:pPr>
            <a:r>
              <a:rPr lang="ar-IQ" sz="3600" dirty="0" smtClean="0"/>
              <a:t> </a:t>
            </a:r>
            <a:r>
              <a:rPr lang="ar-SA" sz="3600" dirty="0" smtClean="0"/>
              <a:t>.</a:t>
            </a:r>
            <a:r>
              <a:rPr lang="en-US" sz="3600" dirty="0" smtClean="0"/>
              <a:t>  </a:t>
            </a:r>
          </a:p>
          <a:p>
            <a:pPr>
              <a:buNone/>
            </a:pPr>
            <a:endParaRPr lang="ar-IQ" sz="3600" dirty="0"/>
          </a:p>
        </p:txBody>
      </p:sp>
      <mc:AlternateContent xmlns:mc="http://schemas.openxmlformats.org/markup-compatibility/2006">
        <mc:Choice xmlns:a14="http://schemas.microsoft.com/office/drawing/2010/main" Requires="a14">
          <p:sp>
            <p:nvSpPr>
              <p:cNvPr id="36865" name="Rectangle 1"/>
              <p:cNvSpPr>
                <a:spLocks noChangeArrowheads="1"/>
              </p:cNvSpPr>
              <p:nvPr/>
            </p:nvSpPr>
            <p:spPr bwMode="auto">
              <a:xfrm>
                <a:off x="1285124" y="684369"/>
                <a:ext cx="6480720" cy="4571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lang="en-US" sz="1200" dirty="0" smtClean="0">
                  <a:solidFill>
                    <a:srgbClr val="252525"/>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1200" b="0" i="0" u="none" strike="noStrike" cap="none" normalizeH="0" baseline="0" dirty="0" smtClean="0">
                    <a:ln>
                      <a:noFill/>
                    </a:ln>
                    <a:solidFill>
                      <a:srgbClr val="252525"/>
                    </a:solidFill>
                    <a:effectLst/>
                    <a:latin typeface="Arial" pitchFamily="34" charset="0"/>
                    <a:cs typeface="Arial" pitchFamily="34" charset="0"/>
                  </a:rPr>
                  <a:t> </a:t>
                </a:r>
                <a:endParaRPr lang="en-US" sz="3200" dirty="0">
                  <a:latin typeface="Times New Roman" pitchFamily="18" charset="0"/>
                  <a:cs typeface="Times New Roman" pitchFamily="18" charset="0"/>
                </a:endParaRPr>
              </a:p>
              <a:p>
                <a:pPr algn="l" rtl="0"/>
                <a:r>
                  <a:rPr lang="en-US" sz="3200" dirty="0"/>
                  <a:t>For rectangular section:</a:t>
                </a:r>
              </a:p>
              <a:p>
                <a:pPr algn="l" rtl="0"/>
                <a:r>
                  <a:rPr lang="en-US" sz="3200" dirty="0"/>
                  <a:t>R =</a:t>
                </a:r>
                <a14:m>
                  <m:oMath xmlns:m="http://schemas.openxmlformats.org/officeDocument/2006/math">
                    <m:f>
                      <m:fPr>
                        <m:ctrlPr>
                          <a:rPr lang="en-US" sz="3200" i="1"/>
                        </m:ctrlPr>
                      </m:fPr>
                      <m:num>
                        <m:r>
                          <a:rPr lang="en-US" sz="3200" i="1"/>
                          <m:t>𝐴</m:t>
                        </m:r>
                      </m:num>
                      <m:den>
                        <m:r>
                          <a:rPr lang="en-US" sz="3200" i="1"/>
                          <m:t>𝑃</m:t>
                        </m:r>
                      </m:den>
                    </m:f>
                  </m:oMath>
                </a14:m>
                <a:r>
                  <a:rPr lang="en-US" sz="3200" dirty="0"/>
                  <a:t> = </a:t>
                </a:r>
                <a14:m>
                  <m:oMath xmlns:m="http://schemas.openxmlformats.org/officeDocument/2006/math">
                    <m:f>
                      <m:fPr>
                        <m:ctrlPr>
                          <a:rPr lang="en-US" sz="3200" i="1"/>
                        </m:ctrlPr>
                      </m:fPr>
                      <m:num>
                        <m:r>
                          <a:rPr lang="en-US" sz="3200" i="1"/>
                          <m:t>𝑏</m:t>
                        </m:r>
                        <m:r>
                          <a:rPr lang="en-US" sz="3200" i="1"/>
                          <m:t>∗</m:t>
                        </m:r>
                        <m:r>
                          <a:rPr lang="en-US" sz="3200" i="1"/>
                          <m:t>𝑦</m:t>
                        </m:r>
                      </m:num>
                      <m:den>
                        <m:r>
                          <a:rPr lang="en-US" sz="3200" i="1"/>
                          <m:t>𝑏</m:t>
                        </m:r>
                        <m:r>
                          <a:rPr lang="en-US" sz="3200" i="1"/>
                          <m:t>+</m:t>
                        </m:r>
                        <m:r>
                          <a:rPr lang="en-US" sz="3200" i="1"/>
                          <m:t>2</m:t>
                        </m:r>
                        <m:r>
                          <a:rPr lang="en-US" sz="3200" i="1"/>
                          <m:t>𝑦</m:t>
                        </m:r>
                      </m:den>
                    </m:f>
                  </m:oMath>
                </a14:m>
                <a:endParaRPr lang="en-US" sz="3200" dirty="0"/>
              </a:p>
              <a:p>
                <a:pPr algn="l" rtl="0"/>
                <a:r>
                  <a:rPr lang="en-US" sz="3200" dirty="0"/>
                  <a:t>For pipe section:</a:t>
                </a:r>
              </a:p>
              <a:p>
                <a:pPr algn="l" rtl="0"/>
                <a:r>
                  <a:rPr lang="en-US" sz="3200" dirty="0"/>
                  <a:t>R= </a:t>
                </a:r>
                <a14:m>
                  <m:oMath xmlns:m="http://schemas.openxmlformats.org/officeDocument/2006/math">
                    <m:f>
                      <m:fPr>
                        <m:ctrlPr>
                          <a:rPr lang="en-US" sz="3200" i="1"/>
                        </m:ctrlPr>
                      </m:fPr>
                      <m:num>
                        <m:f>
                          <m:fPr>
                            <m:ctrlPr>
                              <a:rPr lang="en-US" sz="3200" i="1"/>
                            </m:ctrlPr>
                          </m:fPr>
                          <m:num>
                            <m:r>
                              <a:rPr lang="en-US" sz="3200" i="1"/>
                              <m:t>𝜋</m:t>
                            </m:r>
                          </m:num>
                          <m:den>
                            <m:r>
                              <a:rPr lang="en-US" sz="3200" i="1"/>
                              <m:t>2</m:t>
                            </m:r>
                          </m:den>
                        </m:f>
                      </m:num>
                      <m:den>
                        <m:r>
                          <a:rPr lang="en-US" sz="3200" i="1"/>
                          <m:t>𝜋</m:t>
                        </m:r>
                        <m:r>
                          <a:rPr lang="en-US" sz="3200" i="1"/>
                          <m:t> </m:t>
                        </m:r>
                        <m:r>
                          <a:rPr lang="en-US" sz="3200" i="1"/>
                          <m:t>𝑑</m:t>
                        </m:r>
                      </m:den>
                    </m:f>
                    <m:r>
                      <a:rPr lang="en-US" sz="3200" i="1"/>
                      <m:t>∗</m:t>
                    </m:r>
                    <m:r>
                      <a:rPr lang="en-US" sz="3200" i="1"/>
                      <m:t>𝑑</m:t>
                    </m:r>
                    <m:sSup>
                      <m:sSupPr>
                        <m:ctrlPr>
                          <a:rPr lang="en-US" sz="3200" i="1"/>
                        </m:ctrlPr>
                      </m:sSupPr>
                      <m:e>
                        <m:r>
                          <a:rPr lang="en-US" sz="3200" i="1"/>
                          <m:t> </m:t>
                        </m:r>
                      </m:e>
                      <m:sup>
                        <m:r>
                          <a:rPr lang="en-US" sz="3200" i="1"/>
                          <m:t>2</m:t>
                        </m:r>
                      </m:sup>
                    </m:sSup>
                  </m:oMath>
                </a14:m>
                <a:r>
                  <a:rPr lang="en-US" sz="3200" dirty="0"/>
                  <a:t>=</a:t>
                </a:r>
                <a14:m>
                  <m:oMath xmlns:m="http://schemas.openxmlformats.org/officeDocument/2006/math">
                    <m:f>
                      <m:fPr>
                        <m:ctrlPr>
                          <a:rPr lang="en-US" sz="3200" i="1"/>
                        </m:ctrlPr>
                      </m:fPr>
                      <m:num>
                        <m:r>
                          <a:rPr lang="en-US" sz="3200" i="1"/>
                          <m:t>𝑑</m:t>
                        </m:r>
                      </m:num>
                      <m:den>
                        <m:r>
                          <a:rPr lang="en-US" sz="3200" i="1"/>
                          <m:t>4</m:t>
                        </m:r>
                      </m:den>
                    </m:f>
                  </m:oMath>
                </a14:m>
                <a:r>
                  <a:rPr lang="en-US" sz="3200" dirty="0"/>
                  <a:t>  </a:t>
                </a:r>
              </a:p>
              <a:p>
                <a:pPr algn="l" rtl="0"/>
                <a:r>
                  <a:rPr lang="en-US" sz="3200" dirty="0"/>
                  <a:t>Or  R= </a:t>
                </a:r>
                <a14:m>
                  <m:oMath xmlns:m="http://schemas.openxmlformats.org/officeDocument/2006/math">
                    <m:f>
                      <m:fPr>
                        <m:ctrlPr>
                          <a:rPr lang="en-US" sz="3200" i="1"/>
                        </m:ctrlPr>
                      </m:fPr>
                      <m:num>
                        <m:f>
                          <m:fPr>
                            <m:ctrlPr>
                              <a:rPr lang="en-US" sz="3200" i="1"/>
                            </m:ctrlPr>
                          </m:fPr>
                          <m:num>
                            <m:r>
                              <a:rPr lang="en-US" sz="3200" i="1"/>
                              <m:t>𝑟</m:t>
                            </m:r>
                            <m:sSup>
                              <m:sSupPr>
                                <m:ctrlPr>
                                  <a:rPr lang="en-US" sz="3200" i="1"/>
                                </m:ctrlPr>
                              </m:sSupPr>
                              <m:e>
                                <m:r>
                                  <a:rPr lang="en-US" sz="3200" i="1"/>
                                  <m:t> </m:t>
                                </m:r>
                              </m:e>
                              <m:sup>
                                <m:r>
                                  <a:rPr lang="en-US" sz="3200" i="1"/>
                                  <m:t>2</m:t>
                                </m:r>
                              </m:sup>
                            </m:sSup>
                          </m:num>
                          <m:den>
                            <m:r>
                              <a:rPr lang="en-US" sz="3200" i="1"/>
                              <m:t>2</m:t>
                            </m:r>
                          </m:den>
                        </m:f>
                        <m:r>
                          <a:rPr lang="en-US" sz="3200" i="1"/>
                          <m:t>(</m:t>
                        </m:r>
                        <m:r>
                          <a:rPr lang="en-US" sz="3200" i="1"/>
                          <m:t>2</m:t>
                        </m:r>
                        <m:r>
                          <a:rPr lang="en-US" sz="3200" i="1"/>
                          <m:t>𝜃</m:t>
                        </m:r>
                        <m:r>
                          <a:rPr lang="en-US" sz="3200" i="1"/>
                          <m:t>−</m:t>
                        </m:r>
                        <m:func>
                          <m:funcPr>
                            <m:ctrlPr>
                              <a:rPr lang="en-US" sz="3200" i="1"/>
                            </m:ctrlPr>
                          </m:funcPr>
                          <m:fName>
                            <m:r>
                              <m:rPr>
                                <m:sty m:val="p"/>
                              </m:rPr>
                              <a:rPr lang="en-US" sz="3200"/>
                              <m:t>sin</m:t>
                            </m:r>
                          </m:fName>
                          <m:e>
                            <m:r>
                              <a:rPr lang="en-US" sz="3200" i="1"/>
                              <m:t>2</m:t>
                            </m:r>
                            <m:r>
                              <a:rPr lang="en-US" sz="3200" i="1"/>
                              <m:t>𝜃</m:t>
                            </m:r>
                            <m:r>
                              <a:rPr lang="en-US" sz="3200" i="1"/>
                              <m:t>)</m:t>
                            </m:r>
                          </m:e>
                        </m:func>
                      </m:num>
                      <m:den>
                        <m:r>
                          <a:rPr lang="en-US" sz="3200" i="1"/>
                          <m:t>2</m:t>
                        </m:r>
                        <m:r>
                          <a:rPr lang="en-US" sz="3200" i="1"/>
                          <m:t>𝑟</m:t>
                        </m:r>
                        <m:r>
                          <a:rPr lang="en-US" sz="3200" i="1"/>
                          <m:t>𝜃</m:t>
                        </m:r>
                      </m:den>
                    </m:f>
                  </m:oMath>
                </a14:m>
                <a:endParaRPr lang="en-US" sz="3200" dirty="0"/>
              </a:p>
              <a:p>
                <a:pPr marL="0" marR="0" lvl="0" indent="0" defTabSz="914400" rtl="0" eaLnBrk="0" fontAlgn="base" latinLnBrk="0" hangingPunct="0">
                  <a:lnSpc>
                    <a:spcPct val="100000"/>
                  </a:lnSpc>
                  <a:spcBef>
                    <a:spcPct val="0"/>
                  </a:spcBef>
                  <a:spcAft>
                    <a:spcPct val="0"/>
                  </a:spcAft>
                  <a:buClrTx/>
                  <a:buSzTx/>
                  <a:tabLst>
                    <a:tab pos="457200" algn="l"/>
                  </a:tabLst>
                </a:pPr>
                <a:r>
                  <a:rPr lang="ar-IQ" sz="3200" dirty="0" smtClean="0">
                    <a:solidFill>
                      <a:srgbClr val="252525"/>
                    </a:solidFill>
                    <a:latin typeface="Arial" pitchFamily="34" charset="0"/>
                    <a:ea typeface="Times New Roman" pitchFamily="18" charset="0"/>
                    <a:cs typeface="Arial" pitchFamily="34" charset="0"/>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mc:Choice>
        <mc:Fallback>
          <p:sp>
            <p:nvSpPr>
              <p:cNvPr id="36865" name="Rectangle 1"/>
              <p:cNvSpPr>
                <a:spLocks noRot="1" noChangeAspect="1" noMove="1" noResize="1" noEditPoints="1" noAdjustHandles="1" noChangeArrowheads="1" noChangeShapeType="1" noTextEdit="1"/>
              </p:cNvSpPr>
              <p:nvPr/>
            </p:nvSpPr>
            <p:spPr bwMode="auto">
              <a:xfrm>
                <a:off x="1285124" y="684369"/>
                <a:ext cx="6480720" cy="4571380"/>
              </a:xfrm>
              <a:prstGeom prst="rect">
                <a:avLst/>
              </a:prstGeom>
              <a:blipFill rotWithShape="1">
                <a:blip r:embed="rId2"/>
                <a:stretch>
                  <a:fillRect l="-2446" r="-2258" b="-3867"/>
                </a:stretch>
              </a:blipFill>
              <a:ln w="9525">
                <a:noFill/>
                <a:miter lim="800000"/>
                <a:headEnd/>
                <a:tailEnd/>
              </a:ln>
              <a:effectLst/>
            </p:spPr>
            <p:txBody>
              <a:bodyPr/>
              <a:lstStyle/>
              <a:p>
                <a:r>
                  <a:rPr lang="ar-IQ">
                    <a:noFill/>
                  </a:rPr>
                  <a:t> </a:t>
                </a:r>
              </a:p>
            </p:txBody>
          </p:sp>
        </mc:Fallback>
      </mc:AlternateContent>
      <p:sp>
        <p:nvSpPr>
          <p:cNvPr id="36866" name="Rectangle 2"/>
          <p:cNvSpPr>
            <a:spLocks noChangeArrowheads="1"/>
          </p:cNvSpPr>
          <p:nvPr/>
        </p:nvSpPr>
        <p:spPr bwMode="auto">
          <a:xfrm>
            <a:off x="-46516" y="1700808"/>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457200" algn="l"/>
              </a:tabLst>
            </a:pPr>
            <a:r>
              <a:rPr lang="ar-IQ" sz="3200" dirty="0" smtClean="0">
                <a:solidFill>
                  <a:srgbClr val="252525"/>
                </a:solidFill>
                <a:latin typeface="Arial" pitchFamily="34" charset="0"/>
                <a:ea typeface="Times New Roman" pitchFamily="18" charset="0"/>
                <a:cs typeface="Arial" pitchFamily="34" charset="0"/>
              </a:rPr>
              <a:t> </a:t>
            </a:r>
            <a:r>
              <a:rPr kumimoji="0" lang="en-US" sz="3200" b="0" i="0" u="none" strike="noStrike" cap="none" normalizeH="0" baseline="0" dirty="0" smtClean="0">
                <a:ln>
                  <a:noFill/>
                </a:ln>
                <a:solidFill>
                  <a:srgbClr val="252525"/>
                </a:solidFill>
                <a:effectLst/>
                <a:latin typeface="Arial" pitchFamily="34" charset="0"/>
                <a:ea typeface="Times New Roman" pitchFamily="18" charset="0"/>
                <a:cs typeface="Arial" pitchFamily="34" charset="0"/>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37" name="Rectangle 1"/>
          <p:cNvSpPr>
            <a:spLocks noChangeArrowheads="1"/>
          </p:cNvSpPr>
          <p:nvPr/>
        </p:nvSpPr>
        <p:spPr bwMode="auto">
          <a:xfrm>
            <a:off x="714348" y="2810424"/>
            <a:ext cx="8374407"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003300"/>
                </a:solidFill>
                <a:effectLst/>
                <a:latin typeface="Verdana" pitchFamily="34" charset="0"/>
                <a:ea typeface="Calibri" pitchFamily="34" charset="0"/>
                <a:cs typeface="Arial" pitchFamily="34" charset="0"/>
              </a:rPr>
              <a:t> </a:t>
            </a:r>
            <a:r>
              <a:rPr kumimoji="0" lang="ar-SA" sz="3600" b="1" i="0" u="none" strike="noStrike" cap="none" normalizeH="0" baseline="0" dirty="0" smtClean="0">
                <a:ln>
                  <a:noFill/>
                </a:ln>
                <a:solidFill>
                  <a:srgbClr val="003300"/>
                </a:solidFill>
                <a:effectLst/>
                <a:latin typeface="Verdana" pitchFamily="34" charset="0"/>
                <a:ea typeface="Calibri" pitchFamily="34" charset="0"/>
                <a:cs typeface="Arial" pitchFamily="34" charset="0"/>
              </a:rPr>
              <a:t> </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descr="C:\Users\Nidaa\Desktop\33.jpg"/>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46619" t="1028" r="31966" b="7364"/>
          <a:stretch/>
        </p:blipFill>
        <p:spPr bwMode="auto">
          <a:xfrm rot="5400000">
            <a:off x="5493712" y="2936412"/>
            <a:ext cx="1355090" cy="4638675"/>
          </a:xfrm>
          <a:prstGeom prst="rect">
            <a:avLst/>
          </a:prstGeom>
          <a:noFill/>
          <a:ln>
            <a:noFill/>
          </a:ln>
          <a:extLst>
            <a:ext uri="{53640926-AAD7-44D8-BBD7-CCE9431645EC}">
              <a14:shadowObscured xmlns:a14="http://schemas.microsoft.com/office/drawing/2010/main"/>
            </a:ext>
          </a:extLst>
        </p:spPr>
      </p:pic>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620688"/>
            <a:ext cx="7632848" cy="5043264"/>
          </a:xfrm>
        </p:spPr>
        <p:txBody>
          <a:bodyPr>
            <a:normAutofit/>
          </a:bodyPr>
          <a:lstStyle/>
          <a:p>
            <a:pPr algn="just">
              <a:buNone/>
            </a:pPr>
            <a:r>
              <a:rPr lang="ar-IQ" sz="2400" dirty="0" smtClean="0">
                <a:solidFill>
                  <a:schemeClr val="tx1"/>
                </a:solidFill>
              </a:rPr>
              <a:t>  </a:t>
            </a:r>
          </a:p>
          <a:p>
            <a:pPr algn="just">
              <a:buNone/>
            </a:pPr>
            <a:endParaRPr lang="en-US" sz="2400" dirty="0" smtClean="0"/>
          </a:p>
          <a:p>
            <a:pPr>
              <a:buNone/>
            </a:pPr>
            <a:r>
              <a:rPr lang="ar-SA" sz="2400" dirty="0" smtClean="0"/>
              <a:t> </a:t>
            </a:r>
            <a:endParaRPr lang="ar-IQ" sz="2400" dirty="0"/>
          </a:p>
        </p:txBody>
      </p:sp>
      <p:sp>
        <p:nvSpPr>
          <p:cNvPr id="3" name="Rectangle 2"/>
          <p:cNvSpPr>
            <a:spLocks noChangeArrowheads="1"/>
          </p:cNvSpPr>
          <p:nvPr/>
        </p:nvSpPr>
        <p:spPr bwMode="auto">
          <a:xfrm>
            <a:off x="827584" y="-854313"/>
            <a:ext cx="7488832"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200" dirty="0" smtClean="0">
                <a:latin typeface="Times New Roman" pitchFamily="18" charset="0"/>
                <a:ea typeface="Calibri" pitchFamily="34" charset="0"/>
                <a:cs typeface="Times New Roman" pitchFamily="18"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a:spLocks noChangeArrowheads="1"/>
          </p:cNvSpPr>
          <p:nvPr/>
        </p:nvSpPr>
        <p:spPr bwMode="auto">
          <a:xfrm>
            <a:off x="1259632" y="3540497"/>
            <a:ext cx="2936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1835696" y="1196752"/>
            <a:ext cx="2451697" cy="369332"/>
          </a:xfrm>
          <a:prstGeom prst="rect">
            <a:avLst/>
          </a:prstGeom>
        </p:spPr>
        <p:txBody>
          <a:bodyPr wrap="none">
            <a:spAutoFit/>
          </a:bodyPr>
          <a:lstStyle/>
          <a:p>
            <a:pPr rtl="0"/>
            <a:r>
              <a:rPr lang="en-US" dirty="0"/>
              <a:t>For trapezoidal section:</a:t>
            </a:r>
          </a:p>
        </p:txBody>
      </p:sp>
      <p:sp>
        <p:nvSpPr>
          <p:cNvPr id="7" name="Trapezoid 6"/>
          <p:cNvSpPr/>
          <p:nvPr/>
        </p:nvSpPr>
        <p:spPr>
          <a:xfrm rot="10800000">
            <a:off x="4572000" y="1965960"/>
            <a:ext cx="2598420" cy="975360"/>
          </a:xfrm>
          <a:prstGeom prst="trapezoi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mc:AlternateContent xmlns:mc="http://schemas.openxmlformats.org/markup-compatibility/2006">
        <mc:Choice xmlns:a14="http://schemas.microsoft.com/office/drawing/2010/main" Requires="a14">
          <p:sp>
            <p:nvSpPr>
              <p:cNvPr id="6" name="Rectangle 5"/>
              <p:cNvSpPr/>
              <p:nvPr/>
            </p:nvSpPr>
            <p:spPr>
              <a:xfrm>
                <a:off x="2286000" y="3088875"/>
                <a:ext cx="4572000" cy="680251"/>
              </a:xfrm>
              <a:prstGeom prst="rect">
                <a:avLst/>
              </a:prstGeom>
            </p:spPr>
            <p:txBody>
              <a:bodyPr>
                <a:spAutoFit/>
              </a:bodyPr>
              <a:lstStyle/>
              <a:p>
                <a:pPr algn="l" rtl="0"/>
                <a:r>
                  <a:rPr lang="en-US" dirty="0"/>
                  <a:t>Area= Y(B+ZY)</a:t>
                </a:r>
              </a:p>
              <a:p>
                <a:pPr algn="l" rtl="0"/>
                <a:r>
                  <a:rPr lang="en-US" dirty="0"/>
                  <a:t>P= B+ 2 Y </a:t>
                </a:r>
                <a14:m>
                  <m:oMath xmlns:m="http://schemas.openxmlformats.org/officeDocument/2006/math">
                    <m:rad>
                      <m:radPr>
                        <m:degHide m:val="on"/>
                        <m:ctrlPr>
                          <a:rPr lang="en-US" i="1"/>
                        </m:ctrlPr>
                      </m:radPr>
                      <m:deg/>
                      <m:e>
                        <m:r>
                          <a:rPr lang="en-US" i="1"/>
                          <m:t>𝑍</m:t>
                        </m:r>
                        <m:sSup>
                          <m:sSupPr>
                            <m:ctrlPr>
                              <a:rPr lang="en-US" i="1"/>
                            </m:ctrlPr>
                          </m:sSupPr>
                          <m:e>
                            <m:r>
                              <a:rPr lang="en-US" i="1"/>
                              <m:t> </m:t>
                            </m:r>
                          </m:e>
                          <m:sup>
                            <m:r>
                              <a:rPr lang="en-US" i="1"/>
                              <m:t>2</m:t>
                            </m:r>
                            <m:r>
                              <a:rPr lang="en-US" i="1"/>
                              <m:t> </m:t>
                            </m:r>
                          </m:sup>
                        </m:sSup>
                        <m:r>
                          <a:rPr lang="en-US" i="1"/>
                          <m:t>+</m:t>
                        </m:r>
                        <m:r>
                          <a:rPr lang="en-US" i="1"/>
                          <m:t>1</m:t>
                        </m:r>
                      </m:e>
                    </m:rad>
                  </m:oMath>
                </a14:m>
                <a:r>
                  <a:rPr lang="en-US" dirty="0"/>
                  <a:t>    </a:t>
                </a:r>
              </a:p>
            </p:txBody>
          </p:sp>
        </mc:Choice>
        <mc:Fallback>
          <p:sp>
            <p:nvSpPr>
              <p:cNvPr id="6" name="Rectangle 5"/>
              <p:cNvSpPr>
                <a:spLocks noRot="1" noChangeAspect="1" noMove="1" noResize="1" noEditPoints="1" noAdjustHandles="1" noChangeArrowheads="1" noChangeShapeType="1" noTextEdit="1"/>
              </p:cNvSpPr>
              <p:nvPr/>
            </p:nvSpPr>
            <p:spPr>
              <a:xfrm>
                <a:off x="2286000" y="3088875"/>
                <a:ext cx="4572000" cy="680251"/>
              </a:xfrm>
              <a:prstGeom prst="rect">
                <a:avLst/>
              </a:prstGeom>
              <a:blipFill rotWithShape="1">
                <a:blip r:embed="rId2"/>
                <a:stretch>
                  <a:fillRect l="-1067" t="-4505" b="-14414"/>
                </a:stretch>
              </a:blipFill>
            </p:spPr>
            <p:txBody>
              <a:bodyPr/>
              <a:lstStyle/>
              <a:p>
                <a:r>
                  <a:rPr lang="ar-IQ">
                    <a:noFill/>
                  </a:rPr>
                  <a:t> </a:t>
                </a:r>
              </a:p>
            </p:txBody>
          </p:sp>
        </mc:Fallback>
      </mc:AlternateContent>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27584" y="0"/>
                <a:ext cx="7520940" cy="4896544"/>
              </a:xfrm>
            </p:spPr>
            <p:txBody>
              <a:bodyPr>
                <a:noAutofit/>
              </a:bodyPr>
              <a:lstStyle/>
              <a:p>
                <a:pPr algn="just"/>
                <a:r>
                  <a:rPr lang="ar-SA" dirty="0" smtClean="0">
                    <a:solidFill>
                      <a:schemeClr val="tx1"/>
                    </a:solidFill>
                    <a:latin typeface="Times New Roman" pitchFamily="18" charset="0"/>
                    <a:cs typeface="Times New Roman" pitchFamily="18" charset="0"/>
                  </a:rPr>
                  <a:t> </a:t>
                </a:r>
              </a:p>
              <a:p>
                <a:pPr algn="just" rtl="0"/>
                <a:endParaRPr lang="en-US" sz="2000" dirty="0"/>
              </a:p>
              <a:p>
                <a:pPr algn="l" rtl="0"/>
                <a:endParaRPr lang="en-US" sz="2000" dirty="0">
                  <a:latin typeface="Times New Roman" pitchFamily="18" charset="0"/>
                  <a:cs typeface="Times New Roman" pitchFamily="18" charset="0"/>
                </a:endParaRPr>
              </a:p>
              <a:p>
                <a:pPr algn="l" rtl="0"/>
                <a:r>
                  <a:rPr lang="en-US" sz="3200" b="1" u="sng" dirty="0"/>
                  <a:t>Open channel formula for uniform flow:</a:t>
                </a:r>
                <a:endParaRPr lang="en-US" sz="3200" dirty="0"/>
              </a:p>
              <a:p>
                <a:pPr algn="l" rtl="0"/>
                <a:r>
                  <a:rPr lang="en-US" sz="3200" b="1" dirty="0"/>
                  <a:t>1- </a:t>
                </a:r>
                <a:r>
                  <a:rPr lang="en-US" sz="3200" b="1" dirty="0" err="1"/>
                  <a:t>Chezy's</a:t>
                </a:r>
                <a:r>
                  <a:rPr lang="en-US" sz="3200" b="1" dirty="0"/>
                  <a:t> formula (Antoine </a:t>
                </a:r>
                <a:r>
                  <a:rPr lang="en-US" sz="3200" b="1" dirty="0" err="1"/>
                  <a:t>Chezy</a:t>
                </a:r>
                <a:r>
                  <a:rPr lang="en-US" sz="3200" b="1" dirty="0"/>
                  <a:t> 1775):</a:t>
                </a:r>
                <a:endParaRPr lang="en-US" sz="3200" dirty="0"/>
              </a:p>
              <a:p>
                <a:pPr algn="l" rtl="0"/>
                <a:r>
                  <a:rPr lang="en-US" sz="3200" u="sng" dirty="0"/>
                  <a:t>Q=</a:t>
                </a:r>
                <a:r>
                  <a:rPr lang="en-US" sz="3200" dirty="0"/>
                  <a:t> A C</a:t>
                </a:r>
                <a14:m>
                  <m:oMath xmlns:m="http://schemas.openxmlformats.org/officeDocument/2006/math">
                    <m:rad>
                      <m:radPr>
                        <m:degHide m:val="on"/>
                        <m:ctrlPr>
                          <a:rPr lang="en-US" sz="3200" i="1"/>
                        </m:ctrlPr>
                      </m:radPr>
                      <m:deg/>
                      <m:e>
                        <m:r>
                          <a:rPr lang="en-US" sz="3200" i="1"/>
                          <m:t>𝑅</m:t>
                        </m:r>
                        <m:r>
                          <a:rPr lang="en-US" sz="3200" i="1"/>
                          <m:t> </m:t>
                        </m:r>
                        <m:r>
                          <a:rPr lang="en-US" sz="3200" i="1"/>
                          <m:t>𝑆</m:t>
                        </m:r>
                      </m:e>
                    </m:rad>
                  </m:oMath>
                </a14:m>
                <a:endParaRPr lang="en-US" sz="3200" dirty="0"/>
              </a:p>
              <a:p>
                <a:pPr algn="l" rtl="0"/>
                <a:r>
                  <a:rPr lang="en-US" sz="3200" dirty="0"/>
                  <a:t>Q : rate of flow</a:t>
                </a:r>
              </a:p>
              <a:p>
                <a:pPr algn="l" rtl="0"/>
                <a:r>
                  <a:rPr lang="en-US" sz="3200" dirty="0"/>
                  <a:t>A: cross section area</a:t>
                </a:r>
              </a:p>
              <a:p>
                <a:pPr algn="l" rtl="0"/>
                <a:r>
                  <a:rPr lang="en-US" sz="3200" dirty="0"/>
                  <a:t>C: </a:t>
                </a:r>
                <a:r>
                  <a:rPr lang="en-US" sz="3200" dirty="0" err="1"/>
                  <a:t>Chezys</a:t>
                </a:r>
                <a:r>
                  <a:rPr lang="en-US" sz="3200" dirty="0"/>
                  <a:t> constant</a:t>
                </a:r>
              </a:p>
              <a:p>
                <a:pPr algn="l" rtl="0"/>
                <a:r>
                  <a:rPr lang="en-US" sz="3200" dirty="0"/>
                  <a:t>R: Hydraulic radius</a:t>
                </a:r>
              </a:p>
              <a:p>
                <a:pPr algn="l" rtl="0"/>
                <a:r>
                  <a:rPr lang="en-US" sz="3200" dirty="0"/>
                  <a:t>S: slope of channel </a:t>
                </a:r>
                <a:r>
                  <a:rPr lang="en-US" sz="3200" dirty="0" err="1" smtClean="0"/>
                  <a:t>bedC</a:t>
                </a:r>
                <a:r>
                  <a:rPr lang="en-US" sz="3200" dirty="0"/>
                  <a:t>= </a:t>
                </a:r>
                <a14:m>
                  <m:oMath xmlns:m="http://schemas.openxmlformats.org/officeDocument/2006/math">
                    <m:f>
                      <m:fPr>
                        <m:ctrlPr>
                          <a:rPr lang="en-US" sz="3200" i="1"/>
                        </m:ctrlPr>
                      </m:fPr>
                      <m:num>
                        <m:r>
                          <a:rPr lang="en-US" sz="3200" i="1"/>
                          <m:t>157</m:t>
                        </m:r>
                        <m:r>
                          <a:rPr lang="en-US" sz="3200" i="1"/>
                          <m:t>.</m:t>
                        </m:r>
                        <m:r>
                          <a:rPr lang="en-US" sz="3200" i="1"/>
                          <m:t>6</m:t>
                        </m:r>
                      </m:num>
                      <m:den>
                        <m:r>
                          <a:rPr lang="en-US" sz="3200" i="1"/>
                          <m:t>181</m:t>
                        </m:r>
                        <m:f>
                          <m:fPr>
                            <m:ctrlPr>
                              <a:rPr lang="en-US" sz="3200" i="1"/>
                            </m:ctrlPr>
                          </m:fPr>
                          <m:num>
                            <m:r>
                              <a:rPr lang="en-US" sz="3200" i="1"/>
                              <m:t>𝑘</m:t>
                            </m:r>
                          </m:num>
                          <m:den>
                            <m:rad>
                              <m:radPr>
                                <m:degHide m:val="on"/>
                                <m:ctrlPr>
                                  <a:rPr lang="en-US" sz="3200" i="1"/>
                                </m:ctrlPr>
                              </m:radPr>
                              <m:deg/>
                              <m:e>
                                <m:r>
                                  <a:rPr lang="en-US" sz="3200" i="1"/>
                                  <m:t>𝑅</m:t>
                                </m:r>
                              </m:e>
                            </m:rad>
                          </m:den>
                        </m:f>
                      </m:den>
                    </m:f>
                  </m:oMath>
                </a14:m>
                <a:endParaRPr lang="en-US" sz="3200" dirty="0"/>
              </a:p>
              <a:p>
                <a:pPr marL="0" indent="0" algn="just">
                  <a:buNone/>
                </a:pPr>
                <a:endParaRPr lang="ar-IQ" sz="3200" dirty="0">
                  <a:solidFill>
                    <a:schemeClr val="tx1"/>
                  </a:solidFill>
                  <a:latin typeface="Times New Roman" pitchFamily="18" charset="0"/>
                  <a:cs typeface="Times New Roman"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27584" y="0"/>
                <a:ext cx="7520940" cy="4896544"/>
              </a:xfrm>
              <a:blipFill rotWithShape="1">
                <a:blip r:embed="rId2"/>
                <a:stretch>
                  <a:fillRect l="-1702" t="-996" r="-1297" b="-31631"/>
                </a:stretch>
              </a:blipFill>
            </p:spPr>
            <p:txBody>
              <a:bodyPr/>
              <a:lstStyle/>
              <a:p>
                <a:r>
                  <a:rPr lang="ar-IQ">
                    <a:noFill/>
                  </a:rPr>
                  <a:t> </a:t>
                </a:r>
              </a:p>
            </p:txBody>
          </p:sp>
        </mc:Fallback>
      </mc:AlternateContent>
    </p:spTree>
    <p:extLst>
      <p:ext uri="{BB962C8B-B14F-4D97-AF65-F5344CB8AC3E}">
        <p14:creationId xmlns:p14="http://schemas.microsoft.com/office/powerpoint/2010/main" val="1165166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table2</a:t>
            </a:r>
            <a:endParaRPr lang="ar-IQ"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10456"/>
              </p:ext>
            </p:extLst>
          </p:nvPr>
        </p:nvGraphicFramePr>
        <p:xfrm>
          <a:off x="2051720" y="2060846"/>
          <a:ext cx="4968551" cy="3024337"/>
        </p:xfrm>
        <a:graphic>
          <a:graphicData uri="http://schemas.openxmlformats.org/drawingml/2006/table">
            <a:tbl>
              <a:tblPr firstRow="1" firstCol="1" bandRow="1">
                <a:tableStyleId>{5C22544A-7EE6-4342-B048-85BDC9FD1C3A}</a:tableStyleId>
              </a:tblPr>
              <a:tblGrid>
                <a:gridCol w="3905322"/>
                <a:gridCol w="1063229"/>
              </a:tblGrid>
              <a:tr h="498376">
                <a:tc>
                  <a:txBody>
                    <a:bodyPr/>
                    <a:lstStyle/>
                    <a:p>
                      <a:pPr algn="just" rtl="0">
                        <a:lnSpc>
                          <a:spcPct val="115000"/>
                        </a:lnSpc>
                        <a:spcAft>
                          <a:spcPts val="0"/>
                        </a:spcAft>
                      </a:pPr>
                      <a:r>
                        <a:rPr lang="en-US" sz="1200">
                          <a:effectLst/>
                        </a:rPr>
                        <a:t>Surface kind</a:t>
                      </a:r>
                      <a:endParaRPr lang="en-US" sz="1100">
                        <a:effectLst/>
                        <a:latin typeface="Calibri"/>
                        <a:ea typeface="Calibri"/>
                        <a:cs typeface="Arial"/>
                      </a:endParaRPr>
                    </a:p>
                  </a:txBody>
                  <a:tcPr marL="68580" marR="68580" marT="0" marB="0"/>
                </a:tc>
                <a:tc>
                  <a:txBody>
                    <a:bodyPr/>
                    <a:lstStyle/>
                    <a:p>
                      <a:pPr algn="just" rtl="0">
                        <a:lnSpc>
                          <a:spcPct val="115000"/>
                        </a:lnSpc>
                        <a:spcAft>
                          <a:spcPts val="0"/>
                        </a:spcAft>
                      </a:pPr>
                      <a:r>
                        <a:rPr lang="en-US" sz="1200">
                          <a:effectLst/>
                        </a:rPr>
                        <a:t>K</a:t>
                      </a:r>
                      <a:endParaRPr lang="en-US" sz="1100">
                        <a:effectLst/>
                        <a:latin typeface="Calibri"/>
                        <a:ea typeface="Calibri"/>
                        <a:cs typeface="Arial"/>
                      </a:endParaRPr>
                    </a:p>
                  </a:txBody>
                  <a:tcPr marL="68580" marR="68580" marT="0" marB="0"/>
                </a:tc>
              </a:tr>
              <a:tr h="498376">
                <a:tc>
                  <a:txBody>
                    <a:bodyPr/>
                    <a:lstStyle/>
                    <a:p>
                      <a:pPr algn="just" rtl="0">
                        <a:lnSpc>
                          <a:spcPct val="115000"/>
                        </a:lnSpc>
                        <a:spcAft>
                          <a:spcPts val="0"/>
                        </a:spcAft>
                      </a:pPr>
                      <a:r>
                        <a:rPr lang="en-US" sz="1200">
                          <a:effectLst/>
                        </a:rPr>
                        <a:t>Smooth cement</a:t>
                      </a:r>
                      <a:endParaRPr lang="en-US" sz="1100">
                        <a:effectLst/>
                        <a:latin typeface="Calibri"/>
                        <a:ea typeface="Calibri"/>
                        <a:cs typeface="Arial"/>
                      </a:endParaRPr>
                    </a:p>
                  </a:txBody>
                  <a:tcPr marL="68580" marR="68580" marT="0" marB="0"/>
                </a:tc>
                <a:tc>
                  <a:txBody>
                    <a:bodyPr/>
                    <a:lstStyle/>
                    <a:p>
                      <a:pPr algn="just" rtl="0">
                        <a:lnSpc>
                          <a:spcPct val="115000"/>
                        </a:lnSpc>
                        <a:spcAft>
                          <a:spcPts val="0"/>
                        </a:spcAft>
                      </a:pPr>
                      <a:r>
                        <a:rPr lang="en-US" sz="1200">
                          <a:effectLst/>
                        </a:rPr>
                        <a:t>0.11</a:t>
                      </a:r>
                      <a:endParaRPr lang="en-US" sz="1100">
                        <a:effectLst/>
                        <a:latin typeface="Calibri"/>
                        <a:ea typeface="Calibri"/>
                        <a:cs typeface="Arial"/>
                      </a:endParaRPr>
                    </a:p>
                  </a:txBody>
                  <a:tcPr marL="68580" marR="68580" marT="0" marB="0"/>
                </a:tc>
              </a:tr>
              <a:tr h="498376">
                <a:tc>
                  <a:txBody>
                    <a:bodyPr/>
                    <a:lstStyle/>
                    <a:p>
                      <a:pPr algn="just" rtl="0">
                        <a:lnSpc>
                          <a:spcPct val="115000"/>
                        </a:lnSpc>
                        <a:spcAft>
                          <a:spcPts val="0"/>
                        </a:spcAft>
                      </a:pPr>
                      <a:r>
                        <a:rPr lang="en-US" sz="1200">
                          <a:effectLst/>
                        </a:rPr>
                        <a:t>brick, concrete, wood</a:t>
                      </a:r>
                      <a:endParaRPr lang="en-US" sz="1100">
                        <a:effectLst/>
                        <a:latin typeface="Calibri"/>
                        <a:ea typeface="Calibri"/>
                        <a:cs typeface="Arial"/>
                      </a:endParaRPr>
                    </a:p>
                  </a:txBody>
                  <a:tcPr marL="68580" marR="68580" marT="0" marB="0"/>
                </a:tc>
                <a:tc>
                  <a:txBody>
                    <a:bodyPr/>
                    <a:lstStyle/>
                    <a:p>
                      <a:pPr algn="just" rtl="0">
                        <a:lnSpc>
                          <a:spcPct val="115000"/>
                        </a:lnSpc>
                        <a:spcAft>
                          <a:spcPts val="0"/>
                        </a:spcAft>
                      </a:pPr>
                      <a:r>
                        <a:rPr lang="en-US" sz="1200">
                          <a:effectLst/>
                        </a:rPr>
                        <a:t>0.21</a:t>
                      </a:r>
                      <a:endParaRPr lang="en-US" sz="1100">
                        <a:effectLst/>
                        <a:latin typeface="Calibri"/>
                        <a:ea typeface="Calibri"/>
                        <a:cs typeface="Arial"/>
                      </a:endParaRPr>
                    </a:p>
                  </a:txBody>
                  <a:tcPr marL="68580" marR="68580" marT="0" marB="0"/>
                </a:tc>
              </a:tr>
              <a:tr h="1030833">
                <a:tc>
                  <a:txBody>
                    <a:bodyPr/>
                    <a:lstStyle/>
                    <a:p>
                      <a:pPr algn="just" rtl="0">
                        <a:lnSpc>
                          <a:spcPct val="115000"/>
                        </a:lnSpc>
                        <a:spcAft>
                          <a:spcPts val="0"/>
                        </a:spcAft>
                      </a:pPr>
                      <a:r>
                        <a:rPr lang="en-US" sz="1200">
                          <a:effectLst/>
                        </a:rPr>
                        <a:t>Earth channels in very good condition</a:t>
                      </a:r>
                      <a:endParaRPr lang="en-US" sz="1100">
                        <a:effectLst/>
                        <a:latin typeface="Calibri"/>
                        <a:ea typeface="Calibri"/>
                        <a:cs typeface="Arial"/>
                      </a:endParaRPr>
                    </a:p>
                  </a:txBody>
                  <a:tcPr marL="68580" marR="68580" marT="0" marB="0"/>
                </a:tc>
                <a:tc>
                  <a:txBody>
                    <a:bodyPr/>
                    <a:lstStyle/>
                    <a:p>
                      <a:pPr algn="just" rtl="0">
                        <a:lnSpc>
                          <a:spcPct val="115000"/>
                        </a:lnSpc>
                        <a:spcAft>
                          <a:spcPts val="0"/>
                        </a:spcAft>
                      </a:pPr>
                      <a:r>
                        <a:rPr lang="en-US" sz="1200">
                          <a:effectLst/>
                        </a:rPr>
                        <a:t>1.54</a:t>
                      </a:r>
                      <a:endParaRPr lang="en-US" sz="1100">
                        <a:effectLst/>
                        <a:latin typeface="Calibri"/>
                        <a:ea typeface="Calibri"/>
                        <a:cs typeface="Arial"/>
                      </a:endParaRPr>
                    </a:p>
                  </a:txBody>
                  <a:tcPr marL="68580" marR="68580" marT="0" marB="0"/>
                </a:tc>
              </a:tr>
              <a:tr h="498376">
                <a:tc>
                  <a:txBody>
                    <a:bodyPr/>
                    <a:lstStyle/>
                    <a:p>
                      <a:pPr algn="just" rtl="0">
                        <a:lnSpc>
                          <a:spcPct val="115000"/>
                        </a:lnSpc>
                        <a:spcAft>
                          <a:spcPts val="0"/>
                        </a:spcAft>
                      </a:pPr>
                      <a:r>
                        <a:rPr lang="en-US" sz="1200">
                          <a:effectLst/>
                        </a:rPr>
                        <a:t>Earth channel in rough condition</a:t>
                      </a:r>
                      <a:endParaRPr lang="en-US" sz="1100">
                        <a:effectLst/>
                        <a:latin typeface="Calibri"/>
                        <a:ea typeface="Calibri"/>
                        <a:cs typeface="Arial"/>
                      </a:endParaRPr>
                    </a:p>
                  </a:txBody>
                  <a:tcPr marL="68580" marR="68580" marT="0" marB="0"/>
                </a:tc>
                <a:tc>
                  <a:txBody>
                    <a:bodyPr/>
                    <a:lstStyle/>
                    <a:p>
                      <a:pPr algn="just" rtl="0">
                        <a:lnSpc>
                          <a:spcPct val="115000"/>
                        </a:lnSpc>
                        <a:spcAft>
                          <a:spcPts val="0"/>
                        </a:spcAft>
                      </a:pPr>
                      <a:r>
                        <a:rPr lang="en-US" sz="1200" dirty="0">
                          <a:effectLst/>
                        </a:rPr>
                        <a:t>3.17</a:t>
                      </a:r>
                      <a:endParaRPr lang="en-US" sz="1100" dirty="0">
                        <a:effectLst/>
                        <a:latin typeface="Calibri"/>
                        <a:ea typeface="Calibri"/>
                        <a:cs typeface="Arial"/>
                      </a:endParaRPr>
                    </a:p>
                  </a:txBody>
                  <a:tcPr marL="68580" marR="68580" marT="0" marB="0"/>
                </a:tc>
              </a:tr>
            </a:tbl>
          </a:graphicData>
        </a:graphic>
      </p:graphicFrame>
      <p:sp>
        <p:nvSpPr>
          <p:cNvPr id="5" name="Rectangle 1"/>
          <p:cNvSpPr>
            <a:spLocks noChangeArrowheads="1"/>
          </p:cNvSpPr>
          <p:nvPr/>
        </p:nvSpPr>
        <p:spPr bwMode="auto">
          <a:xfrm>
            <a:off x="1835696" y="1179131"/>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85242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algn="l" rtl="0"/>
                <a:r>
                  <a:rPr lang="en-US" dirty="0"/>
                  <a:t> </a:t>
                </a:r>
              </a:p>
              <a:p>
                <a:pPr algn="l" rtl="0"/>
                <a:r>
                  <a:rPr lang="en-US" b="1" dirty="0"/>
                  <a:t>2- Manning's formula (</a:t>
                </a:r>
                <a:r>
                  <a:rPr lang="en-US" b="1" dirty="0" err="1"/>
                  <a:t>Rober</a:t>
                </a:r>
                <a:r>
                  <a:rPr lang="en-US" b="1" dirty="0"/>
                  <a:t> Manning 1889):</a:t>
                </a:r>
                <a:endParaRPr lang="en-US" dirty="0"/>
              </a:p>
              <a:p>
                <a:pPr algn="l" rtl="0"/>
                <a:r>
                  <a:rPr lang="en-US" dirty="0"/>
                  <a:t>Q= </a:t>
                </a:r>
                <a14:m>
                  <m:oMath xmlns:m="http://schemas.openxmlformats.org/officeDocument/2006/math">
                    <m:f>
                      <m:fPr>
                        <m:ctrlPr>
                          <a:rPr lang="en-US" i="1"/>
                        </m:ctrlPr>
                      </m:fPr>
                      <m:num>
                        <m:r>
                          <a:rPr lang="en-US" i="1"/>
                          <m:t>1</m:t>
                        </m:r>
                      </m:num>
                      <m:den>
                        <m:r>
                          <a:rPr lang="en-US" i="1"/>
                          <m:t>𝑛</m:t>
                        </m:r>
                      </m:den>
                    </m:f>
                  </m:oMath>
                </a14:m>
                <a:r>
                  <a:rPr lang="en-US" dirty="0"/>
                  <a:t> R</a:t>
                </a:r>
                <a:r>
                  <a:rPr lang="en-US" baseline="30000" dirty="0"/>
                  <a:t>2/3</a:t>
                </a:r>
                <a:r>
                  <a:rPr lang="en-US" dirty="0"/>
                  <a:t> A </a:t>
                </a:r>
                <a14:m>
                  <m:oMath xmlns:m="http://schemas.openxmlformats.org/officeDocument/2006/math">
                    <m:rad>
                      <m:radPr>
                        <m:degHide m:val="on"/>
                        <m:ctrlPr>
                          <a:rPr lang="en-US" i="1"/>
                        </m:ctrlPr>
                      </m:radPr>
                      <m:deg/>
                      <m:e>
                        <m:r>
                          <a:rPr lang="en-US" i="1"/>
                          <m:t>𝑆</m:t>
                        </m:r>
                      </m:e>
                    </m:rad>
                  </m:oMath>
                </a14:m>
                <a:endParaRPr lang="en-US" dirty="0"/>
              </a:p>
              <a:p>
                <a:pPr algn="l" rtl="0"/>
                <a:r>
                  <a:rPr lang="en-US" dirty="0"/>
                  <a:t>From which:   c constant of </a:t>
                </a:r>
                <a:r>
                  <a:rPr lang="en-US" dirty="0" err="1"/>
                  <a:t>Chezys</a:t>
                </a:r>
                <a:r>
                  <a:rPr lang="en-US" dirty="0"/>
                  <a:t>' formula = </a:t>
                </a:r>
                <a14:m>
                  <m:oMath xmlns:m="http://schemas.openxmlformats.org/officeDocument/2006/math">
                    <m:f>
                      <m:fPr>
                        <m:ctrlPr>
                          <a:rPr lang="en-US" i="1"/>
                        </m:ctrlPr>
                      </m:fPr>
                      <m:num>
                        <m:r>
                          <a:rPr lang="en-US" i="1"/>
                          <m:t>1</m:t>
                        </m:r>
                      </m:num>
                      <m:den>
                        <m:r>
                          <a:rPr lang="en-US" i="1"/>
                          <m:t>𝑛</m:t>
                        </m:r>
                      </m:den>
                    </m:f>
                    <m:r>
                      <a:rPr lang="en-US" i="1"/>
                      <m:t> </m:t>
                    </m:r>
                    <m:r>
                      <a:rPr lang="en-US" i="1"/>
                      <m:t>𝑅</m:t>
                    </m:r>
                    <m:sSup>
                      <m:sSupPr>
                        <m:ctrlPr>
                          <a:rPr lang="en-US" i="1"/>
                        </m:ctrlPr>
                      </m:sSupPr>
                      <m:e>
                        <m:r>
                          <a:rPr lang="en-US" i="1"/>
                          <m:t> </m:t>
                        </m:r>
                      </m:e>
                      <m:sup>
                        <m:r>
                          <a:rPr lang="en-US" i="1"/>
                          <m:t>2</m:t>
                        </m:r>
                        <m:r>
                          <a:rPr lang="en-US" i="1"/>
                          <m:t>/</m:t>
                        </m:r>
                        <m:r>
                          <a:rPr lang="en-US" i="1"/>
                          <m:t>3</m:t>
                        </m:r>
                      </m:sup>
                    </m:sSup>
                  </m:oMath>
                </a14:m>
                <a:endParaRPr lang="en-US" dirty="0"/>
              </a:p>
              <a:p>
                <a:endParaRPr lang="ar-IQ"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84"/>
                </a:stretch>
              </a:blipFill>
            </p:spPr>
            <p:txBody>
              <a:bodyPr/>
              <a:lstStyle/>
              <a:p>
                <a:r>
                  <a:rPr lang="ar-IQ">
                    <a:noFill/>
                  </a:rPr>
                  <a:t> </a:t>
                </a:r>
              </a:p>
            </p:txBody>
          </p:sp>
        </mc:Fallback>
      </mc:AlternateContent>
    </p:spTree>
    <p:extLst>
      <p:ext uri="{BB962C8B-B14F-4D97-AF65-F5344CB8AC3E}">
        <p14:creationId xmlns:p14="http://schemas.microsoft.com/office/powerpoint/2010/main" val="3611076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endParaRPr lang="ar-IQ"/>
          </a:p>
        </p:txBody>
      </p:sp>
      <p:sp>
        <p:nvSpPr>
          <p:cNvPr id="7" name="Content Placeholder 6"/>
          <p:cNvSpPr>
            <a:spLocks noGrp="1"/>
          </p:cNvSpPr>
          <p:nvPr>
            <p:ph sz="quarter" idx="14"/>
          </p:nvPr>
        </p:nvSpPr>
        <p:spPr/>
        <p:txBody>
          <a:bodyPr>
            <a:normAutofit/>
          </a:bodyPr>
          <a:lstStyle/>
          <a:p>
            <a:pPr marL="0" indent="0" algn="ctr">
              <a:buNone/>
            </a:pPr>
            <a:r>
              <a:rPr lang="en-US" sz="4800" dirty="0" smtClean="0">
                <a:latin typeface="Andalus" pitchFamily="18" charset="-78"/>
                <a:cs typeface="Andalus" pitchFamily="18" charset="-78"/>
              </a:rPr>
              <a:t>Thanks</a:t>
            </a:r>
            <a:endParaRPr lang="ar-IQ" sz="4800" dirty="0">
              <a:latin typeface="Andalus" pitchFamily="18" charset="-78"/>
              <a:cs typeface="Andalus" pitchFamily="18" charset="-78"/>
            </a:endParaRPr>
          </a:p>
        </p:txBody>
      </p:sp>
      <p:pic>
        <p:nvPicPr>
          <p:cNvPr id="4098" name="Picture 2" descr="http://media4.picsearch.com/is?HA4TNjW9Eym2Jny3nciJ2pqgRJkKpUjfFMKBNEae6Ss&amp;height=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7" y="2045096"/>
            <a:ext cx="3168353" cy="361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825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51344"/>
            <a:ext cx="8229600" cy="5344656"/>
          </a:xfrm>
        </p:spPr>
        <p:txBody>
          <a:bodyPr>
            <a:normAutofit fontScale="85000" lnSpcReduction="20000"/>
          </a:bodyPr>
          <a:lstStyle/>
          <a:p>
            <a:pPr algn="l" rtl="0"/>
            <a:r>
              <a:rPr lang="ar-IQ" sz="3600" dirty="0" smtClean="0"/>
              <a:t> </a:t>
            </a:r>
            <a:r>
              <a:rPr lang="ar-SA" sz="3600" dirty="0" smtClean="0"/>
              <a:t>.</a:t>
            </a:r>
            <a:r>
              <a:rPr lang="en-US" sz="3600" b="1" u="sng" dirty="0"/>
              <a:t> Open channel flow</a:t>
            </a:r>
            <a:endParaRPr lang="en-US" sz="3600" dirty="0"/>
          </a:p>
          <a:p>
            <a:pPr algn="l" rtl="0"/>
            <a:r>
              <a:rPr lang="en-US" sz="3600" b="1" dirty="0"/>
              <a:t>Definition:</a:t>
            </a:r>
            <a:endParaRPr lang="en-US" sz="3600" dirty="0"/>
          </a:p>
          <a:p>
            <a:pPr algn="l" rtl="0"/>
            <a:r>
              <a:rPr lang="en-US" sz="3600" dirty="0"/>
              <a:t>      Is the flow of a liquid in a conduit with free surface (surface is exposed to the atmosphere) , the conduit can have any cross section shape, but the fluid must be a liquid to provide the free surface. Fig.1 shows open channel flow that can be produced two ways, the channel that is open to the atmosphere over its entire length to produce a free surface. The conduit can also be closed along its length but open to the atmosphere at both ends and not running.</a:t>
            </a:r>
          </a:p>
          <a:p>
            <a:pPr algn="just">
              <a:buNone/>
            </a:pPr>
            <a:endParaRPr lang="ar-IQ" sz="3600" dirty="0"/>
          </a:p>
        </p:txBody>
      </p:sp>
      <p:sp>
        <p:nvSpPr>
          <p:cNvPr id="2051" name="Rectangle 3"/>
          <p:cNvSpPr>
            <a:spLocks noChangeArrowheads="1"/>
          </p:cNvSpPr>
          <p:nvPr/>
        </p:nvSpPr>
        <p:spPr bwMode="auto">
          <a:xfrm>
            <a:off x="0" y="135729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1" name="Rectangle 3"/>
          <p:cNvSpPr>
            <a:spLocks noChangeArrowheads="1"/>
          </p:cNvSpPr>
          <p:nvPr/>
        </p:nvSpPr>
        <p:spPr bwMode="auto">
          <a:xfrm>
            <a:off x="8845474" y="492442"/>
            <a:ext cx="298543" cy="255454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3200" b="0" i="0" u="none" strike="noStrike" cap="none" normalizeH="0" baseline="0" dirty="0" smtClean="0">
              <a:ln>
                <a:noFill/>
              </a:ln>
              <a:effectLst/>
              <a:latin typeface="Arial" pitchFamily="34" charset="0"/>
              <a:ea typeface="Calibri" pitchFamily="34" charset="0"/>
              <a:cs typeface="Arial" pitchFamily="34" charset="0"/>
            </a:endParaRPr>
          </a:p>
          <a:p>
            <a:pPr fontAlgn="base">
              <a:spcBef>
                <a:spcPct val="0"/>
              </a:spcBef>
              <a:spcAft>
                <a:spcPct val="0"/>
              </a:spcAft>
            </a:pPr>
            <a:endParaRPr lang="ar-IQ" sz="3200" dirty="0" smtClean="0">
              <a:latin typeface="Arial" pitchFamily="34" charset="0"/>
              <a:ea typeface="Calibri" pitchFamily="34" charset="0"/>
              <a:cs typeface="Arial" pitchFamily="34" charset="0"/>
            </a:endParaRPr>
          </a:p>
          <a:p>
            <a:pPr fontAlgn="base">
              <a:spcBef>
                <a:spcPct val="0"/>
              </a:spcBef>
              <a:spcAft>
                <a:spcPct val="0"/>
              </a:spcAft>
            </a:pPr>
            <a:endParaRPr lang="ar-IQ" sz="3200" dirty="0" smtClean="0">
              <a:latin typeface="Arial" pitchFamily="34" charset="0"/>
              <a:ea typeface="Calibri" pitchFamily="34" charset="0"/>
              <a:cs typeface="Arial" pitchFamily="34" charset="0"/>
            </a:endParaRPr>
          </a:p>
          <a:p>
            <a:pPr fontAlgn="base">
              <a:spcBef>
                <a:spcPct val="0"/>
              </a:spcBef>
              <a:spcAft>
                <a:spcPct val="0"/>
              </a:spcAft>
            </a:pPr>
            <a:r>
              <a:rPr lang="ar-SA" sz="3200" dirty="0" smtClean="0">
                <a:latin typeface="Arial" pitchFamily="34" charset="0"/>
                <a:ea typeface="Calibri" pitchFamily="34" charset="0"/>
                <a:cs typeface="Arial" pitchFamily="34" charset="0"/>
              </a:rPr>
              <a:t> </a:t>
            </a:r>
            <a:endParaRPr lang="en-US" sz="3200" dirty="0" smtClean="0"/>
          </a:p>
          <a:p>
            <a:pPr marL="0" marR="0" lvl="0" indent="0" algn="r" defTabSz="914400" rtl="1" eaLnBrk="1" fontAlgn="base" latinLnBrk="0" hangingPunct="1">
              <a:lnSpc>
                <a:spcPct val="100000"/>
              </a:lnSpc>
              <a:spcBef>
                <a:spcPct val="0"/>
              </a:spcBef>
              <a:spcAft>
                <a:spcPct val="0"/>
              </a:spcAft>
              <a:buClrTx/>
              <a:buSzTx/>
              <a:buFontTx/>
              <a:buNone/>
              <a:tabLst/>
            </a:pPr>
            <a:r>
              <a:rPr kumimoji="0" lang="ar-IQ" sz="3200" b="0" i="0" u="none" strike="noStrike" cap="none" normalizeH="0" baseline="0" dirty="0" smtClean="0">
                <a:ln>
                  <a:noFill/>
                </a:ln>
                <a:effectLst/>
                <a:latin typeface="Arial" pitchFamily="34" charset="0"/>
                <a:ea typeface="Calibri" pitchFamily="34" charset="0"/>
                <a:cs typeface="Arial" pitchFamily="34" charset="0"/>
              </a:rPr>
              <a:t> </a:t>
            </a:r>
            <a:endParaRPr kumimoji="0" lang="en-US" sz="3200" b="0" i="0" u="none" strike="noStrike" cap="none" normalizeH="0" baseline="0" dirty="0" smtClean="0">
              <a:ln>
                <a:noFill/>
              </a:ln>
              <a:effectLst/>
              <a:latin typeface="Arial" pitchFamily="34" charset="0"/>
              <a:cs typeface="Arial" pitchFamily="34" charset="0"/>
            </a:endParaRPr>
          </a:p>
        </p:txBody>
      </p:sp>
      <p:sp>
        <p:nvSpPr>
          <p:cNvPr id="3" name="Rectangle 2"/>
          <p:cNvSpPr/>
          <p:nvPr/>
        </p:nvSpPr>
        <p:spPr>
          <a:xfrm>
            <a:off x="1292263" y="837525"/>
            <a:ext cx="6559474" cy="369332"/>
          </a:xfrm>
          <a:prstGeom prst="rect">
            <a:avLst/>
          </a:prstGeom>
        </p:spPr>
        <p:txBody>
          <a:bodyPr wrap="square">
            <a:spAutoFit/>
          </a:bodyPr>
          <a:lstStyle/>
          <a:p>
            <a:pPr lvl="0" fontAlgn="base">
              <a:spcBef>
                <a:spcPct val="0"/>
              </a:spcBef>
              <a:spcAft>
                <a:spcPct val="0"/>
              </a:spcAft>
            </a:pPr>
            <a:r>
              <a:rPr lang="ar-SA" b="1" dirty="0" smtClean="0">
                <a:solidFill>
                  <a:srgbClr val="003300"/>
                </a:solidFill>
                <a:latin typeface="Verdana" pitchFamily="34" charset="0"/>
                <a:ea typeface="Times New Roman" pitchFamily="18" charset="0"/>
                <a:cs typeface="Arial" pitchFamily="34" charset="0"/>
              </a:rPr>
              <a:t> </a:t>
            </a:r>
            <a:endParaRPr lang="ar-SA" sz="3600" dirty="0">
              <a:latin typeface="Times New Roman" pitchFamily="18" charset="0"/>
              <a:cs typeface="Times New Roman" pitchFamily="18" charset="0"/>
            </a:endParaRPr>
          </a:p>
        </p:txBody>
      </p:sp>
      <p:sp>
        <p:nvSpPr>
          <p:cNvPr id="4" name="Rectangle 3"/>
          <p:cNvSpPr/>
          <p:nvPr/>
        </p:nvSpPr>
        <p:spPr>
          <a:xfrm>
            <a:off x="683567" y="751344"/>
            <a:ext cx="7704857" cy="400110"/>
          </a:xfrm>
          <a:prstGeom prst="rect">
            <a:avLst/>
          </a:prstGeom>
        </p:spPr>
        <p:txBody>
          <a:bodyPr wrap="square">
            <a:spAutoFit/>
          </a:bodyPr>
          <a:lstStyle/>
          <a:p>
            <a:pPr algn="just" rtl="0"/>
            <a:r>
              <a:rPr lang="en-US" sz="2000" b="1"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229600" cy="5667396"/>
          </a:xfrm>
        </p:spPr>
        <p:txBody>
          <a:bodyPr>
            <a:normAutofit/>
          </a:bodyPr>
          <a:lstStyle/>
          <a:p>
            <a:pPr algn="just">
              <a:buNone/>
            </a:pPr>
            <a:r>
              <a:rPr lang="ar-IQ" sz="3600" dirty="0" smtClean="0"/>
              <a:t> </a:t>
            </a:r>
            <a:endParaRPr lang="ar-IQ" sz="3600" dirty="0"/>
          </a:p>
        </p:txBody>
      </p:sp>
      <p:sp>
        <p:nvSpPr>
          <p:cNvPr id="2051" name="Rectangle 3"/>
          <p:cNvSpPr>
            <a:spLocks noChangeArrowheads="1"/>
          </p:cNvSpPr>
          <p:nvPr/>
        </p:nvSpPr>
        <p:spPr bwMode="auto">
          <a:xfrm>
            <a:off x="0" y="135729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IQ" sz="40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kumimoji="0" lang="en-US"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899592" y="2216228"/>
            <a:ext cx="748883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smtClean="0"/>
              <a:t> </a:t>
            </a:r>
            <a:r>
              <a:rPr lang="ar-IQ" sz="2800" b="1" dirty="0" smtClean="0"/>
              <a:t> </a:t>
            </a:r>
            <a:r>
              <a:rPr lang="ar-IQ" sz="3600" dirty="0"/>
              <a:t/>
            </a:r>
            <a:br>
              <a:rPr lang="ar-IQ" sz="3600" dirty="0"/>
            </a:br>
            <a:r>
              <a:rPr lang="ar-SA" sz="2800" dirty="0" smtClean="0"/>
              <a:t> </a:t>
            </a:r>
          </a:p>
          <a:p>
            <a:pPr algn="just"/>
            <a:endParaRPr lang="en-US" sz="2800" dirty="0"/>
          </a:p>
          <a:p>
            <a:pPr algn="just"/>
            <a:r>
              <a:rPr lang="ar-IQ" sz="3600" dirty="0"/>
              <a:t/>
            </a:r>
            <a:br>
              <a:rPr lang="ar-IQ" sz="3600" dirty="0"/>
            </a:br>
            <a:endParaRPr lang="en-US" sz="3600" dirty="0" smtClean="0"/>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bg1"/>
              </a:solidFill>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effectLst/>
                <a:latin typeface="Calibri" pitchFamily="34" charset="0"/>
                <a:ea typeface="Calibri" pitchFamily="34" charset="0"/>
                <a:cs typeface="Arial" pitchFamily="34" charset="0"/>
              </a:rPr>
              <a:t> </a:t>
            </a:r>
            <a:r>
              <a:rPr kumimoji="0" lang="en-US" sz="3600" b="0" i="0" u="none" strike="noStrike" cap="none" normalizeH="0" dirty="0" smtClean="0">
                <a:ln>
                  <a:noFill/>
                </a:ln>
                <a:effectLst/>
                <a:latin typeface="Calibri" pitchFamily="34" charset="0"/>
                <a:ea typeface="Calibri" pitchFamily="34" charset="0"/>
                <a:cs typeface="Arial" pitchFamily="34" charset="0"/>
              </a:rPr>
              <a:t>     </a:t>
            </a:r>
            <a:r>
              <a:rPr kumimoji="0" lang="ar-IQ" sz="3600" b="0" i="0" u="none" strike="noStrike" cap="none" normalizeH="0" baseline="0" dirty="0" smtClean="0">
                <a:ln>
                  <a:noFill/>
                </a:ln>
                <a:effectLst/>
                <a:latin typeface="Calibri" pitchFamily="34" charset="0"/>
                <a:ea typeface="Calibri" pitchFamily="34" charset="0"/>
                <a:cs typeface="Arial" pitchFamily="34" charset="0"/>
              </a:rPr>
              <a:t> </a:t>
            </a:r>
            <a:endParaRPr kumimoji="0" lang="en-US" sz="3600" b="0" i="0" u="none" strike="noStrike" cap="none" normalizeH="0" baseline="0" dirty="0" smtClean="0">
              <a:ln>
                <a:noFill/>
              </a:ln>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IQ" sz="3600" b="0" i="0" u="none" strike="noStrike" cap="none" normalizeH="0" baseline="0" dirty="0" smtClean="0">
                <a:ln>
                  <a:noFill/>
                </a:ln>
                <a:effectLst/>
                <a:latin typeface="Calibri" pitchFamily="34" charset="0"/>
                <a:ea typeface="Calibri" pitchFamily="34" charset="0"/>
                <a:cs typeface="Arial" pitchFamily="34" charset="0"/>
              </a:rPr>
              <a:t> </a:t>
            </a:r>
            <a:endParaRPr kumimoji="0" lang="en-US" sz="3600" b="0" i="0" u="none" strike="noStrike" cap="none" normalizeH="0" baseline="0" dirty="0" smtClean="0">
              <a:ln>
                <a:noFill/>
              </a:ln>
              <a:effectLst/>
              <a:latin typeface="Calibri"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lang="en-US" sz="3600" dirty="0" smtClean="0">
                <a:latin typeface="Calibri" pitchFamily="34" charset="0"/>
                <a:ea typeface="Calibri" pitchFamily="34" charset="0"/>
                <a:cs typeface="Arial" pitchFamily="34" charset="0"/>
              </a:rPr>
              <a:t>  </a:t>
            </a:r>
            <a:r>
              <a:rPr lang="ar-IQ" sz="3600" dirty="0" smtClean="0">
                <a:latin typeface="Arial" pitchFamily="34" charset="0"/>
                <a:ea typeface="Calibri" pitchFamily="34" charset="0"/>
                <a:cs typeface="Arial" pitchFamily="34" charset="0"/>
              </a:rPr>
              <a:t> </a:t>
            </a:r>
          </a:p>
          <a:p>
            <a:pPr marL="0" marR="0" lvl="0" indent="0" algn="r" defTabSz="914400" rtl="1" eaLnBrk="1" fontAlgn="base" latinLnBrk="0" hangingPunct="1">
              <a:lnSpc>
                <a:spcPct val="100000"/>
              </a:lnSpc>
              <a:spcBef>
                <a:spcPct val="0"/>
              </a:spcBef>
              <a:spcAft>
                <a:spcPct val="0"/>
              </a:spcAft>
              <a:buClrTx/>
              <a:buSzTx/>
              <a:buFontTx/>
              <a:buNone/>
              <a:tabLst/>
            </a:pPr>
            <a:endParaRPr lang="ar-IQ" sz="3600" dirty="0" smtClean="0">
              <a:latin typeface="Arial" pitchFamily="34" charset="0"/>
              <a:ea typeface="Calibri" pitchFamily="34" charset="0"/>
              <a:cs typeface="Arial" pitchFamily="34" charset="0"/>
            </a:endParaRPr>
          </a:p>
        </p:txBody>
      </p:sp>
      <p:sp>
        <p:nvSpPr>
          <p:cNvPr id="5" name="Rectangle 1"/>
          <p:cNvSpPr>
            <a:spLocks noChangeArrowheads="1"/>
          </p:cNvSpPr>
          <p:nvPr/>
        </p:nvSpPr>
        <p:spPr bwMode="auto">
          <a:xfrm>
            <a:off x="1305682" y="1021308"/>
            <a:ext cx="667665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descr="C:\Users\Nidaa\Desktop\1.jpg"/>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9026" t="26928" r="7592" b="30554"/>
          <a:stretch/>
        </p:blipFill>
        <p:spPr bwMode="auto">
          <a:xfrm>
            <a:off x="2771653" y="1054711"/>
            <a:ext cx="3590290" cy="1836420"/>
          </a:xfrm>
          <a:prstGeom prst="rect">
            <a:avLst/>
          </a:prstGeom>
          <a:noFill/>
          <a:ln>
            <a:noFill/>
          </a:ln>
          <a:extLst>
            <a:ext uri="{53640926-AAD7-44D8-BBD7-CCE9431645EC}">
              <a14:shadowObscured xmlns:a14="http://schemas.microsoft.com/office/drawing/2010/main"/>
            </a:ext>
          </a:extLst>
        </p:spPr>
      </p:pic>
      <p:sp>
        <p:nvSpPr>
          <p:cNvPr id="4" name="Rectangle 3"/>
          <p:cNvSpPr/>
          <p:nvPr/>
        </p:nvSpPr>
        <p:spPr>
          <a:xfrm>
            <a:off x="1907704" y="3212976"/>
            <a:ext cx="5886400" cy="2585323"/>
          </a:xfrm>
          <a:prstGeom prst="rect">
            <a:avLst/>
          </a:prstGeom>
        </p:spPr>
        <p:txBody>
          <a:bodyPr wrap="square">
            <a:spAutoFit/>
          </a:bodyPr>
          <a:lstStyle/>
          <a:p>
            <a:pPr algn="l" rtl="0"/>
            <a:r>
              <a:rPr lang="en-US" dirty="0"/>
              <a:t>Real world examples of open flow systems abound including those found in nature as well as those made artificially. Systems found in nature include rivers, creeks, and small streams. Examples of artificially made systems are canals, dam spillways, irrigation ditches, storm sewers, and rain gutters for buildings and roadsides. Factory applications include open channel used to carry cooling heating cleaning and mixing liquids for a variety of manufacturing and chemical processes.   </a:t>
            </a:r>
          </a:p>
        </p:txBody>
      </p:sp>
    </p:spTree>
  </p:cSld>
  <p:clrMapOvr>
    <a:masterClrMapping/>
  </p:clrMapOvr>
  <p:transition spd="slow">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656" y="980728"/>
            <a:ext cx="6196405" cy="2736304"/>
          </a:xfrm>
        </p:spPr>
        <p:txBody>
          <a:bodyPr>
            <a:normAutofit/>
          </a:bodyPr>
          <a:lstStyle/>
          <a:p>
            <a:pPr algn="just" rtl="0"/>
            <a:r>
              <a:rPr lang="ar-SA"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endParaRPr lang="ar-IQ" dirty="0"/>
          </a:p>
        </p:txBody>
      </p:sp>
      <p:graphicFrame>
        <p:nvGraphicFramePr>
          <p:cNvPr id="5" name="Table 4"/>
          <p:cNvGraphicFramePr>
            <a:graphicFrameLocks noGrp="1"/>
          </p:cNvGraphicFramePr>
          <p:nvPr>
            <p:extLst>
              <p:ext uri="{D42A27DB-BD31-4B8C-83A1-F6EECF244321}">
                <p14:modId xmlns:p14="http://schemas.microsoft.com/office/powerpoint/2010/main" val="883789667"/>
              </p:ext>
            </p:extLst>
          </p:nvPr>
        </p:nvGraphicFramePr>
        <p:xfrm>
          <a:off x="1907705" y="1124745"/>
          <a:ext cx="6048670" cy="4586064"/>
        </p:xfrm>
        <a:graphic>
          <a:graphicData uri="http://schemas.openxmlformats.org/drawingml/2006/table">
            <a:tbl>
              <a:tblPr firstRow="1" firstCol="1" bandRow="1">
                <a:tableStyleId>{5C22544A-7EE6-4342-B048-85BDC9FD1C3A}</a:tableStyleId>
              </a:tblPr>
              <a:tblGrid>
                <a:gridCol w="2015750"/>
                <a:gridCol w="2016460"/>
                <a:gridCol w="2016460"/>
              </a:tblGrid>
              <a:tr h="199394">
                <a:tc>
                  <a:txBody>
                    <a:bodyPr/>
                    <a:lstStyle/>
                    <a:p>
                      <a:pPr algn="just" rtl="0">
                        <a:lnSpc>
                          <a:spcPct val="115000"/>
                        </a:lnSpc>
                        <a:spcAft>
                          <a:spcPts val="0"/>
                        </a:spcAft>
                      </a:pPr>
                      <a:r>
                        <a:rPr lang="en-US" sz="900" dirty="0">
                          <a:effectLst/>
                        </a:rPr>
                        <a:t>aspects</a:t>
                      </a:r>
                      <a:endParaRPr lang="en-US" sz="800" dirty="0">
                        <a:effectLst/>
                        <a:latin typeface="Calibri"/>
                        <a:ea typeface="Calibri"/>
                        <a:cs typeface="Arial"/>
                      </a:endParaRPr>
                    </a:p>
                  </a:txBody>
                  <a:tcPr marL="51091" marR="51091" marT="0" marB="0"/>
                </a:tc>
                <a:tc>
                  <a:txBody>
                    <a:bodyPr/>
                    <a:lstStyle/>
                    <a:p>
                      <a:pPr algn="just" rtl="0">
                        <a:lnSpc>
                          <a:spcPct val="115000"/>
                        </a:lnSpc>
                        <a:spcAft>
                          <a:spcPts val="0"/>
                        </a:spcAft>
                      </a:pPr>
                      <a:r>
                        <a:rPr lang="en-US" sz="900">
                          <a:effectLst/>
                        </a:rPr>
                        <a:t>Open channel</a:t>
                      </a:r>
                      <a:endParaRPr lang="en-US" sz="800">
                        <a:effectLst/>
                        <a:latin typeface="Calibri"/>
                        <a:ea typeface="Calibri"/>
                        <a:cs typeface="Arial"/>
                      </a:endParaRPr>
                    </a:p>
                  </a:txBody>
                  <a:tcPr marL="51091" marR="51091" marT="0" marB="0"/>
                </a:tc>
                <a:tc>
                  <a:txBody>
                    <a:bodyPr/>
                    <a:lstStyle/>
                    <a:p>
                      <a:pPr algn="just" rtl="0">
                        <a:lnSpc>
                          <a:spcPct val="115000"/>
                        </a:lnSpc>
                        <a:spcAft>
                          <a:spcPts val="0"/>
                        </a:spcAft>
                      </a:pPr>
                      <a:r>
                        <a:rPr lang="en-US" sz="900">
                          <a:effectLst/>
                        </a:rPr>
                        <a:t>pipe</a:t>
                      </a:r>
                      <a:endParaRPr lang="en-US" sz="800">
                        <a:effectLst/>
                        <a:latin typeface="Calibri"/>
                        <a:ea typeface="Calibri"/>
                        <a:cs typeface="Arial"/>
                      </a:endParaRPr>
                    </a:p>
                  </a:txBody>
                  <a:tcPr marL="51091" marR="51091" marT="0" marB="0"/>
                </a:tc>
              </a:tr>
              <a:tr h="797576">
                <a:tc>
                  <a:txBody>
                    <a:bodyPr/>
                    <a:lstStyle/>
                    <a:p>
                      <a:pPr algn="just" rtl="0">
                        <a:lnSpc>
                          <a:spcPct val="115000"/>
                        </a:lnSpc>
                        <a:spcAft>
                          <a:spcPts val="0"/>
                        </a:spcAft>
                      </a:pPr>
                      <a:r>
                        <a:rPr lang="en-US" sz="900" dirty="0">
                          <a:effectLst/>
                        </a:rPr>
                        <a:t>Cause of flow</a:t>
                      </a:r>
                      <a:endParaRPr lang="en-US" sz="800" dirty="0">
                        <a:effectLst/>
                        <a:latin typeface="Calibri"/>
                        <a:ea typeface="Calibri"/>
                        <a:cs typeface="Arial"/>
                      </a:endParaRPr>
                    </a:p>
                  </a:txBody>
                  <a:tcPr marL="51091" marR="51091" marT="0" marB="0" anchor="ctr"/>
                </a:tc>
                <a:tc>
                  <a:txBody>
                    <a:bodyPr/>
                    <a:lstStyle/>
                    <a:p>
                      <a:pPr algn="just" rtl="0">
                        <a:lnSpc>
                          <a:spcPct val="115000"/>
                        </a:lnSpc>
                        <a:spcAft>
                          <a:spcPts val="0"/>
                        </a:spcAft>
                      </a:pPr>
                      <a:r>
                        <a:rPr lang="en-US" sz="900">
                          <a:effectLst/>
                        </a:rPr>
                        <a:t>Gravity force(by bed slope)</a:t>
                      </a:r>
                      <a:endParaRPr lang="en-US" sz="800">
                        <a:effectLst/>
                        <a:latin typeface="Calibri"/>
                        <a:ea typeface="Calibri"/>
                        <a:cs typeface="Arial"/>
                      </a:endParaRPr>
                    </a:p>
                  </a:txBody>
                  <a:tcPr marL="51091" marR="51091" marT="0" marB="0" anchor="ctr"/>
                </a:tc>
                <a:tc>
                  <a:txBody>
                    <a:bodyPr/>
                    <a:lstStyle/>
                    <a:p>
                      <a:pPr algn="just" rtl="0">
                        <a:lnSpc>
                          <a:spcPct val="115000"/>
                        </a:lnSpc>
                        <a:spcAft>
                          <a:spcPts val="0"/>
                        </a:spcAft>
                      </a:pPr>
                      <a:r>
                        <a:rPr lang="en-US" sz="900">
                          <a:effectLst/>
                        </a:rPr>
                        <a:t>The pipe must run full and the floe in general take place @ the expense of hydraulic pressure</a:t>
                      </a:r>
                      <a:endParaRPr lang="en-US" sz="800">
                        <a:effectLst/>
                        <a:latin typeface="Calibri"/>
                        <a:ea typeface="Calibri"/>
                        <a:cs typeface="Arial"/>
                      </a:endParaRPr>
                    </a:p>
                  </a:txBody>
                  <a:tcPr marL="51091" marR="51091" marT="0" marB="0" anchor="ctr"/>
                </a:tc>
              </a:tr>
              <a:tr h="797576">
                <a:tc>
                  <a:txBody>
                    <a:bodyPr/>
                    <a:lstStyle/>
                    <a:p>
                      <a:pPr algn="just" rtl="0">
                        <a:lnSpc>
                          <a:spcPct val="115000"/>
                        </a:lnSpc>
                        <a:spcAft>
                          <a:spcPts val="0"/>
                        </a:spcAft>
                      </a:pPr>
                      <a:r>
                        <a:rPr lang="en-US" sz="900">
                          <a:effectLst/>
                        </a:rPr>
                        <a:t>Geometry (cross sec.)</a:t>
                      </a:r>
                      <a:endParaRPr lang="en-US" sz="800">
                        <a:effectLst/>
                        <a:latin typeface="Calibri"/>
                        <a:ea typeface="Calibri"/>
                        <a:cs typeface="Arial"/>
                      </a:endParaRPr>
                    </a:p>
                  </a:txBody>
                  <a:tcPr marL="51091" marR="51091" marT="0" marB="0" anchor="ctr"/>
                </a:tc>
                <a:tc>
                  <a:txBody>
                    <a:bodyPr/>
                    <a:lstStyle/>
                    <a:p>
                      <a:pPr algn="just" rtl="0">
                        <a:lnSpc>
                          <a:spcPct val="115000"/>
                        </a:lnSpc>
                        <a:spcAft>
                          <a:spcPts val="0"/>
                        </a:spcAft>
                      </a:pPr>
                      <a:r>
                        <a:rPr lang="en-US" sz="900">
                          <a:effectLst/>
                        </a:rPr>
                        <a:t>May have any cross sec.shape:</a:t>
                      </a:r>
                      <a:endParaRPr lang="en-US" sz="800">
                        <a:effectLst/>
                      </a:endParaRPr>
                    </a:p>
                    <a:p>
                      <a:pPr algn="just" rtl="0">
                        <a:lnSpc>
                          <a:spcPct val="115000"/>
                        </a:lnSpc>
                        <a:spcAft>
                          <a:spcPts val="0"/>
                        </a:spcAft>
                      </a:pPr>
                      <a:r>
                        <a:rPr lang="en-US" sz="900">
                          <a:effectLst/>
                        </a:rPr>
                        <a:t> </a:t>
                      </a:r>
                      <a:endParaRPr lang="en-US" sz="800">
                        <a:effectLst/>
                      </a:endParaRPr>
                    </a:p>
                    <a:p>
                      <a:pPr algn="just" rtl="0">
                        <a:lnSpc>
                          <a:spcPct val="115000"/>
                        </a:lnSpc>
                        <a:spcAft>
                          <a:spcPts val="0"/>
                        </a:spcAft>
                      </a:pPr>
                      <a:r>
                        <a:rPr lang="en-US" sz="900">
                          <a:effectLst/>
                        </a:rPr>
                        <a:t> </a:t>
                      </a:r>
                      <a:endParaRPr lang="en-US" sz="800">
                        <a:effectLst/>
                        <a:latin typeface="Calibri"/>
                        <a:ea typeface="Calibri"/>
                        <a:cs typeface="Arial"/>
                      </a:endParaRPr>
                    </a:p>
                  </a:txBody>
                  <a:tcPr marL="51091" marR="51091" marT="0" marB="0" anchor="ctr"/>
                </a:tc>
                <a:tc>
                  <a:txBody>
                    <a:bodyPr/>
                    <a:lstStyle/>
                    <a:p>
                      <a:pPr algn="just" rtl="0">
                        <a:lnSpc>
                          <a:spcPct val="115000"/>
                        </a:lnSpc>
                        <a:spcAft>
                          <a:spcPts val="0"/>
                        </a:spcAft>
                      </a:pPr>
                      <a:r>
                        <a:rPr lang="en-US" sz="800">
                          <a:effectLst/>
                        </a:rPr>
                        <a:t/>
                      </a:r>
                      <a:br>
                        <a:rPr lang="en-US" sz="800">
                          <a:effectLst/>
                        </a:rPr>
                      </a:br>
                      <a:r>
                        <a:rPr lang="en-US" sz="900">
                          <a:effectLst/>
                        </a:rPr>
                        <a:t>Pipes generally round in cross sec.</a:t>
                      </a:r>
                      <a:endParaRPr lang="en-US" sz="800">
                        <a:effectLst/>
                        <a:latin typeface="Calibri"/>
                        <a:ea typeface="Calibri"/>
                        <a:cs typeface="Arial"/>
                      </a:endParaRPr>
                    </a:p>
                  </a:txBody>
                  <a:tcPr marL="51091" marR="51091" marT="0" marB="0" anchor="ctr"/>
                </a:tc>
              </a:tr>
              <a:tr h="598183">
                <a:tc>
                  <a:txBody>
                    <a:bodyPr/>
                    <a:lstStyle/>
                    <a:p>
                      <a:pPr algn="just" rtl="0">
                        <a:lnSpc>
                          <a:spcPct val="115000"/>
                        </a:lnSpc>
                        <a:spcAft>
                          <a:spcPts val="0"/>
                        </a:spcAft>
                      </a:pPr>
                      <a:r>
                        <a:rPr lang="en-US" sz="900">
                          <a:effectLst/>
                        </a:rPr>
                        <a:t>Surface roughness</a:t>
                      </a:r>
                      <a:endParaRPr lang="en-US" sz="800">
                        <a:effectLst/>
                        <a:latin typeface="Calibri"/>
                        <a:ea typeface="Calibri"/>
                        <a:cs typeface="Arial"/>
                      </a:endParaRPr>
                    </a:p>
                  </a:txBody>
                  <a:tcPr marL="51091" marR="51091" marT="0" marB="0" anchor="ctr"/>
                </a:tc>
                <a:tc>
                  <a:txBody>
                    <a:bodyPr/>
                    <a:lstStyle/>
                    <a:p>
                      <a:pPr algn="just" rtl="0">
                        <a:lnSpc>
                          <a:spcPct val="115000"/>
                        </a:lnSpc>
                        <a:spcAft>
                          <a:spcPts val="0"/>
                        </a:spcAft>
                      </a:pPr>
                      <a:r>
                        <a:rPr lang="en-US" sz="900">
                          <a:effectLst/>
                        </a:rPr>
                        <a:t>Varies between wide limits (it varies with depth of flow)</a:t>
                      </a:r>
                      <a:endParaRPr lang="en-US" sz="800">
                        <a:effectLst/>
                        <a:latin typeface="Calibri"/>
                        <a:ea typeface="Calibri"/>
                        <a:cs typeface="Arial"/>
                      </a:endParaRPr>
                    </a:p>
                  </a:txBody>
                  <a:tcPr marL="51091" marR="51091" marT="0" marB="0" anchor="ctr"/>
                </a:tc>
                <a:tc>
                  <a:txBody>
                    <a:bodyPr/>
                    <a:lstStyle/>
                    <a:p>
                      <a:pPr algn="just" rtl="0">
                        <a:lnSpc>
                          <a:spcPct val="115000"/>
                        </a:lnSpc>
                        <a:spcAft>
                          <a:spcPts val="0"/>
                        </a:spcAft>
                      </a:pPr>
                      <a:r>
                        <a:rPr lang="en-US" sz="900">
                          <a:effectLst/>
                        </a:rPr>
                        <a:t>Roughness coefficient varies from a low value to a very high</a:t>
                      </a:r>
                      <a:endParaRPr lang="en-US" sz="800">
                        <a:effectLst/>
                        <a:latin typeface="Calibri"/>
                        <a:ea typeface="Calibri"/>
                        <a:cs typeface="Arial"/>
                      </a:endParaRPr>
                    </a:p>
                  </a:txBody>
                  <a:tcPr marL="51091" marR="51091" marT="0" marB="0" anchor="ctr"/>
                </a:tc>
              </a:tr>
              <a:tr h="797576">
                <a:tc>
                  <a:txBody>
                    <a:bodyPr/>
                    <a:lstStyle/>
                    <a:p>
                      <a:pPr algn="just" rtl="0">
                        <a:lnSpc>
                          <a:spcPct val="115000"/>
                        </a:lnSpc>
                        <a:spcAft>
                          <a:spcPts val="0"/>
                        </a:spcAft>
                      </a:pPr>
                      <a:r>
                        <a:rPr lang="en-US" sz="900">
                          <a:effectLst/>
                        </a:rPr>
                        <a:t>Piezometric head</a:t>
                      </a:r>
                      <a:endParaRPr lang="en-US" sz="800">
                        <a:effectLst/>
                        <a:latin typeface="Calibri"/>
                        <a:ea typeface="Calibri"/>
                        <a:cs typeface="Arial"/>
                      </a:endParaRPr>
                    </a:p>
                  </a:txBody>
                  <a:tcPr marL="51091" marR="51091" marT="0" marB="0" anchor="ctr"/>
                </a:tc>
                <a:tc>
                  <a:txBody>
                    <a:bodyPr/>
                    <a:lstStyle/>
                    <a:p>
                      <a:pPr algn="just" rtl="0">
                        <a:lnSpc>
                          <a:spcPct val="115000"/>
                        </a:lnSpc>
                        <a:spcAft>
                          <a:spcPts val="0"/>
                        </a:spcAft>
                      </a:pPr>
                      <a:r>
                        <a:rPr lang="en-US" sz="900">
                          <a:effectLst/>
                        </a:rPr>
                        <a:t>(z+y),y is the depth of flow,H.G.L coincide with the water surface.</a:t>
                      </a:r>
                      <a:endParaRPr lang="en-US" sz="800">
                        <a:effectLst/>
                        <a:latin typeface="Calibri"/>
                        <a:ea typeface="Calibri"/>
                        <a:cs typeface="Arial"/>
                      </a:endParaRPr>
                    </a:p>
                  </a:txBody>
                  <a:tcPr marL="51091" marR="51091" marT="0" marB="0" anchor="ctr"/>
                </a:tc>
                <a:tc>
                  <a:txBody>
                    <a:bodyPr/>
                    <a:lstStyle/>
                    <a:p>
                      <a:pPr algn="just" rtl="0">
                        <a:lnSpc>
                          <a:spcPct val="115000"/>
                        </a:lnSpc>
                        <a:spcAft>
                          <a:spcPts val="0"/>
                        </a:spcAft>
                      </a:pPr>
                      <a:r>
                        <a:rPr lang="en-US" sz="900">
                          <a:effectLst/>
                        </a:rPr>
                        <a:t>Z+p/γ.p is the pressure in the pipe ,H.G.L does not coincide with the water surface.</a:t>
                      </a:r>
                      <a:endParaRPr lang="en-US" sz="800">
                        <a:effectLst/>
                        <a:latin typeface="Calibri"/>
                        <a:ea typeface="Calibri"/>
                        <a:cs typeface="Arial"/>
                      </a:endParaRPr>
                    </a:p>
                  </a:txBody>
                  <a:tcPr marL="51091" marR="51091" marT="0" marB="0" anchor="ctr"/>
                </a:tc>
              </a:tr>
              <a:tr h="1395759">
                <a:tc>
                  <a:txBody>
                    <a:bodyPr/>
                    <a:lstStyle/>
                    <a:p>
                      <a:pPr algn="just" rtl="0">
                        <a:lnSpc>
                          <a:spcPct val="115000"/>
                        </a:lnSpc>
                        <a:spcAft>
                          <a:spcPts val="0"/>
                        </a:spcAft>
                      </a:pPr>
                      <a:r>
                        <a:rPr lang="en-US" sz="900">
                          <a:effectLst/>
                        </a:rPr>
                        <a:t>velocity</a:t>
                      </a:r>
                      <a:endParaRPr lang="en-US" sz="800">
                        <a:effectLst/>
                        <a:latin typeface="Calibri"/>
                        <a:ea typeface="Calibri"/>
                        <a:cs typeface="Arial"/>
                      </a:endParaRPr>
                    </a:p>
                  </a:txBody>
                  <a:tcPr marL="51091" marR="51091" marT="0" marB="0" anchor="ctr"/>
                </a:tc>
                <a:tc>
                  <a:txBody>
                    <a:bodyPr/>
                    <a:lstStyle/>
                    <a:p>
                      <a:pPr algn="just" rtl="0">
                        <a:lnSpc>
                          <a:spcPct val="115000"/>
                        </a:lnSpc>
                        <a:spcAft>
                          <a:spcPts val="0"/>
                        </a:spcAft>
                      </a:pPr>
                      <a:r>
                        <a:rPr lang="en-US" sz="900">
                          <a:effectLst/>
                        </a:rPr>
                        <a:t>The max. velocity occurs @ a little distance below the water surface.</a:t>
                      </a:r>
                      <a:endParaRPr lang="en-US" sz="800">
                        <a:effectLst/>
                        <a:latin typeface="Calibri"/>
                        <a:ea typeface="Calibri"/>
                        <a:cs typeface="Arial"/>
                      </a:endParaRPr>
                    </a:p>
                  </a:txBody>
                  <a:tcPr marL="51091" marR="51091" marT="0" marB="0" anchor="ctr"/>
                </a:tc>
                <a:tc>
                  <a:txBody>
                    <a:bodyPr/>
                    <a:lstStyle/>
                    <a:p>
                      <a:pPr algn="just" rtl="0">
                        <a:lnSpc>
                          <a:spcPct val="115000"/>
                        </a:lnSpc>
                        <a:spcAft>
                          <a:spcPts val="0"/>
                        </a:spcAft>
                      </a:pPr>
                      <a:r>
                        <a:rPr lang="en-US" sz="900" dirty="0">
                          <a:effectLst/>
                        </a:rPr>
                        <a:t>The velocity distribution is symmetrical about the pipe axis. Max. velocity occurring @ the pipe center and the velocity @ the pipe wall reducing to zero.</a:t>
                      </a:r>
                      <a:endParaRPr lang="en-US" sz="800" dirty="0">
                        <a:effectLst/>
                        <a:latin typeface="Calibri"/>
                        <a:ea typeface="Calibri"/>
                        <a:cs typeface="Arial"/>
                      </a:endParaRPr>
                    </a:p>
                  </a:txBody>
                  <a:tcPr marL="51091" marR="51091" marT="0" marB="0" anchor="ctr"/>
                </a:tc>
              </a:tr>
            </a:tbl>
          </a:graphicData>
        </a:graphic>
      </p:graphicFrame>
      <p:sp>
        <p:nvSpPr>
          <p:cNvPr id="6" name="Isosceles Triangle 5"/>
          <p:cNvSpPr/>
          <p:nvPr/>
        </p:nvSpPr>
        <p:spPr>
          <a:xfrm>
            <a:off x="5534025" y="4638675"/>
            <a:ext cx="152400" cy="1825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7" name="Rectangle 6"/>
          <p:cNvSpPr/>
          <p:nvPr/>
        </p:nvSpPr>
        <p:spPr>
          <a:xfrm>
            <a:off x="5867400" y="4616450"/>
            <a:ext cx="198438" cy="204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8" name="Oval 7"/>
          <p:cNvSpPr/>
          <p:nvPr/>
        </p:nvSpPr>
        <p:spPr>
          <a:xfrm>
            <a:off x="6203950" y="4672013"/>
            <a:ext cx="160338"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9" name="Trapezoid 8"/>
          <p:cNvSpPr/>
          <p:nvPr/>
        </p:nvSpPr>
        <p:spPr>
          <a:xfrm rot="10800000">
            <a:off x="6448425" y="4672013"/>
            <a:ext cx="212725" cy="1524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0" name="Rectangle 5"/>
          <p:cNvSpPr>
            <a:spLocks noChangeArrowheads="1"/>
          </p:cNvSpPr>
          <p:nvPr/>
        </p:nvSpPr>
        <p:spPr bwMode="auto">
          <a:xfrm>
            <a:off x="1295400" y="620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Table 1 .Differences between flow in open and closed conduit: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43737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4465" y="854480"/>
            <a:ext cx="7488832" cy="3006568"/>
          </a:xfrm>
        </p:spPr>
        <p:txBody>
          <a:bodyPr>
            <a:normAutofit fontScale="77500" lnSpcReduction="20000"/>
          </a:bodyPr>
          <a:lstStyle/>
          <a:p>
            <a:pPr marL="0" indent="0" algn="just">
              <a:buNone/>
            </a:pPr>
            <a:r>
              <a:rPr lang="ar-IQ" sz="2800" dirty="0" smtClean="0">
                <a:latin typeface="Times New Roman" pitchFamily="18" charset="0"/>
                <a:cs typeface="Times New Roman" pitchFamily="18" charset="0"/>
              </a:rPr>
              <a:t> </a:t>
            </a:r>
            <a:endParaRPr lang="en-US" sz="3600" dirty="0" smtClean="0"/>
          </a:p>
          <a:p>
            <a:pPr algn="l" rtl="0"/>
            <a:r>
              <a:rPr lang="en-US" sz="2900" b="1" u="sng" dirty="0"/>
              <a:t>Types of channels:</a:t>
            </a:r>
            <a:endParaRPr lang="en-US" sz="2900" dirty="0"/>
          </a:p>
          <a:p>
            <a:pPr algn="l" rtl="0"/>
            <a:r>
              <a:rPr lang="en-US" sz="2900" dirty="0"/>
              <a:t>1-Natural channels: rivers, streams.</a:t>
            </a:r>
          </a:p>
          <a:p>
            <a:pPr algn="l" rtl="0"/>
            <a:r>
              <a:rPr lang="en-US" sz="2900" dirty="0"/>
              <a:t>2-Artificial channels: rectangular, trapezoidal.</a:t>
            </a:r>
          </a:p>
          <a:p>
            <a:pPr algn="l" rtl="0"/>
            <a:r>
              <a:rPr lang="en-US" sz="2900" dirty="0"/>
              <a:t>3-Open channels( without cover): irrigation canals, rivers.</a:t>
            </a:r>
          </a:p>
          <a:p>
            <a:pPr algn="l" rtl="0"/>
            <a:r>
              <a:rPr lang="en-US" sz="2900" dirty="0"/>
              <a:t>4-Coverd channels: partially filled conduits.</a:t>
            </a:r>
          </a:p>
          <a:p>
            <a:pPr algn="l" rtl="0"/>
            <a:r>
              <a:rPr lang="en-US" sz="2900" dirty="0"/>
              <a:t>5-Prismatic channels: constant bed slope, same cross section</a:t>
            </a:r>
            <a:r>
              <a:rPr lang="en-US" dirty="0"/>
              <a:t>.</a:t>
            </a:r>
          </a:p>
          <a:p>
            <a:pPr>
              <a:buNone/>
            </a:pPr>
            <a:endParaRPr lang="ar-IQ" dirty="0"/>
          </a:p>
        </p:txBody>
      </p:sp>
      <p:sp>
        <p:nvSpPr>
          <p:cNvPr id="3" name="Rectangle 2"/>
          <p:cNvSpPr>
            <a:spLocks noChangeArrowheads="1"/>
          </p:cNvSpPr>
          <p:nvPr/>
        </p:nvSpPr>
        <p:spPr bwMode="auto">
          <a:xfrm>
            <a:off x="899591" y="2509739"/>
            <a:ext cx="7488833"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lang="en-US"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http://media1.picsearch.com/is?YTVkyCm_IuymDGWXBGovlWejqXUDx-Ge_2KLGlCbLhI&amp;height=240"/>
          <p:cNvPicPr/>
          <p:nvPr/>
        </p:nvPicPr>
        <p:blipFill>
          <a:blip r:embed="rId2">
            <a:extLst>
              <a:ext uri="{28A0092B-C50C-407E-A947-70E740481C1C}">
                <a14:useLocalDpi xmlns:a14="http://schemas.microsoft.com/office/drawing/2010/main" val="0"/>
              </a:ext>
            </a:extLst>
          </a:blip>
          <a:srcRect/>
          <a:stretch>
            <a:fillRect/>
          </a:stretch>
        </p:blipFill>
        <p:spPr bwMode="auto">
          <a:xfrm>
            <a:off x="3219450" y="3789040"/>
            <a:ext cx="2705100" cy="1905000"/>
          </a:xfrm>
          <a:prstGeom prst="rect">
            <a:avLst/>
          </a:prstGeom>
          <a:noFill/>
          <a:ln>
            <a:noFill/>
          </a:ln>
        </p:spPr>
      </p:pic>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755576" y="500042"/>
                <a:ext cx="7514006" cy="5738834"/>
              </a:xfrm>
            </p:spPr>
            <p:txBody>
              <a:bodyPr>
                <a:normAutofit fontScale="55000" lnSpcReduction="20000"/>
              </a:bodyPr>
              <a:lstStyle/>
              <a:p>
                <a:pPr rtl="0"/>
                <a:r>
                  <a:rPr lang="ar-IQ" sz="3600" dirty="0" smtClean="0"/>
                  <a:t> </a:t>
                </a:r>
                <a:r>
                  <a:rPr lang="ar-IQ" sz="3200" dirty="0" smtClean="0">
                    <a:latin typeface="Times New Roman" pitchFamily="18" charset="0"/>
                    <a:cs typeface="Times New Roman" pitchFamily="18" charset="0"/>
                  </a:rPr>
                  <a:t> </a:t>
                </a:r>
                <a:r>
                  <a:rPr lang="en-US" sz="3200" dirty="0"/>
                  <a:t> </a:t>
                </a:r>
              </a:p>
              <a:p>
                <a:pPr algn="l" rtl="0"/>
                <a:r>
                  <a:rPr lang="en-US" sz="3200" b="1" u="sng" dirty="0"/>
                  <a:t>Types of flow:</a:t>
                </a:r>
                <a:endParaRPr lang="en-US" sz="3200" dirty="0"/>
              </a:p>
              <a:p>
                <a:pPr algn="l" rtl="0"/>
                <a:r>
                  <a:rPr lang="en-US" sz="3200" dirty="0"/>
                  <a:t>1-Steady &amp; unsteady flow:</a:t>
                </a:r>
              </a:p>
              <a:p>
                <a:pPr algn="l" rtl="0"/>
                <a:r>
                  <a:rPr lang="en-US" sz="3200" dirty="0"/>
                  <a:t>When the depth, velocity and flow rate do not change with time the flow is steady, otherwise it is unsteady.</a:t>
                </a:r>
              </a:p>
              <a:p>
                <a:pPr algn="l" rtl="0"/>
                <a:r>
                  <a:rPr lang="en-US" sz="3200" dirty="0"/>
                  <a:t>2-Uniform &amp; non uniform:</a:t>
                </a:r>
              </a:p>
              <a:p>
                <a:pPr algn="l" rtl="0"/>
                <a:r>
                  <a:rPr lang="en-US" sz="3200" dirty="0"/>
                  <a:t>If depth, slope, cross section and velocity constant over a given length of channel the flow is uniform, if not the flow is non-uniform. </a:t>
                </a:r>
              </a:p>
              <a:p>
                <a:pPr algn="l" rtl="0"/>
                <a:r>
                  <a:rPr lang="en-US" sz="3200" dirty="0"/>
                  <a:t>3-Laminer &amp; turbulent flow:</a:t>
                </a:r>
              </a:p>
              <a:p>
                <a:pPr algn="l" rtl="0"/>
                <a:r>
                  <a:rPr lang="en-US" sz="3200" dirty="0"/>
                  <a:t>It depends on Reynolds no.</a:t>
                </a:r>
              </a:p>
              <a:p>
                <a:pPr algn="l" rtl="0"/>
                <a:r>
                  <a:rPr lang="en-US" sz="3200" dirty="0"/>
                  <a:t>Re  ˂ 500      Laminar</a:t>
                </a:r>
              </a:p>
              <a:p>
                <a:pPr algn="l" rtl="0"/>
                <a:r>
                  <a:rPr lang="en-US" sz="3200" dirty="0"/>
                  <a:t>Re  ˃ 2000    Turbulent</a:t>
                </a:r>
              </a:p>
              <a:p>
                <a:pPr algn="l" rtl="0"/>
                <a:r>
                  <a:rPr lang="en-US" sz="3200" dirty="0"/>
                  <a:t>500 ˂ Re  ˂2000 Transitional</a:t>
                </a:r>
              </a:p>
              <a:p>
                <a:pPr algn="l" rtl="0"/>
                <a:r>
                  <a:rPr lang="en-US" sz="3200" dirty="0"/>
                  <a:t>4-Subcritical, critical, supercritical:</a:t>
                </a:r>
              </a:p>
              <a:p>
                <a:pPr algn="l" rtl="0"/>
                <a:r>
                  <a:rPr lang="en-US" sz="3200" dirty="0"/>
                  <a:t>It depends on Froude no.:</a:t>
                </a:r>
              </a:p>
              <a:p>
                <a:pPr algn="l" rtl="0"/>
                <a:r>
                  <a:rPr lang="en-US" sz="3200" dirty="0"/>
                  <a:t>Froude no.=</a:t>
                </a:r>
                <a14:m>
                  <m:oMath xmlns:m="http://schemas.openxmlformats.org/officeDocument/2006/math">
                    <m:f>
                      <m:fPr>
                        <m:ctrlPr>
                          <a:rPr lang="en-US" sz="3200" i="1"/>
                        </m:ctrlPr>
                      </m:fPr>
                      <m:num>
                        <m:r>
                          <a:rPr lang="en-US" sz="3200" i="1"/>
                          <m:t>𝑉</m:t>
                        </m:r>
                      </m:num>
                      <m:den>
                        <m:rad>
                          <m:radPr>
                            <m:degHide m:val="on"/>
                            <m:ctrlPr>
                              <a:rPr lang="en-US" sz="3200" i="1"/>
                            </m:ctrlPr>
                          </m:radPr>
                          <m:deg/>
                          <m:e>
                            <m:r>
                              <a:rPr lang="en-US" sz="3200" i="1"/>
                              <m:t>2</m:t>
                            </m:r>
                            <m:r>
                              <a:rPr lang="en-US" sz="3200" i="1"/>
                              <m:t>𝑔𝐷</m:t>
                            </m:r>
                          </m:e>
                        </m:rad>
                      </m:den>
                    </m:f>
                  </m:oMath>
                </a14:m>
                <a:r>
                  <a:rPr lang="en-US" sz="3200" dirty="0"/>
                  <a:t>       V:velocity,    D:hydraulic depth.</a:t>
                </a:r>
              </a:p>
              <a:p>
                <a:pPr algn="l" rtl="0"/>
                <a:r>
                  <a:rPr lang="en-US" sz="3200" dirty="0" err="1"/>
                  <a:t>Fr</a:t>
                </a:r>
                <a:r>
                  <a:rPr lang="en-US" sz="3200" dirty="0"/>
                  <a:t> ˂ 1       subcritical</a:t>
                </a:r>
              </a:p>
              <a:p>
                <a:pPr algn="l" rtl="0"/>
                <a:r>
                  <a:rPr lang="en-US" sz="3200" dirty="0" err="1"/>
                  <a:t>Fr</a:t>
                </a:r>
                <a:r>
                  <a:rPr lang="en-US" sz="3200" dirty="0"/>
                  <a:t> =1         critical</a:t>
                </a:r>
              </a:p>
              <a:p>
                <a:pPr algn="l" rtl="0"/>
                <a:r>
                  <a:rPr lang="en-US" sz="3200" dirty="0" err="1"/>
                  <a:t>Fr</a:t>
                </a:r>
                <a:r>
                  <a:rPr lang="en-US" sz="3200" dirty="0"/>
                  <a:t> ˃1        supercritical</a:t>
                </a:r>
              </a:p>
              <a:p>
                <a:pPr algn="just">
                  <a:buNone/>
                </a:pPr>
                <a:endParaRPr lang="ar-IQ" sz="3200" dirty="0" smtClean="0">
                  <a:latin typeface="Times New Roman" pitchFamily="18" charset="0"/>
                  <a:cs typeface="Times New Roman" pitchFamily="18" charset="0"/>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755576" y="500042"/>
                <a:ext cx="7514006" cy="5738834"/>
              </a:xfrm>
              <a:blipFill rotWithShape="1">
                <a:blip r:embed="rId2"/>
                <a:stretch>
                  <a:fillRect l="-406" t="-1488" r="-81"/>
                </a:stretch>
              </a:blipFill>
            </p:spPr>
            <p:txBody>
              <a:bodyPr/>
              <a:lstStyle/>
              <a:p>
                <a:r>
                  <a:rPr lang="ar-IQ">
                    <a:noFill/>
                  </a:rPr>
                  <a:t> </a:t>
                </a:r>
              </a:p>
            </p:txBody>
          </p:sp>
        </mc:Fallback>
      </mc:AlternateContent>
      <p:sp>
        <p:nvSpPr>
          <p:cNvPr id="17409" name="Rectangle 1"/>
          <p:cNvSpPr>
            <a:spLocks noChangeArrowheads="1"/>
          </p:cNvSpPr>
          <p:nvPr/>
        </p:nvSpPr>
        <p:spPr bwMode="auto">
          <a:xfrm>
            <a:off x="8269582" y="500042"/>
            <a:ext cx="41710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kumimoji="0" lang="ar-IQ" sz="3600" b="0" i="0" u="none" strike="noStrike" cap="none" normalizeH="0" baseline="0" dirty="0" smtClean="0">
                <a:ln>
                  <a:noFill/>
                </a:ln>
                <a:effectLst/>
                <a:latin typeface="Calibri" pitchFamily="34" charset="0"/>
                <a:ea typeface="Calibri" pitchFamily="34" charset="0"/>
                <a:cs typeface="Arial" pitchFamily="34" charset="0"/>
              </a:rPr>
              <a:t> </a:t>
            </a:r>
            <a:endParaRPr kumimoji="0" lang="ar-SA" sz="3600" b="0" i="0" u="none" strike="noStrike" cap="none" normalizeH="0" baseline="0" dirty="0" smtClean="0">
              <a:ln>
                <a:noFill/>
              </a:ln>
              <a:effectLst/>
              <a:latin typeface="Arial" pitchFamily="34" charset="0"/>
              <a:cs typeface="Arial" pitchFamily="34" charset="0"/>
            </a:endParaRPr>
          </a:p>
        </p:txBody>
      </p:sp>
      <p:sp>
        <p:nvSpPr>
          <p:cNvPr id="43009" name="Rectangle 1"/>
          <p:cNvSpPr>
            <a:spLocks noChangeArrowheads="1"/>
          </p:cNvSpPr>
          <p:nvPr/>
        </p:nvSpPr>
        <p:spPr bwMode="auto">
          <a:xfrm>
            <a:off x="8856680" y="892552"/>
            <a:ext cx="287323" cy="176971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Times New Roman" pitchFamily="18" charset="0"/>
              </a:rPr>
              <a:t>-</a:t>
            </a:r>
          </a:p>
          <a:p>
            <a:pPr marL="0" marR="0" lvl="0" indent="0" algn="r" defTabSz="914400" rtl="1" eaLnBrk="1" fontAlgn="base" latinLnBrk="0" hangingPunct="1">
              <a:lnSpc>
                <a:spcPct val="100000"/>
              </a:lnSpc>
              <a:spcBef>
                <a:spcPct val="0"/>
              </a:spcBef>
              <a:spcAft>
                <a:spcPct val="0"/>
              </a:spcAft>
              <a:buClrTx/>
              <a:buSzTx/>
              <a:buFontTx/>
              <a:buNone/>
              <a:tabLst/>
            </a:pPr>
            <a:endParaRPr lang="en-US" sz="1500" b="1" dirty="0" smtClean="0">
              <a:solidFill>
                <a:srgbClr val="003300"/>
              </a:solidFill>
              <a:latin typeface="Verdana"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en-US" sz="3200" b="1" dirty="0" smtClean="0">
              <a:solidFill>
                <a:srgbClr val="003300"/>
              </a:solidFill>
              <a:latin typeface="Verdana"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003300"/>
                </a:solidFill>
                <a:effectLst/>
                <a:latin typeface="Verdana" pitchFamily="34" charset="0"/>
                <a:ea typeface="Times New Roman" pitchFamily="18" charset="0"/>
                <a:cs typeface="Times New Roman" pitchFamily="18" charset="0"/>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755576" y="892550"/>
            <a:ext cx="7344816" cy="400110"/>
          </a:xfrm>
          <a:prstGeom prst="rect">
            <a:avLst/>
          </a:prstGeom>
        </p:spPr>
        <p:txBody>
          <a:bodyPr wrap="square">
            <a:spAutoFit/>
          </a:bodyPr>
          <a:lstStyle/>
          <a:p>
            <a:pPr algn="just" rtl="0"/>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600" y="764704"/>
            <a:ext cx="7200800" cy="5102732"/>
          </a:xfrm>
        </p:spPr>
        <p:txBody>
          <a:bodyPr>
            <a:normAutofit/>
          </a:bodyPr>
          <a:lstStyle/>
          <a:p>
            <a:pPr algn="just" rtl="0"/>
            <a:endParaRPr lang="en-US" sz="3600" dirty="0">
              <a:latin typeface="Times New Roman" pitchFamily="18" charset="0"/>
              <a:cs typeface="Times New Roman" pitchFamily="18" charset="0"/>
            </a:endParaRPr>
          </a:p>
          <a:p>
            <a:pPr>
              <a:buNone/>
            </a:pPr>
            <a:endParaRPr lang="ar-IQ" sz="2800" dirty="0">
              <a:solidFill>
                <a:schemeClr val="tx1"/>
              </a:solidFill>
              <a:latin typeface="Times New Roman" pitchFamily="18" charset="0"/>
              <a:cs typeface="Times New Roman" pitchFamily="18" charset="0"/>
            </a:endParaRPr>
          </a:p>
        </p:txBody>
      </p:sp>
      <p:sp>
        <p:nvSpPr>
          <p:cNvPr id="16386" name="Rectangle 2"/>
          <p:cNvSpPr>
            <a:spLocks noChangeArrowheads="1"/>
          </p:cNvSpPr>
          <p:nvPr/>
        </p:nvSpPr>
        <p:spPr bwMode="auto">
          <a:xfrm>
            <a:off x="121987" y="2833880"/>
            <a:ext cx="8338445"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C00000"/>
              </a:solidFill>
              <a:effectLst/>
              <a:latin typeface="Arial"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en-US" sz="3200" dirty="0" smtClean="0">
              <a:solidFill>
                <a:srgbClr val="C00000"/>
              </a:solidFill>
              <a:latin typeface="Arial" pitchFamily="34" charset="0"/>
              <a:ea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C00000"/>
                </a:solidFill>
                <a:effectLst/>
                <a:latin typeface="Arial" pitchFamily="34" charset="0"/>
                <a:ea typeface="Calibri" pitchFamily="34" charset="0"/>
                <a:cs typeface="Arial" pitchFamily="34" charset="0"/>
              </a:rPr>
              <a:t> </a:t>
            </a:r>
            <a:r>
              <a:rPr kumimoji="0" lang="ar-IQ" sz="3200" b="1" i="0" u="none" strike="noStrike" cap="none" normalizeH="0" baseline="0" dirty="0" smtClean="0">
                <a:ln>
                  <a:noFill/>
                </a:ln>
                <a:effectLst/>
                <a:latin typeface="Arial" pitchFamily="34" charset="0"/>
                <a:ea typeface="Calibri" pitchFamily="34" charset="0"/>
                <a:cs typeface="Arial" pitchFamily="34" charset="0"/>
              </a:rPr>
              <a:t> </a:t>
            </a:r>
            <a:endParaRPr kumimoji="0" lang="en-US" sz="3200" b="1" i="0" u="none" strike="noStrike" cap="none" normalizeH="0" baseline="0" dirty="0" smtClean="0">
              <a:ln>
                <a:noFill/>
              </a:ln>
              <a:effectLst/>
              <a:latin typeface="Arial" pitchFamily="34" charset="0"/>
              <a:cs typeface="Arial" pitchFamily="34" charset="0"/>
            </a:endParaRPr>
          </a:p>
        </p:txBody>
      </p:sp>
      <p:pic>
        <p:nvPicPr>
          <p:cNvPr id="4" name="Picture 3" descr="C:\Users\Nidaa\Desktop\101.jpg"/>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5963" r="41417"/>
          <a:stretch/>
        </p:blipFill>
        <p:spPr bwMode="auto">
          <a:xfrm rot="5400000">
            <a:off x="3108055" y="212429"/>
            <a:ext cx="3143913" cy="4680520"/>
          </a:xfrm>
          <a:prstGeom prst="rect">
            <a:avLst/>
          </a:prstGeom>
          <a:noFill/>
          <a:ln>
            <a:noFill/>
          </a:ln>
          <a:extLst>
            <a:ext uri="{53640926-AAD7-44D8-BBD7-CCE9431645EC}">
              <a14:shadowObscured xmlns:a14="http://schemas.microsoft.com/office/drawing/2010/main"/>
            </a:ext>
          </a:extLst>
        </p:spPr>
      </p:pic>
    </p:spTree>
  </p:cSld>
  <p:clrMapOvr>
    <a:masterClrMapping/>
  </p:clrMapOvr>
  <p:transition spd="slow">
    <p:strip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7664" y="764704"/>
            <a:ext cx="6196405" cy="3603812"/>
          </a:xfrm>
        </p:spPr>
        <p:txBody>
          <a:bodyPr>
            <a:noAutofit/>
          </a:bodyPr>
          <a:lstStyle/>
          <a:p>
            <a:pPr marL="0" indent="0">
              <a:buNone/>
            </a:pPr>
            <a:endParaRPr lang="ar-IQ" sz="1800" dirty="0" smtClean="0"/>
          </a:p>
          <a:p>
            <a:pPr algn="just" rtl="0"/>
            <a:r>
              <a:rPr lang="ar-IQ"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endParaRPr lang="ar-IQ" sz="2000" dirty="0" smtClean="0"/>
          </a:p>
        </p:txBody>
      </p:sp>
      <p:sp>
        <p:nvSpPr>
          <p:cNvPr id="2" name="Rectangle 1"/>
          <p:cNvSpPr/>
          <p:nvPr/>
        </p:nvSpPr>
        <p:spPr>
          <a:xfrm>
            <a:off x="1403648" y="582067"/>
            <a:ext cx="6624736" cy="3385542"/>
          </a:xfrm>
          <a:prstGeom prst="rect">
            <a:avLst/>
          </a:prstGeom>
        </p:spPr>
        <p:txBody>
          <a:bodyPr wrap="square">
            <a:spAutoFit/>
          </a:bodyPr>
          <a:lstStyle/>
          <a:p>
            <a:pPr rtl="0"/>
            <a:r>
              <a:rPr lang="en-US" sz="2800" b="1" dirty="0"/>
              <a:t>Definitions:</a:t>
            </a:r>
            <a:endParaRPr lang="en-US" sz="2800" dirty="0"/>
          </a:p>
          <a:p>
            <a:pPr rtl="0"/>
            <a:r>
              <a:rPr lang="en-US" sz="2800" dirty="0"/>
              <a:t>1-Depth of flow (y):It is the vertical distance of the lowest point of channel section from the free surface.</a:t>
            </a:r>
          </a:p>
          <a:p>
            <a:pPr rtl="0"/>
            <a:r>
              <a:rPr lang="en-US" sz="2800" dirty="0"/>
              <a:t>2-Depth of flow section : It is the depth of flow normal to the bed of channel.</a:t>
            </a:r>
          </a:p>
          <a:p>
            <a:pPr rtl="0"/>
            <a:r>
              <a:rPr lang="en-US" sz="2800" dirty="0"/>
              <a:t>Where ϴ = the angle of slope</a:t>
            </a:r>
          </a:p>
          <a:p>
            <a:pPr rtl="0"/>
            <a:r>
              <a:rPr lang="en-US" dirty="0"/>
              <a:t>D= y </a:t>
            </a:r>
            <a:r>
              <a:rPr lang="en-US" dirty="0" err="1"/>
              <a:t>cos</a:t>
            </a:r>
            <a:r>
              <a:rPr lang="en-US" dirty="0"/>
              <a:t> ϴ</a:t>
            </a:r>
          </a:p>
        </p:txBody>
      </p:sp>
      <p:pic>
        <p:nvPicPr>
          <p:cNvPr id="5" name="Picture 4" descr="C:\Users\Nidaa\Desktop\102.jpg"/>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984" t="44350" r="8202" b="31870"/>
          <a:stretch/>
        </p:blipFill>
        <p:spPr bwMode="auto">
          <a:xfrm>
            <a:off x="2195736" y="3861049"/>
            <a:ext cx="5400600" cy="197968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5240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5576" y="357166"/>
            <a:ext cx="7560840" cy="1200329"/>
          </a:xfrm>
          <a:prstGeom prst="rect">
            <a:avLst/>
          </a:prstGeom>
        </p:spPr>
        <p:txBody>
          <a:bodyPr wrap="square">
            <a:spAutoFit/>
          </a:bodyPr>
          <a:lstStyle/>
          <a:p>
            <a:pPr algn="just"/>
            <a:r>
              <a:rPr lang="en-US" dirty="0" smtClean="0"/>
              <a:t> </a:t>
            </a:r>
            <a:r>
              <a:rPr lang="en-US" sz="4000" dirty="0" smtClean="0"/>
              <a:t>.  </a:t>
            </a:r>
            <a:endParaRPr lang="ar-IQ" sz="4000" dirty="0" smtClean="0"/>
          </a:p>
          <a:p>
            <a:pPr algn="just"/>
            <a:r>
              <a:rPr lang="ar-IQ" sz="3200" dirty="0" smtClean="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p:txBody>
      </p:sp>
      <p:sp>
        <p:nvSpPr>
          <p:cNvPr id="40961" name="Rectangle 1"/>
          <p:cNvSpPr>
            <a:spLocks noChangeArrowheads="1"/>
          </p:cNvSpPr>
          <p:nvPr/>
        </p:nvSpPr>
        <p:spPr bwMode="auto">
          <a:xfrm>
            <a:off x="0" y="1402648"/>
            <a:ext cx="9144000" cy="16773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lang="en-US" sz="1500" b="1" dirty="0" smtClean="0">
              <a:solidFill>
                <a:srgbClr val="003300"/>
              </a:solidFill>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lang="en-US" sz="1500" b="1" dirty="0" smtClean="0">
              <a:solidFill>
                <a:srgbClr val="003300"/>
              </a:solidFill>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endParaRPr>
          </a:p>
          <a:p>
            <a:pPr marL="0" marR="0" lvl="0" indent="0" algn="l" defTabSz="914400" rtl="1" eaLnBrk="1" fontAlgn="base" latinLnBrk="0" hangingPunct="1">
              <a:lnSpc>
                <a:spcPct val="100000"/>
              </a:lnSpc>
              <a:spcBef>
                <a:spcPct val="0"/>
              </a:spcBef>
              <a:spcAft>
                <a:spcPct val="0"/>
              </a:spcAft>
              <a:buClrTx/>
              <a:buSzTx/>
              <a:buFontTx/>
              <a:buNone/>
              <a:tabLst/>
            </a:pPr>
            <a:r>
              <a:rPr lang="en-US" sz="1500" b="1" dirty="0" smtClean="0">
                <a:solidFill>
                  <a:srgbClr val="003300"/>
                </a:solidFill>
                <a:latin typeface="Verdana" pitchFamily="34" charset="0"/>
                <a:ea typeface="Times New Roman" pitchFamily="18" charset="0"/>
                <a:cs typeface="Arial" pitchFamily="34" charset="0"/>
              </a:rPr>
              <a:t> </a:t>
            </a:r>
            <a:r>
              <a:rPr kumimoji="0" lang="en-US" sz="28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rPr>
              <a:t> </a:t>
            </a:r>
            <a:r>
              <a:rPr kumimoji="0" lang="en-US" sz="24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rPr>
              <a:t> </a:t>
            </a:r>
            <a:r>
              <a:rPr kumimoji="0" lang="en-US" sz="1500" b="1" i="0" u="none" strike="noStrike" cap="none" normalizeH="0" baseline="0" dirty="0" smtClean="0">
                <a:ln>
                  <a:noFill/>
                </a:ln>
                <a:solidFill>
                  <a:srgbClr val="003300"/>
                </a:solidFill>
                <a:effectLst/>
                <a:latin typeface="Verdana"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1115616" y="1772816"/>
            <a:ext cx="6696744" cy="461665"/>
          </a:xfrm>
          <a:prstGeom prst="rect">
            <a:avLst/>
          </a:prstGeom>
        </p:spPr>
        <p:txBody>
          <a:bodyPr wrap="square">
            <a:spAutoFit/>
          </a:bodyPr>
          <a:lstStyle/>
          <a:p>
            <a:pPr algn="just" rtl="0"/>
            <a:r>
              <a:rPr lang="en-US" sz="2400" u="sng"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2" name="Rectangle 1"/>
          <p:cNvSpPr/>
          <p:nvPr/>
        </p:nvSpPr>
        <p:spPr>
          <a:xfrm>
            <a:off x="1619672" y="2274838"/>
            <a:ext cx="6480720" cy="3046988"/>
          </a:xfrm>
          <a:prstGeom prst="rect">
            <a:avLst/>
          </a:prstGeom>
        </p:spPr>
        <p:txBody>
          <a:bodyPr wrap="square">
            <a:spAutoFit/>
          </a:bodyPr>
          <a:lstStyle/>
          <a:p>
            <a:pPr algn="l" rtl="0"/>
            <a:r>
              <a:rPr lang="en-US" sz="2400" dirty="0"/>
              <a:t>3- Top width (T):It is the width of the channel section at the free surface.</a:t>
            </a:r>
          </a:p>
          <a:p>
            <a:pPr algn="l" rtl="0"/>
            <a:r>
              <a:rPr lang="en-US" sz="2400" dirty="0"/>
              <a:t>4-Wetted area (A): The cross section area of flow section of the channel.</a:t>
            </a:r>
          </a:p>
          <a:p>
            <a:pPr algn="l" rtl="0"/>
            <a:r>
              <a:rPr lang="en-US" sz="2400" dirty="0"/>
              <a:t>5-Wetted perimeter P :The length of the channel boundary in contact with water.</a:t>
            </a:r>
          </a:p>
          <a:p>
            <a:pPr algn="l" rtl="0"/>
            <a:r>
              <a:rPr lang="en-US" sz="2400" dirty="0"/>
              <a:t>6-Hydraulis radius R: The ratio of the cross section area to the wetted perimeter (R=A/P).</a:t>
            </a:r>
          </a:p>
        </p:txBody>
      </p:sp>
    </p:spTree>
  </p:cSld>
  <p:clrMapOvr>
    <a:masterClrMapping/>
  </p:clrMapOvr>
  <p:transition spd="slow">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2228</TotalTime>
  <Words>723</Words>
  <Application>Microsoft Office PowerPoint</Application>
  <PresentationFormat>On-screen Show (4:3)</PresentationFormat>
  <Paragraphs>166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Pushpin</vt:lpstr>
      <vt:lpstr> Fluid Mechanics Lectures 2nd year/2nd semister/2018-2019/Al-Mustansiriyah unv./College of engineering/Highway &amp;Transportation Dep.Lec.1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table2</vt:lpstr>
      <vt:lpstr>PowerPoint Presentation</vt:lpstr>
      <vt:lpstr>PowerPoint Presentation</vt:lpstr>
    </vt:vector>
  </TitlesOfParts>
  <Company>Naim Al Hussaini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هجرة الشباب</dc:title>
  <dc:creator>ski</dc:creator>
  <cp:lastModifiedBy>DR.Ahmed  </cp:lastModifiedBy>
  <cp:revision>293</cp:revision>
  <dcterms:created xsi:type="dcterms:W3CDTF">2015-11-22T08:38:51Z</dcterms:created>
  <dcterms:modified xsi:type="dcterms:W3CDTF">2019-02-10T19:36:20Z</dcterms:modified>
</cp:coreProperties>
</file>