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24" r:id="rId1"/>
  </p:sldMasterIdLst>
  <p:notesMasterIdLst>
    <p:notesMasterId r:id="rId13"/>
  </p:notesMasterIdLst>
  <p:sldIdLst>
    <p:sldId id="256" r:id="rId2"/>
    <p:sldId id="276" r:id="rId3"/>
    <p:sldId id="259" r:id="rId4"/>
    <p:sldId id="326" r:id="rId5"/>
    <p:sldId id="260" r:id="rId6"/>
    <p:sldId id="261" r:id="rId7"/>
    <p:sldId id="262" r:id="rId8"/>
    <p:sldId id="327" r:id="rId9"/>
    <p:sldId id="287" r:id="rId10"/>
    <p:sldId id="288" r:id="rId11"/>
    <p:sldId id="325" r:id="rId1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3996" autoAdjust="0"/>
  </p:normalViewPr>
  <p:slideViewPr>
    <p:cSldViewPr>
      <p:cViewPr varScale="1">
        <p:scale>
          <a:sx n="52" d="100"/>
          <a:sy n="52" d="100"/>
        </p:scale>
        <p:origin x="-120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325E3DE-36BF-4587-BCFC-0FEA68F3D6AE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EE57DE-2542-40F9-9B0B-B4F768F2C6F6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3455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8E963D-50C9-4826-8E09-BD359E4BBA9B}" type="datetimeFigureOut">
              <a:rPr lang="ar-IQ" smtClean="0"/>
              <a:pPr/>
              <a:t>05/06/1440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FA3D84-DDEF-4063-8950-2B41776F4DB7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18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6048672" cy="3672408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ar-IQ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luid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echanics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ectures</a:t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year/2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semister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/2018-2019/Al-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Mustansiriyah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unv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./College of engineering/Highway &amp;Transportation Dep.Lec.1</a:t>
            </a:r>
            <a:endParaRPr lang="ar-IQ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14290"/>
            <a:ext cx="8229600" cy="452438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3600" dirty="0" smtClean="0">
              <a:solidFill>
                <a:srgbClr val="25252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dirty="0" smtClean="0"/>
              <a:t>  </a:t>
            </a:r>
          </a:p>
          <a:p>
            <a:pPr>
              <a:buNone/>
            </a:pPr>
            <a:endParaRPr lang="ar-IQ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5" name="Rectangle 1"/>
              <p:cNvSpPr>
                <a:spLocks noChangeArrowheads="1"/>
              </p:cNvSpPr>
              <p:nvPr/>
            </p:nvSpPr>
            <p:spPr bwMode="auto">
              <a:xfrm>
                <a:off x="-1548680" y="404664"/>
                <a:ext cx="10019116" cy="7661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</a:pPr>
                <a:endParaRPr lang="en-US" sz="1200" dirty="0" smtClean="0">
                  <a:solidFill>
                    <a:srgbClr val="25252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rtl="0"/>
                <a:r>
                  <a:rPr kumimoji="0" lang="en-US" sz="1050" b="0" i="0" u="none" strike="noStrike" cap="none" normalizeH="0" baseline="0" dirty="0" smtClean="0">
                    <a:ln>
                      <a:noFill/>
                    </a:ln>
                    <a:solidFill>
                      <a:srgbClr val="252525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/>
                  <a:t>D (pressure head)=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𝑝</m:t>
                        </m:r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𝛾</m:t>
                        </m:r>
                      </m:den>
                    </m:f>
                  </m:oMath>
                </a14:m>
                <a:r>
                  <a:rPr lang="en-US" sz="2400" dirty="0"/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98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1</m:t>
                        </m:r>
                      </m:num>
                      <m:den>
                        <m:r>
                          <a:rPr lang="en-US" sz="2400" i="1"/>
                          <m:t>9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= 10 m</a:t>
                </a:r>
              </a:p>
              <a:p>
                <a:pPr rtl="0"/>
                <a:r>
                  <a:rPr lang="en-US" sz="2400" dirty="0"/>
                  <a:t>Piezometer head at D = 83.5+10= 93.5 m</a:t>
                </a:r>
              </a:p>
              <a:p>
                <a:pPr rtl="0"/>
                <a:r>
                  <a:rPr lang="en-US" sz="2400" dirty="0"/>
                  <a:t>Head loss between A &amp; D =104.5 – 93.5 =11 m</a:t>
                </a:r>
              </a:p>
              <a:p>
                <a:pPr rtl="0"/>
                <a:r>
                  <a:rPr lang="en-US" sz="2400" dirty="0"/>
                  <a:t>=         =        =        B&amp; D = 100 -93.5  =6.5 m</a:t>
                </a:r>
              </a:p>
              <a:p>
                <a:pPr rtl="0"/>
                <a:r>
                  <a:rPr lang="en-US" sz="2400" dirty="0"/>
                  <a:t>Using Darcy </a:t>
                </a:r>
                <a:r>
                  <a:rPr lang="en-US" sz="2400" dirty="0" err="1"/>
                  <a:t>Weisbach</a:t>
                </a:r>
                <a:r>
                  <a:rPr lang="en-US" sz="2400" dirty="0"/>
                  <a:t> equation D    ….. 11=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𝑓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𝐿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𝐴𝐷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𝐷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</m:oMath>
                </a14:m>
                <a:endParaRPr lang="en-US" sz="2400" dirty="0"/>
              </a:p>
              <a:p>
                <a:pPr rtl="0"/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0075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240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3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9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=3m</a:t>
                </a:r>
              </a:p>
              <a:p>
                <a:pPr rtl="0"/>
                <a:r>
                  <a:rPr lang="en-US" sz="2400" dirty="0"/>
                  <a:t>BD…….6.5=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0075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27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45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9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= 2.66 m/s=v BD</a:t>
                </a:r>
              </a:p>
              <a:p>
                <a:pPr rtl="0"/>
                <a:r>
                  <a:rPr lang="en-US" sz="2400" dirty="0"/>
                  <a:t>Q1+Q2=Q3</a:t>
                </a:r>
              </a:p>
              <a:p>
                <a:pPr rtl="0"/>
                <a:r>
                  <a:rPr lang="en-US" sz="2400" dirty="0"/>
                  <a:t>Q</a:t>
                </a:r>
                <a:r>
                  <a:rPr lang="en-US" sz="2400" baseline="-25000" dirty="0"/>
                  <a:t>CD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(D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* V+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D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(0.3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* 3)+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𝜋</m:t>
                        </m:r>
                      </m:num>
                      <m:den>
                        <m:r>
                          <a:rPr lang="en-US" sz="2400" i="1"/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(0.45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*2.66) =0.635 m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/s</a:t>
                </a:r>
              </a:p>
              <a:p>
                <a:pPr rtl="0"/>
                <a:r>
                  <a:rPr lang="en-US" sz="2400" dirty="0"/>
                  <a:t>V</a:t>
                </a:r>
                <a:r>
                  <a:rPr lang="en-US" sz="2400" baseline="-25000" dirty="0"/>
                  <a:t>CD</a:t>
                </a:r>
                <a:r>
                  <a:rPr lang="en-US" sz="2400" dirty="0"/>
                  <a:t> = Q/A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635</m:t>
                        </m:r>
                      </m:num>
                      <m:den>
                        <m:f>
                          <m:fPr>
                            <m:ctrlPr>
                              <a:rPr lang="en-US" sz="2400" i="1"/>
                            </m:ctrlPr>
                          </m:fPr>
                          <m:num>
                            <m:r>
                              <a:rPr lang="en-US" sz="2400" i="1"/>
                              <m:t>𝜋</m:t>
                            </m:r>
                          </m:num>
                          <m:den>
                            <m:r>
                              <a:rPr lang="en-US" sz="2400" i="1"/>
                              <m:t>4</m:t>
                            </m:r>
                          </m:den>
                        </m:f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6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2.24 m/s</a:t>
                </a:r>
              </a:p>
              <a:p>
                <a:pPr rtl="0"/>
                <a:r>
                  <a:rPr lang="en-US" sz="2400" dirty="0"/>
                  <a:t>Head loss in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𝑓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𝐿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𝑣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𝐴𝐷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𝐷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𝑔</m:t>
                        </m:r>
                      </m:den>
                    </m:f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/>
                        </m:ctrlPr>
                      </m:fPr>
                      <m:num>
                        <m:r>
                          <a:rPr lang="en-US" sz="2400" i="1"/>
                          <m:t>4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0075</m:t>
                        </m:r>
                        <m:r>
                          <a:rPr lang="en-US" sz="2400" i="1"/>
                          <m:t>∗ </m:t>
                        </m:r>
                        <m:r>
                          <a:rPr lang="en-US" sz="2400" i="1"/>
                          <m:t>300</m:t>
                        </m:r>
                        <m:r>
                          <a:rPr lang="en-US" sz="2400" i="1"/>
                          <m:t>∗ 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24</m:t>
                        </m:r>
                        <m:sSup>
                          <m:sSupPr>
                            <m:ctrlPr>
                              <a:rPr lang="en-US" sz="2400" i="1"/>
                            </m:ctrlPr>
                          </m:sSup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p>
                            <m:r>
                              <a:rPr lang="en-US" sz="2400" i="1"/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400" i="1"/>
                            </m:ctrlPr>
                          </m:sSubPr>
                          <m:e>
                            <m:r>
                              <a:rPr lang="en-US" sz="2400" i="1"/>
                              <m:t> </m:t>
                            </m:r>
                          </m:e>
                          <m:sub>
                            <m:r>
                              <a:rPr lang="en-US" sz="2400" i="1"/>
                              <m:t> </m:t>
                            </m:r>
                          </m:sub>
                        </m:sSub>
                      </m:num>
                      <m:den>
                        <m:r>
                          <a:rPr lang="en-US" sz="2400" i="1"/>
                          <m:t>0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6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2</m:t>
                        </m:r>
                        <m:r>
                          <a:rPr lang="en-US" sz="2400" i="1"/>
                          <m:t>∗</m:t>
                        </m:r>
                        <m:r>
                          <a:rPr lang="en-US" sz="2400" i="1"/>
                          <m:t>9</m:t>
                        </m:r>
                        <m:r>
                          <a:rPr lang="en-US" sz="2400" i="1"/>
                          <m:t>.</m:t>
                        </m:r>
                        <m:r>
                          <a:rPr lang="en-US" sz="2400" i="1"/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= 3.84 m</a:t>
                </a:r>
              </a:p>
              <a:p>
                <a:pPr rtl="0"/>
                <a:r>
                  <a:rPr lang="en-US" sz="2400" dirty="0"/>
                  <a:t>C = 93.5 – 3.84 =89.66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457200" algn="l"/>
                  </a:tabLst>
                </a:pP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algn="just" rtl="0"/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>
                    <a:tab pos="457200" algn="l"/>
                  </a:tabLst>
                </a:pPr>
                <a:r>
                  <a:rPr lang="ar-IQ" sz="3200" dirty="0" smtClean="0">
                    <a:solidFill>
                      <a:srgbClr val="252525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686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48680" y="404664"/>
                <a:ext cx="10019116" cy="7661906"/>
              </a:xfrm>
              <a:prstGeom prst="rect">
                <a:avLst/>
              </a:prstGeom>
              <a:blipFill rotWithShape="1">
                <a:blip r:embed="rId2"/>
                <a:stretch>
                  <a:fillRect r="-1460" b="-21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46516" y="170080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ar-IQ" sz="3200" dirty="0" smtClean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14348" y="2810424"/>
            <a:ext cx="8374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Thanks</a:t>
            </a:r>
            <a:endParaRPr lang="ar-IQ" sz="4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media4.picsearch.com/is?HA4TNjW9Eym2Jny3nciJ2pqgRJkKpUjfFMKBNEae6Ss&amp;height=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045096"/>
            <a:ext cx="3168353" cy="36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l" rtl="0"/>
            <a:r>
              <a:rPr lang="ar-IQ" sz="3600" dirty="0" smtClean="0"/>
              <a:t> </a:t>
            </a:r>
            <a:r>
              <a:rPr lang="ar-SA" sz="3600" dirty="0" smtClean="0"/>
              <a:t>.</a:t>
            </a:r>
            <a:r>
              <a:rPr lang="en-US" sz="3600" b="1" dirty="0"/>
              <a:t> Example </a:t>
            </a:r>
            <a:r>
              <a:rPr lang="en-US" sz="3600" b="1" dirty="0" smtClean="0"/>
              <a:t>: </a:t>
            </a:r>
            <a:r>
              <a:rPr lang="en-US" sz="3600" b="1" dirty="0"/>
              <a:t>Network pipeline (Hardy-Cross method):</a:t>
            </a:r>
            <a:endParaRPr lang="en-US" sz="3600" dirty="0"/>
          </a:p>
          <a:p>
            <a:pPr algn="l" rtl="0"/>
            <a:r>
              <a:rPr lang="en-US" sz="3600" dirty="0"/>
              <a:t>Find floe rate for each pipe in network (fig.6)using Hardy-cross method, the length of AB, BD, CD,AC and BC are 2000 </a:t>
            </a:r>
            <a:r>
              <a:rPr lang="en-US" sz="3600" dirty="0" err="1"/>
              <a:t>ft</a:t>
            </a:r>
            <a:r>
              <a:rPr lang="en-US" sz="3600" dirty="0"/>
              <a:t>, 1500ft, 2000 </a:t>
            </a:r>
            <a:r>
              <a:rPr lang="en-US" sz="3600" dirty="0" err="1"/>
              <a:t>ft</a:t>
            </a:r>
            <a:r>
              <a:rPr lang="en-US" sz="3600" dirty="0"/>
              <a:t>, 1500 </a:t>
            </a:r>
            <a:r>
              <a:rPr lang="en-US" sz="3600" dirty="0" err="1"/>
              <a:t>ft</a:t>
            </a:r>
            <a:r>
              <a:rPr lang="en-US" sz="3600" dirty="0"/>
              <a:t> and 2500 </a:t>
            </a:r>
            <a:r>
              <a:rPr lang="en-US" sz="3600" dirty="0" err="1"/>
              <a:t>ft</a:t>
            </a:r>
            <a:r>
              <a:rPr lang="en-US" sz="3600" dirty="0"/>
              <a:t> respectively, all pipes have diameter of 6 in ,the friction factor for each pipe is 0.022?</a:t>
            </a:r>
          </a:p>
          <a:p>
            <a:pPr algn="just">
              <a:buNone/>
            </a:pP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845474" y="492442"/>
            <a:ext cx="2985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IQ" sz="3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32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2263" y="837525"/>
            <a:ext cx="655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ar-SA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7" y="751344"/>
            <a:ext cx="7704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endParaRPr lang="ar-IQ" sz="36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216228"/>
            <a:ext cx="74888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/>
              <a:t> </a:t>
            </a:r>
            <a:r>
              <a:rPr lang="ar-IQ" sz="2800" b="1" dirty="0" smtClean="0"/>
              <a:t> </a:t>
            </a:r>
            <a:r>
              <a:rPr lang="ar-IQ" sz="3600" dirty="0"/>
              <a:t/>
            </a:r>
            <a:br>
              <a:rPr lang="ar-IQ" sz="3600" dirty="0"/>
            </a:br>
            <a:r>
              <a:rPr lang="ar-SA" sz="2800" dirty="0" smtClean="0"/>
              <a:t> </a:t>
            </a:r>
          </a:p>
          <a:p>
            <a:pPr algn="just"/>
            <a:endParaRPr lang="en-US" sz="2800" dirty="0"/>
          </a:p>
          <a:p>
            <a:pPr algn="just"/>
            <a:r>
              <a:rPr lang="ar-IQ" sz="3600" dirty="0"/>
              <a:t/>
            </a:r>
            <a:br>
              <a:rPr lang="ar-IQ" sz="3600" dirty="0"/>
            </a:br>
            <a:endParaRPr lang="en-US" sz="3600" dirty="0" smtClean="0"/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ar-IQ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IQ" sz="3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5682" y="1021308"/>
            <a:ext cx="66766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:\Users\Nidaa\Desktop\net work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3" t="1350" r="33925" b="11635"/>
          <a:stretch/>
        </p:blipFill>
        <p:spPr bwMode="auto">
          <a:xfrm rot="16200000">
            <a:off x="3980830" y="522373"/>
            <a:ext cx="2185035" cy="3162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38990"/>
              </p:ext>
            </p:extLst>
          </p:nvPr>
        </p:nvGraphicFramePr>
        <p:xfrm>
          <a:off x="2044361" y="4365104"/>
          <a:ext cx="5409565" cy="161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795"/>
                <a:gridCol w="772795"/>
                <a:gridCol w="772795"/>
                <a:gridCol w="360680"/>
                <a:gridCol w="358140"/>
                <a:gridCol w="1598930"/>
                <a:gridCol w="77343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 ft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V=Q/A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Hf=f*L/D*v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/2g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hf/Q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-78.9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∑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-75.39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76.91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2153" y="3555915"/>
            <a:ext cx="70823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Loop 1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ΔQ =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-hf1.85(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hf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/Q)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-(75.391.85( 76.91)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0.5 ft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/s = 0.015 m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/s =15 L/s˃ 3 L/s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not. Ok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980728"/>
            <a:ext cx="6196405" cy="2736304"/>
          </a:xfrm>
        </p:spPr>
        <p:txBody>
          <a:bodyPr>
            <a:normAutofit/>
          </a:bodyPr>
          <a:lstStyle/>
          <a:p>
            <a:pPr algn="just" rtl="0"/>
            <a:r>
              <a:rPr lang="ar-S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1934" y="3710813"/>
          <a:ext cx="3579495" cy="39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50"/>
                <a:gridCol w="786765"/>
                <a:gridCol w="809625"/>
                <a:gridCol w="630555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Corrected flows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42012"/>
              </p:ext>
            </p:extLst>
          </p:nvPr>
        </p:nvGraphicFramePr>
        <p:xfrm>
          <a:off x="1979712" y="3140968"/>
          <a:ext cx="5409565" cy="161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2795"/>
                <a:gridCol w="772795"/>
                <a:gridCol w="772795"/>
                <a:gridCol w="360680"/>
                <a:gridCol w="358140"/>
                <a:gridCol w="1598930"/>
                <a:gridCol w="77343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Pipe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 ft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/s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V=Q/A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Hf=f*L/D*v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/2g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hf/Q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+2.89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+2.31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∑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+3.47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27.66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05741"/>
              </p:ext>
            </p:extLst>
          </p:nvPr>
        </p:nvGraphicFramePr>
        <p:xfrm>
          <a:off x="2771800" y="5157192"/>
          <a:ext cx="3579495" cy="393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50"/>
                <a:gridCol w="786765"/>
                <a:gridCol w="809625"/>
                <a:gridCol w="630555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Pipe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Corrected flows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+0.25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-0.25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43608" y="2420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not. Ok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Loop 2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ΔQ =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-hf1.85(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hf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/Q)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-(3.47)1.85( 27.66)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0.06 ft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/s = 0.002 m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/s = 2 L/s˂ 3 L/s  O.K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465" y="854480"/>
            <a:ext cx="7488832" cy="5403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600" dirty="0" smtClean="0"/>
          </a:p>
          <a:p>
            <a:pPr algn="l" rtl="0"/>
            <a:r>
              <a:rPr lang="en-US" b="1" dirty="0"/>
              <a:t>Example 6:</a:t>
            </a:r>
            <a:endParaRPr lang="en-US" dirty="0"/>
          </a:p>
          <a:p>
            <a:pPr algn="l" rtl="0"/>
            <a:r>
              <a:rPr lang="en-US" dirty="0"/>
              <a:t>A network in which Q and </a:t>
            </a:r>
            <a:r>
              <a:rPr lang="en-US" dirty="0" err="1"/>
              <a:t>hf</a:t>
            </a:r>
            <a:r>
              <a:rPr lang="en-US" dirty="0"/>
              <a:t> refer to discharge and pressure drops respectively, subscripts 1, 2, 3, 4, and 5 designate respective values in pipe lengths AC, BC, CD, DA, AC, subscripts A B C &amp; D designate discharges entering or leaving the junction points ABC&amp; D respectively, by sticking the values given in the figure find the following discharges: Q</a:t>
            </a:r>
            <a:r>
              <a:rPr lang="en-US" baseline="-25000" dirty="0"/>
              <a:t>B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, Q</a:t>
            </a:r>
            <a:r>
              <a:rPr lang="en-US" baseline="-25000" dirty="0"/>
              <a:t>4</a:t>
            </a:r>
            <a:r>
              <a:rPr lang="en-US" dirty="0"/>
              <a:t> &amp; Q</a:t>
            </a:r>
            <a:r>
              <a:rPr lang="en-US" baseline="-25000" dirty="0"/>
              <a:t>5 </a:t>
            </a:r>
            <a:r>
              <a:rPr lang="en-US" dirty="0"/>
              <a:t>and pressure drops hf4, hf5?</a:t>
            </a:r>
          </a:p>
          <a:p>
            <a:pPr>
              <a:buNone/>
            </a:pPr>
            <a:endParaRPr lang="ar-IQ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1" y="2509739"/>
            <a:ext cx="748883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00042"/>
            <a:ext cx="7514006" cy="5738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ar-IQ" sz="3600" dirty="0" smtClean="0"/>
              <a:t> </a:t>
            </a:r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69582" y="500042"/>
            <a:ext cx="4171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856680" y="892552"/>
            <a:ext cx="287323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89255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idaa\Desktop\New folder\,kjhghjkl\محاضرات موائع 17-18\صور محاضرات موائع\1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18" b="31460"/>
          <a:stretch/>
        </p:blipFill>
        <p:spPr bwMode="auto">
          <a:xfrm>
            <a:off x="3300224" y="1146373"/>
            <a:ext cx="2999968" cy="1750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Nidaa\Desktop\New folder\,kjhghjkl\محاضرات موائع 17-18\صور محاضرات موائع\1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06" b="37403"/>
          <a:stretch/>
        </p:blipFill>
        <p:spPr bwMode="auto">
          <a:xfrm>
            <a:off x="3136806" y="2961650"/>
            <a:ext cx="3019370" cy="1617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764704"/>
            <a:ext cx="7200800" cy="5102732"/>
          </a:xfrm>
        </p:spPr>
        <p:txBody>
          <a:bodyPr>
            <a:normAutofit fontScale="25000" lnSpcReduction="20000"/>
          </a:bodyPr>
          <a:lstStyle/>
          <a:p>
            <a:pPr algn="just" rt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en-US" sz="2800" dirty="0" smtClean="0"/>
              <a:t> </a:t>
            </a:r>
            <a:endParaRPr lang="en-US" sz="2800" dirty="0"/>
          </a:p>
          <a:p>
            <a:pPr algn="l" rtl="0"/>
            <a:r>
              <a:rPr lang="en-US" sz="8600" dirty="0"/>
              <a:t>D) Q</a:t>
            </a:r>
            <a:r>
              <a:rPr lang="en-US" sz="8600" baseline="-25000" dirty="0"/>
              <a:t>D</a:t>
            </a:r>
            <a:r>
              <a:rPr lang="en-US" sz="8600" dirty="0"/>
              <a:t> = Q</a:t>
            </a:r>
            <a:r>
              <a:rPr lang="en-US" sz="8600" baseline="-25000" dirty="0"/>
              <a:t>3</a:t>
            </a:r>
            <a:r>
              <a:rPr lang="en-US" sz="8600" dirty="0"/>
              <a:t> + Q</a:t>
            </a:r>
            <a:r>
              <a:rPr lang="en-US" sz="8600" baseline="-25000" dirty="0"/>
              <a:t>4</a:t>
            </a:r>
            <a:endParaRPr lang="en-US" sz="8600" dirty="0"/>
          </a:p>
          <a:p>
            <a:pPr algn="l" rtl="0"/>
            <a:r>
              <a:rPr lang="en-US" sz="8600" dirty="0"/>
              <a:t>100= 40+ Q</a:t>
            </a:r>
            <a:r>
              <a:rPr lang="en-US" sz="8600" baseline="-25000" dirty="0"/>
              <a:t>4</a:t>
            </a:r>
            <a:r>
              <a:rPr lang="en-US" sz="8600" dirty="0"/>
              <a:t>  = 60</a:t>
            </a:r>
          </a:p>
          <a:p>
            <a:pPr algn="l" rtl="0"/>
            <a:r>
              <a:rPr lang="en-US" sz="8600" dirty="0"/>
              <a:t>A)    Q</a:t>
            </a:r>
            <a:r>
              <a:rPr lang="en-US" sz="8600" baseline="-25000" dirty="0"/>
              <a:t>4</a:t>
            </a:r>
            <a:r>
              <a:rPr lang="en-US" sz="8600" dirty="0"/>
              <a:t> = Q</a:t>
            </a:r>
            <a:r>
              <a:rPr lang="en-US" sz="8600" baseline="-25000" dirty="0"/>
              <a:t>A</a:t>
            </a:r>
            <a:r>
              <a:rPr lang="en-US" sz="8600" dirty="0"/>
              <a:t>+ Q</a:t>
            </a:r>
            <a:r>
              <a:rPr lang="en-US" sz="8600" baseline="-25000" dirty="0"/>
              <a:t>1</a:t>
            </a:r>
            <a:r>
              <a:rPr lang="en-US" sz="8600" dirty="0"/>
              <a:t> + Q</a:t>
            </a:r>
            <a:r>
              <a:rPr lang="en-US" sz="8600" baseline="-25000" dirty="0"/>
              <a:t>5</a:t>
            </a:r>
            <a:endParaRPr lang="en-US" sz="8600" dirty="0"/>
          </a:p>
          <a:p>
            <a:pPr algn="l" rtl="0"/>
            <a:r>
              <a:rPr lang="en-US" sz="8600" dirty="0"/>
              <a:t>60=20 + 30+ Q</a:t>
            </a:r>
            <a:r>
              <a:rPr lang="en-US" sz="8600" baseline="-25000" dirty="0"/>
              <a:t>5</a:t>
            </a:r>
            <a:r>
              <a:rPr lang="en-US" sz="8600" dirty="0"/>
              <a:t>   =  10</a:t>
            </a:r>
          </a:p>
          <a:p>
            <a:pPr algn="l" rtl="0"/>
            <a:r>
              <a:rPr lang="en-US" sz="8600" dirty="0"/>
              <a:t>C)Q</a:t>
            </a:r>
            <a:r>
              <a:rPr lang="en-US" sz="8600" baseline="-25000" dirty="0"/>
              <a:t>3</a:t>
            </a:r>
            <a:r>
              <a:rPr lang="en-US" sz="8600" dirty="0"/>
              <a:t> + Q</a:t>
            </a:r>
            <a:r>
              <a:rPr lang="en-US" sz="8600" baseline="-25000" dirty="0"/>
              <a:t>5</a:t>
            </a:r>
            <a:r>
              <a:rPr lang="en-US" sz="8600" dirty="0"/>
              <a:t> +Q</a:t>
            </a:r>
            <a:r>
              <a:rPr lang="en-US" sz="8600" baseline="-25000" dirty="0"/>
              <a:t>2</a:t>
            </a:r>
            <a:r>
              <a:rPr lang="en-US" sz="8600" dirty="0"/>
              <a:t> =30</a:t>
            </a:r>
          </a:p>
          <a:p>
            <a:pPr algn="l" rtl="0"/>
            <a:r>
              <a:rPr lang="en-US" sz="8600" dirty="0"/>
              <a:t>Q</a:t>
            </a:r>
            <a:r>
              <a:rPr lang="en-US" sz="8600" baseline="-25000" dirty="0"/>
              <a:t>2</a:t>
            </a:r>
            <a:r>
              <a:rPr lang="en-US" sz="8600" dirty="0"/>
              <a:t> = 30 – 40 – 10 = -20</a:t>
            </a:r>
          </a:p>
          <a:p>
            <a:pPr algn="l" rtl="0"/>
            <a:r>
              <a:rPr lang="en-US" sz="8600" dirty="0"/>
              <a:t>.B) Q</a:t>
            </a:r>
            <a:r>
              <a:rPr lang="en-US" sz="8600" baseline="-25000" dirty="0"/>
              <a:t>1</a:t>
            </a:r>
            <a:r>
              <a:rPr lang="en-US" sz="8600" dirty="0"/>
              <a:t> + Q</a:t>
            </a:r>
            <a:r>
              <a:rPr lang="en-US" sz="8600" baseline="-25000" dirty="0"/>
              <a:t>2</a:t>
            </a:r>
            <a:r>
              <a:rPr lang="en-US" sz="8600" dirty="0"/>
              <a:t> = Q</a:t>
            </a:r>
            <a:r>
              <a:rPr lang="en-US" sz="8600" baseline="-25000" dirty="0"/>
              <a:t>B</a:t>
            </a:r>
            <a:endParaRPr lang="en-US" sz="8600" dirty="0"/>
          </a:p>
          <a:p>
            <a:pPr algn="l" rtl="0"/>
            <a:r>
              <a:rPr lang="en-US" sz="8600" dirty="0"/>
              <a:t>30+ 20= Q</a:t>
            </a:r>
            <a:r>
              <a:rPr lang="en-US" sz="8600" baseline="-25000" dirty="0"/>
              <a:t>B</a:t>
            </a:r>
            <a:r>
              <a:rPr lang="en-US" sz="8600" dirty="0"/>
              <a:t>   =50</a:t>
            </a:r>
          </a:p>
          <a:p>
            <a:pPr algn="l" rtl="0"/>
            <a:r>
              <a:rPr lang="en-US" sz="8600" dirty="0"/>
              <a:t>∑ </a:t>
            </a:r>
            <a:r>
              <a:rPr lang="en-US" sz="8600" dirty="0" err="1"/>
              <a:t>hf</a:t>
            </a:r>
            <a:r>
              <a:rPr lang="en-US" sz="8600" dirty="0"/>
              <a:t>=0</a:t>
            </a:r>
          </a:p>
          <a:p>
            <a:pPr algn="l" rtl="0"/>
            <a:r>
              <a:rPr lang="en-US" sz="8600" dirty="0"/>
              <a:t>@ ABC              hf1- hf2 – hf5=0</a:t>
            </a:r>
          </a:p>
          <a:p>
            <a:pPr algn="l" rtl="0"/>
            <a:r>
              <a:rPr lang="en-US" sz="8600" dirty="0"/>
              <a:t>60 – 40 – </a:t>
            </a:r>
            <a:r>
              <a:rPr lang="en-US" sz="8600" dirty="0" err="1"/>
              <a:t>hf</a:t>
            </a:r>
            <a:r>
              <a:rPr lang="en-US" sz="8600" dirty="0"/>
              <a:t> 5=0                         </a:t>
            </a:r>
            <a:r>
              <a:rPr lang="en-US" sz="8600" dirty="0" err="1"/>
              <a:t>hf</a:t>
            </a:r>
            <a:r>
              <a:rPr lang="en-US" sz="8600" dirty="0"/>
              <a:t> 5 =20</a:t>
            </a:r>
          </a:p>
          <a:p>
            <a:pPr algn="l" rtl="0"/>
            <a:r>
              <a:rPr lang="en-US" sz="8600" dirty="0"/>
              <a:t>Circuit  ACD : hf4+ hf5 – hf3 =0</a:t>
            </a:r>
          </a:p>
          <a:p>
            <a:pPr algn="l" rtl="0"/>
            <a:r>
              <a:rPr lang="en-US" sz="8600" dirty="0"/>
              <a:t>  hf4 + 20 -120=0                    hf4=100</a:t>
            </a:r>
          </a:p>
          <a:p>
            <a:pPr>
              <a:buNone/>
            </a:pPr>
            <a:endParaRPr lang="ar-IQ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1987" y="2833880"/>
            <a:ext cx="8338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764704"/>
            <a:ext cx="6196405" cy="360381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IQ" sz="1800" dirty="0" smtClean="0"/>
          </a:p>
          <a:p>
            <a:pPr algn="just" rtl="0"/>
            <a:r>
              <a:rPr lang="ar-IQ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ar-IQ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491880" y="980728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/>
            <a:r>
              <a:rPr lang="en-US" b="1" dirty="0"/>
              <a:t>Branched pipeline</a:t>
            </a:r>
            <a:endParaRPr lang="en-US" dirty="0"/>
          </a:p>
        </p:txBody>
      </p:sp>
      <p:pic>
        <p:nvPicPr>
          <p:cNvPr id="5" name="Picture 4" descr="C:\Users\Nidaa\Desktop\New folder\,kjhghjkl\محاضرات موائع 17-18\صور محاضرات موائع\1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208" r="4768" b="26081"/>
          <a:stretch/>
        </p:blipFill>
        <p:spPr bwMode="auto">
          <a:xfrm>
            <a:off x="4578039" y="1350060"/>
            <a:ext cx="3975735" cy="2415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3608" y="35730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dirty="0"/>
              <a:t>When three or more pipes meet at a junction then the following basics principles apply:</a:t>
            </a:r>
          </a:p>
          <a:p>
            <a:pPr algn="l" rtl="0"/>
            <a:r>
              <a:rPr lang="en-US" dirty="0"/>
              <a:t>1-The continuity equation must be obeyed, the total flow into the junction must equal total flow out of the junction.</a:t>
            </a:r>
          </a:p>
          <a:p>
            <a:pPr algn="l" rtl="0"/>
            <a:r>
              <a:rPr lang="en-US" dirty="0"/>
              <a:t>2-At any one point there can only be one value of head.</a:t>
            </a:r>
          </a:p>
          <a:p>
            <a:pPr algn="l" rtl="0"/>
            <a:r>
              <a:rPr lang="en-US" dirty="0"/>
              <a:t>3- </a:t>
            </a:r>
            <a:r>
              <a:rPr lang="en-US" dirty="0" err="1"/>
              <a:t>Darcyꞌs</a:t>
            </a:r>
            <a:r>
              <a:rPr lang="en-US" dirty="0"/>
              <a:t>  equation must be satisfied for each pipe.</a:t>
            </a:r>
          </a:p>
        </p:txBody>
      </p:sp>
    </p:spTree>
    <p:extLst>
      <p:ext uri="{BB962C8B-B14F-4D97-AF65-F5344CB8AC3E}">
        <p14:creationId xmlns:p14="http://schemas.microsoft.com/office/powerpoint/2010/main" val="206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3571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4000" dirty="0" smtClean="0"/>
              <a:t>.  </a:t>
            </a:r>
            <a:endParaRPr lang="ar-IQ" sz="4000" dirty="0" smtClean="0"/>
          </a:p>
          <a:p>
            <a:pPr algn="just"/>
            <a:r>
              <a:rPr lang="ar-IQ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402648"/>
            <a:ext cx="91440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 smtClean="0">
              <a:solidFill>
                <a:srgbClr val="0033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003300"/>
                </a:solidFill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1772816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1406" y="1402648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The water level A &amp; B in two reservoir are 104.5 m and 100 m, above datum , a pipe joins each to a common point D where pressure is 9.8 KN /m</a:t>
            </a:r>
            <a:r>
              <a:rPr lang="en-US" sz="2400" baseline="30000" dirty="0"/>
              <a:t>2</a:t>
            </a:r>
            <a:r>
              <a:rPr lang="en-US" sz="2400" dirty="0"/>
              <a:t> gage, and height 83.4 above datum. Another pipe connects D to another tank. What will be the height of water level in C assuming the same values of  f , and friction coefficient =0.0075, dia. of AD, BD, CD are 300, 450, and 600 mm , </a:t>
            </a:r>
            <a:r>
              <a:rPr lang="en-US" dirty="0"/>
              <a:t>L=240, 270 and 300 m?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2225</TotalTime>
  <Words>845</Words>
  <Application>Microsoft Office PowerPoint</Application>
  <PresentationFormat>On-screen Show (4:3)</PresentationFormat>
  <Paragraphs>188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 Fluid Mechanics Lectures 2nd year/2nd semister/2018-2019/Al-Mustansiriyah unv./College of engineering/Highway &amp;Transportation Dep.Lec.1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هجرة الشباب</dc:title>
  <dc:creator>ski</dc:creator>
  <cp:lastModifiedBy>DR.Ahmed  </cp:lastModifiedBy>
  <cp:revision>293</cp:revision>
  <dcterms:created xsi:type="dcterms:W3CDTF">2015-11-22T08:38:51Z</dcterms:created>
  <dcterms:modified xsi:type="dcterms:W3CDTF">2019-02-10T19:05:10Z</dcterms:modified>
</cp:coreProperties>
</file>