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224" r:id="rId1"/>
  </p:sldMasterIdLst>
  <p:notesMasterIdLst>
    <p:notesMasterId r:id="rId13"/>
  </p:notesMasterIdLst>
  <p:sldIdLst>
    <p:sldId id="256" r:id="rId2"/>
    <p:sldId id="276" r:id="rId3"/>
    <p:sldId id="259" r:id="rId4"/>
    <p:sldId id="326" r:id="rId5"/>
    <p:sldId id="260" r:id="rId6"/>
    <p:sldId id="261" r:id="rId7"/>
    <p:sldId id="262" r:id="rId8"/>
    <p:sldId id="327" r:id="rId9"/>
    <p:sldId id="287" r:id="rId10"/>
    <p:sldId id="288" r:id="rId11"/>
    <p:sldId id="325" r:id="rId1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3996" autoAdjust="0"/>
  </p:normalViewPr>
  <p:slideViewPr>
    <p:cSldViewPr>
      <p:cViewPr varScale="1">
        <p:scale>
          <a:sx n="52" d="100"/>
          <a:sy n="52" d="100"/>
        </p:scale>
        <p:origin x="-121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325E3DE-36BF-4587-BCFC-0FEA68F3D6AE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5EE57DE-2542-40F9-9B0B-B4F768F2C6F6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3455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18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91680" y="2420888"/>
            <a:ext cx="6048672" cy="3672408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ar-IQ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luid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echanics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ectures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year/2</a:t>
            </a:r>
            <a:r>
              <a:rPr lang="en-US" sz="4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semister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/2018-2019/Al-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Mustansiriyah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unv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./College of engineering/Highway &amp;Transportation Dep.Lec.1</a:t>
            </a:r>
            <a:endParaRPr lang="ar-IQ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14290"/>
            <a:ext cx="8229600" cy="4524388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sz="36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buNone/>
            </a:pPr>
            <a:r>
              <a:rPr lang="ar-IQ" sz="3600" dirty="0" smtClean="0"/>
              <a:t> </a:t>
            </a:r>
            <a:r>
              <a:rPr lang="ar-SA" sz="3600" dirty="0" smtClean="0"/>
              <a:t>.</a:t>
            </a:r>
            <a:r>
              <a:rPr lang="en-US" sz="3600" dirty="0" smtClean="0"/>
              <a:t>  </a:t>
            </a:r>
          </a:p>
          <a:p>
            <a:pPr>
              <a:buNone/>
            </a:pPr>
            <a:endParaRPr lang="ar-IQ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865" name="Rectangle 1"/>
              <p:cNvSpPr>
                <a:spLocks noChangeArrowheads="1"/>
              </p:cNvSpPr>
              <p:nvPr/>
            </p:nvSpPr>
            <p:spPr bwMode="auto">
              <a:xfrm>
                <a:off x="1547664" y="836712"/>
                <a:ext cx="6480720" cy="6837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457200" algn="l"/>
                  </a:tabLst>
                </a:pPr>
                <a:endParaRPr lang="en-US" sz="1200" dirty="0" smtClean="0">
                  <a:solidFill>
                    <a:srgbClr val="252525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rtl="0"/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252525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/>
                  <a:t>Z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/>
                        </m:ctrlPr>
                      </m:fPr>
                      <m:num>
                        <m:r>
                          <a:rPr lang="en-US" sz="3200" i="1"/>
                          <m:t>𝑣</m:t>
                        </m:r>
                        <m:sSub>
                          <m:sSubPr>
                            <m:ctrlPr>
                              <a:rPr lang="en-US" sz="3200" i="1"/>
                            </m:ctrlPr>
                          </m:sSubPr>
                          <m:e>
                            <m:r>
                              <a:rPr lang="en-US" sz="3200" i="1"/>
                              <m:t> </m:t>
                            </m:r>
                          </m:e>
                          <m:sub>
                            <m:r>
                              <a:rPr lang="en-US" sz="3200" i="1"/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3200" i="1"/>
                            </m:ctrlPr>
                          </m:sSupPr>
                          <m:e>
                            <m:r>
                              <a:rPr lang="en-US" sz="3200" i="1"/>
                              <m:t> </m:t>
                            </m:r>
                          </m:e>
                          <m:sup>
                            <m:r>
                              <a:rPr lang="en-US" sz="32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/>
                          <m:t>2</m:t>
                        </m:r>
                        <m:r>
                          <a:rPr lang="en-US" sz="3200" i="1"/>
                          <m:t>𝑔</m:t>
                        </m:r>
                      </m:den>
                    </m:f>
                    <m:r>
                      <a:rPr lang="en-US" sz="3200" i="1"/>
                      <m:t>+</m:t>
                    </m:r>
                    <m:f>
                      <m:fPr>
                        <m:ctrlPr>
                          <a:rPr lang="en-US" sz="3200" i="1"/>
                        </m:ctrlPr>
                      </m:fPr>
                      <m:num>
                        <m:r>
                          <a:rPr lang="en-US" sz="3200" i="1"/>
                          <m:t>𝑃</m:t>
                        </m:r>
                        <m:sSub>
                          <m:sSubPr>
                            <m:ctrlPr>
                              <a:rPr lang="en-US" sz="3200" i="1"/>
                            </m:ctrlPr>
                          </m:sSubPr>
                          <m:e>
                            <m:r>
                              <a:rPr lang="en-US" sz="3200" i="1"/>
                              <m:t> </m:t>
                            </m:r>
                          </m:e>
                          <m:sub>
                            <m:r>
                              <a:rPr lang="en-US" sz="3200" i="1"/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200" i="1"/>
                          <m:t>𝛾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US" sz="3200" baseline="-25000" dirty="0"/>
                  <a:t> + </a:t>
                </a:r>
                <a:r>
                  <a:rPr lang="en-US" sz="3200" dirty="0"/>
                  <a:t>HL  = Z</a:t>
                </a:r>
                <a:r>
                  <a:rPr lang="en-US" sz="3200" baseline="-25000" dirty="0"/>
                  <a:t>2 </a:t>
                </a:r>
                <a:r>
                  <a:rPr lang="en-US" sz="32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/>
                        </m:ctrlPr>
                      </m:fPr>
                      <m:num>
                        <m:r>
                          <a:rPr lang="en-US" sz="3200" i="1"/>
                          <m:t>𝑣</m:t>
                        </m:r>
                        <m:sSup>
                          <m:sSupPr>
                            <m:ctrlPr>
                              <a:rPr lang="en-US" sz="3200" i="1"/>
                            </m:ctrlPr>
                          </m:sSupPr>
                          <m:e>
                            <m:r>
                              <a:rPr lang="en-US" sz="3200" i="1"/>
                              <m:t> </m:t>
                            </m:r>
                            <m:sSub>
                              <m:sSubPr>
                                <m:ctrlPr>
                                  <a:rPr lang="en-US" sz="3200" i="1"/>
                                </m:ctrlPr>
                              </m:sSubPr>
                              <m:e>
                                <m:r>
                                  <a:rPr lang="en-US" sz="3200" i="1"/>
                                  <m:t> </m:t>
                                </m:r>
                              </m:e>
                              <m:sub>
                                <m:r>
                                  <a:rPr lang="en-US" sz="3200" i="1"/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/>
                          <m:t>2</m:t>
                        </m:r>
                        <m:r>
                          <a:rPr lang="en-US" sz="3200" i="1"/>
                          <m:t>𝑔</m:t>
                        </m:r>
                      </m:den>
                    </m:f>
                    <m:r>
                      <a:rPr lang="en-US" sz="3200" i="1"/>
                      <m:t>+</m:t>
                    </m:r>
                    <m:f>
                      <m:fPr>
                        <m:ctrlPr>
                          <a:rPr lang="en-US" sz="3200" i="1"/>
                        </m:ctrlPr>
                      </m:fPr>
                      <m:num>
                        <m:r>
                          <a:rPr lang="en-US" sz="3200" i="1"/>
                          <m:t>𝑃</m:t>
                        </m:r>
                        <m:sSub>
                          <m:sSubPr>
                            <m:ctrlPr>
                              <a:rPr lang="en-US" sz="3200" i="1"/>
                            </m:ctrlPr>
                          </m:sSubPr>
                          <m:e>
                            <m:r>
                              <a:rPr lang="en-US" sz="3200" i="1"/>
                              <m:t> </m:t>
                            </m:r>
                          </m:e>
                          <m:sub>
                            <m:r>
                              <a:rPr lang="en-US" sz="3200" i="1"/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200" i="1"/>
                          <m:t>𝛾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pPr rtl="0"/>
                <a:r>
                  <a:rPr lang="en-US" sz="3200" dirty="0"/>
                  <a:t>P1=P2       Z1=0      Z2=3 </a:t>
                </a:r>
                <a:r>
                  <a:rPr lang="en-US" sz="3200" dirty="0" err="1"/>
                  <a:t>ft+h</a:t>
                </a:r>
                <a:r>
                  <a:rPr lang="en-US" sz="3200" dirty="0"/>
                  <a:t>         V1=0          V2=V     AND</a:t>
                </a:r>
              </a:p>
              <a:p>
                <a:pPr rtl="0"/>
                <a:r>
                  <a:rPr lang="en-US" sz="3200" dirty="0"/>
                  <a:t>H</a:t>
                </a:r>
                <a:r>
                  <a:rPr lang="en-US" sz="3200" baseline="-25000" dirty="0"/>
                  <a:t>L</a:t>
                </a:r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r>
                      <a:rPr lang="en-US" sz="3200" i="1"/>
                      <m:t> </m:t>
                    </m:r>
                    <m:r>
                      <a:rPr lang="en-US" sz="3200" i="1"/>
                      <m:t>𝑓</m:t>
                    </m:r>
                    <m:f>
                      <m:fPr>
                        <m:ctrlPr>
                          <a:rPr lang="en-US" sz="3200" i="1"/>
                        </m:ctrlPr>
                      </m:fPr>
                      <m:num>
                        <m:r>
                          <a:rPr lang="en-US" sz="3200" i="1"/>
                          <m:t>𝐿</m:t>
                        </m:r>
                      </m:num>
                      <m:den>
                        <m:r>
                          <a:rPr lang="en-US" sz="3200" i="1"/>
                          <m:t>𝐷</m:t>
                        </m:r>
                      </m:den>
                    </m:f>
                    <m:f>
                      <m:fPr>
                        <m:ctrlPr>
                          <a:rPr lang="en-US" sz="3200" i="1"/>
                        </m:ctrlPr>
                      </m:fPr>
                      <m:num>
                        <m:sSup>
                          <m:sSupPr>
                            <m:ctrlPr>
                              <a:rPr lang="en-US" sz="3200" i="1"/>
                            </m:ctrlPr>
                          </m:sSupPr>
                          <m:e>
                            <m:r>
                              <a:rPr lang="en-US" sz="3200" i="1"/>
                              <m:t>𝑣</m:t>
                            </m:r>
                          </m:e>
                          <m:sup>
                            <m:r>
                              <a:rPr lang="en-US" sz="32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/>
                          <m:t>2</m:t>
                        </m:r>
                        <m:r>
                          <a:rPr lang="en-US" sz="3200" i="1"/>
                          <m:t>𝑔</m:t>
                        </m:r>
                      </m:den>
                    </m:f>
                    <m:r>
                      <a:rPr lang="en-US" sz="3200" i="1"/>
                      <m:t>+</m:t>
                    </m:r>
                    <m:r>
                      <a:rPr lang="en-US" sz="3200" i="1"/>
                      <m:t>𝐾</m:t>
                    </m:r>
                    <m:sSub>
                      <m:sSubPr>
                        <m:ctrlPr>
                          <a:rPr lang="en-US" sz="3200" i="1"/>
                        </m:ctrlPr>
                      </m:sSubPr>
                      <m:e>
                        <m:r>
                          <a:rPr lang="en-US" sz="3200" i="1"/>
                          <m:t> </m:t>
                        </m:r>
                      </m:e>
                      <m:sub>
                        <m:r>
                          <a:rPr lang="en-US" sz="3200" i="1"/>
                          <m:t>𝐿</m:t>
                        </m:r>
                      </m:sub>
                    </m:sSub>
                    <m:f>
                      <m:fPr>
                        <m:ctrlPr>
                          <a:rPr lang="en-US" sz="3200" i="1"/>
                        </m:ctrlPr>
                      </m:fPr>
                      <m:num>
                        <m:r>
                          <a:rPr lang="en-US" sz="3200" i="1"/>
                          <m:t>𝑣</m:t>
                        </m:r>
                        <m:sSup>
                          <m:sSupPr>
                            <m:ctrlPr>
                              <a:rPr lang="en-US" sz="3200" i="1"/>
                            </m:ctrlPr>
                          </m:sSupPr>
                          <m:e>
                            <m:r>
                              <a:rPr lang="en-US" sz="3200" i="1"/>
                              <m:t> </m:t>
                            </m:r>
                          </m:e>
                          <m:sup>
                            <m:r>
                              <a:rPr lang="en-US" sz="32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/>
                          <m:t>2</m:t>
                        </m:r>
                        <m:r>
                          <a:rPr lang="en-US" sz="3200" i="1"/>
                          <m:t>𝑔</m:t>
                        </m:r>
                      </m:den>
                    </m:f>
                  </m:oMath>
                </a14:m>
                <a:r>
                  <a:rPr lang="en-US" sz="3200" dirty="0"/>
                  <a:t>  </a:t>
                </a:r>
              </a:p>
              <a:p>
                <a:pPr rtl="0"/>
                <a:r>
                  <a:rPr lang="en-US" sz="3200" dirty="0"/>
                  <a:t>Z1=4.5 </a:t>
                </a:r>
                <a:r>
                  <a:rPr lang="en-US" sz="3200" dirty="0" err="1"/>
                  <a:t>ft</a:t>
                </a:r>
                <a:endParaRPr lang="en-US" sz="3200" dirty="0"/>
              </a:p>
              <a:p>
                <a:pPr rtl="0"/>
                <a:r>
                  <a:rPr lang="en-US" sz="3200" dirty="0"/>
                  <a:t>4.5 = (0.3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/>
                        </m:ctrlPr>
                      </m:fPr>
                      <m:num>
                        <m:r>
                          <a:rPr lang="en-US" sz="3200" i="1"/>
                          <m:t>20</m:t>
                        </m:r>
                      </m:num>
                      <m:den>
                        <m:r>
                          <a:rPr lang="en-US" sz="3200" i="1"/>
                          <m:t>0</m:t>
                        </m:r>
                        <m:r>
                          <a:rPr lang="en-US" sz="3200" i="1"/>
                          <m:t>.</m:t>
                        </m:r>
                        <m:r>
                          <a:rPr lang="en-US" sz="3200" i="1"/>
                          <m:t>6</m:t>
                        </m:r>
                        <m:r>
                          <a:rPr lang="en-US" sz="3200" i="1"/>
                          <m:t>/</m:t>
                        </m:r>
                        <m:r>
                          <a:rPr lang="en-US" sz="3200" i="1"/>
                          <m:t>12</m:t>
                        </m:r>
                      </m:den>
                    </m:f>
                    <m:r>
                      <a:rPr lang="en-US" sz="3200" i="1"/>
                      <m:t>+</m:t>
                    </m:r>
                    <m:r>
                      <a:rPr lang="en-US" sz="3200" i="1"/>
                      <m:t>18</m:t>
                    </m:r>
                    <m:r>
                      <a:rPr lang="en-US" sz="3200" i="1"/>
                      <m:t>+</m:t>
                    </m:r>
                    <m:r>
                      <a:rPr lang="en-US" sz="3200" i="1"/>
                      <m:t>1</m:t>
                    </m:r>
                    <m:r>
                      <a:rPr lang="en-US" sz="3200" i="1"/>
                      <m:t>)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/>
                        </m:ctrlPr>
                      </m:fPr>
                      <m:num>
                        <m:sSup>
                          <m:sSupPr>
                            <m:ctrlPr>
                              <a:rPr lang="en-US" sz="3200" i="1"/>
                            </m:ctrlPr>
                          </m:sSupPr>
                          <m:e>
                            <m:r>
                              <a:rPr lang="en-US" sz="3200" i="1"/>
                              <m:t>𝑣</m:t>
                            </m:r>
                          </m:e>
                          <m:sup>
                            <m:r>
                              <a:rPr lang="en-US" sz="32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/>
                          <m:t>2</m:t>
                        </m:r>
                        <m:r>
                          <a:rPr lang="en-US" sz="3200" i="1"/>
                          <m:t>∗</m:t>
                        </m:r>
                        <m:r>
                          <a:rPr lang="en-US" sz="3200" i="1"/>
                          <m:t>32</m:t>
                        </m:r>
                        <m:r>
                          <a:rPr lang="en-US" sz="3200" i="1"/>
                          <m:t>.</m:t>
                        </m:r>
                        <m:r>
                          <a:rPr lang="en-US" sz="3200" i="1"/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  <a:p>
                <a:pPr rtl="0"/>
                <a:r>
                  <a:rPr lang="en-US" sz="3200" dirty="0"/>
                  <a:t>V=3.06 </a:t>
                </a:r>
                <a:r>
                  <a:rPr lang="en-US" sz="3200" dirty="0" err="1"/>
                  <a:t>ft</a:t>
                </a:r>
                <a:r>
                  <a:rPr lang="en-US" sz="3200" dirty="0"/>
                  <a:t>/s        Q=AV=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/>
                        </m:ctrlPr>
                      </m:fPr>
                      <m:num>
                        <m:r>
                          <a:rPr lang="en-US" sz="3200" i="1"/>
                          <m:t>𝜋</m:t>
                        </m:r>
                      </m:num>
                      <m:den>
                        <m:r>
                          <a:rPr lang="en-US" sz="3200" i="1"/>
                          <m:t>4</m:t>
                        </m:r>
                      </m:den>
                    </m:f>
                    <m:r>
                      <a:rPr lang="en-US" sz="3200" i="1"/>
                      <m:t>(</m:t>
                    </m:r>
                    <m:f>
                      <m:fPr>
                        <m:ctrlPr>
                          <a:rPr lang="en-US" sz="3200" i="1"/>
                        </m:ctrlPr>
                      </m:fPr>
                      <m:num>
                        <m:r>
                          <a:rPr lang="en-US" sz="3200" i="1"/>
                          <m:t>0</m:t>
                        </m:r>
                        <m:r>
                          <a:rPr lang="en-US" sz="3200" i="1"/>
                          <m:t>.</m:t>
                        </m:r>
                        <m:r>
                          <a:rPr lang="en-US" sz="3200" i="1"/>
                          <m:t>6</m:t>
                        </m:r>
                      </m:num>
                      <m:den>
                        <m:r>
                          <a:rPr lang="en-US" sz="3200" i="1"/>
                          <m:t>12</m:t>
                        </m:r>
                      </m:den>
                    </m:f>
                    <m:r>
                      <a:rPr lang="en-US" sz="3200" i="1"/>
                      <m:t>)</m:t>
                    </m:r>
                    <m:sSup>
                      <m:sSupPr>
                        <m:ctrlPr>
                          <a:rPr lang="en-US" sz="3200" i="1"/>
                        </m:ctrlPr>
                      </m:sSupPr>
                      <m:e>
                        <m:r>
                          <a:rPr lang="en-US" sz="3200" i="1"/>
                          <m:t> </m:t>
                        </m:r>
                      </m:e>
                      <m:sup>
                        <m:r>
                          <a:rPr lang="en-US" sz="3200" i="1"/>
                          <m:t>2</m:t>
                        </m:r>
                      </m:sup>
                    </m:sSup>
                    <m:r>
                      <a:rPr lang="en-US" sz="3200" i="1"/>
                      <m:t>(</m:t>
                    </m:r>
                    <m:r>
                      <a:rPr lang="en-US" sz="3200" i="1"/>
                      <m:t>3</m:t>
                    </m:r>
                    <m:r>
                      <a:rPr lang="en-US" sz="3200" i="1"/>
                      <m:t>.</m:t>
                    </m:r>
                    <m:r>
                      <a:rPr lang="en-US" sz="3200" i="1"/>
                      <m:t>06</m:t>
                    </m:r>
                    <m:r>
                      <a:rPr lang="en-US" sz="3200" i="1"/>
                      <m:t>)</m:t>
                    </m:r>
                  </m:oMath>
                </a14:m>
                <a:r>
                  <a:rPr lang="en-US" sz="3200" dirty="0"/>
                  <a:t> = 0.00601 </a:t>
                </a:r>
                <a:r>
                  <a:rPr lang="en-US" sz="3200" dirty="0" err="1"/>
                  <a:t>ft</a:t>
                </a:r>
                <a:r>
                  <a:rPr lang="en-US" sz="3200" dirty="0"/>
                  <a:t> </a:t>
                </a:r>
                <a:r>
                  <a:rPr lang="en-US" sz="3200" baseline="30000" dirty="0"/>
                  <a:t>3</a:t>
                </a:r>
                <a:r>
                  <a:rPr lang="en-US" sz="3200" dirty="0"/>
                  <a:t>/s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457200" algn="l"/>
                  </a:tabLst>
                </a:pP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algn="just" rtl="0"/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>
                    <a:tab pos="457200" algn="l"/>
                  </a:tabLst>
                </a:pPr>
                <a:r>
                  <a:rPr lang="ar-IQ" sz="3200" dirty="0" smtClean="0">
                    <a:solidFill>
                      <a:srgbClr val="252525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686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664" y="836712"/>
                <a:ext cx="6480720" cy="6837000"/>
              </a:xfrm>
              <a:prstGeom prst="rect">
                <a:avLst/>
              </a:prstGeom>
              <a:blipFill rotWithShape="1">
                <a:blip r:embed="rId2"/>
                <a:stretch>
                  <a:fillRect r="-3951" b="-249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-46516" y="170080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ar-IQ" sz="3200" dirty="0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714348" y="2810424"/>
            <a:ext cx="83744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S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Thanks</a:t>
            </a:r>
            <a:endParaRPr lang="ar-IQ" sz="4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098" name="Picture 2" descr="http://media4.picsearch.com/is?HA4TNjW9Eym2Jny3nciJ2pqgRJkKpUjfFMKBNEae6Ss&amp;height=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045096"/>
            <a:ext cx="3168353" cy="36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28604"/>
                <a:ext cx="8229600" cy="5667396"/>
              </a:xfrm>
            </p:spPr>
            <p:txBody>
              <a:bodyPr>
                <a:normAutofit fontScale="92500" lnSpcReduction="10000"/>
              </a:bodyPr>
              <a:lstStyle/>
              <a:p>
                <a:pPr algn="l" rtl="0"/>
                <a:r>
                  <a:rPr lang="ar-IQ" sz="3600" dirty="0" smtClean="0"/>
                  <a:t> </a:t>
                </a:r>
                <a:r>
                  <a:rPr lang="ar-SA" sz="3600" dirty="0" smtClean="0"/>
                  <a:t>.</a:t>
                </a:r>
                <a:r>
                  <a:rPr lang="en-US" sz="3600" dirty="0"/>
                  <a:t> </a:t>
                </a:r>
                <a:r>
                  <a:rPr lang="en-US" sz="2800" dirty="0"/>
                  <a:t>Ex1:Oil with µ= 0.38 N.s/m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, Ƿ= 912 kg/m</a:t>
                </a:r>
                <a:r>
                  <a:rPr lang="en-US" sz="2800" baseline="30000" dirty="0"/>
                  <a:t>3</a:t>
                </a:r>
                <a:r>
                  <a:rPr lang="en-US" sz="2800" dirty="0"/>
                  <a:t>, flows through a horizontal 100 mm dia. and 500 m length, pipe at flow rate = 0.01 m</a:t>
                </a:r>
                <a:r>
                  <a:rPr lang="en-US" sz="2800" baseline="30000" dirty="0"/>
                  <a:t>3</a:t>
                </a:r>
                <a:r>
                  <a:rPr lang="en-US" sz="2800" dirty="0"/>
                  <a:t>/s. Determine the pressure drop in the pipe?</a:t>
                </a:r>
              </a:p>
              <a:p>
                <a:pPr algn="l" rtl="0"/>
                <a:r>
                  <a:rPr lang="en-US" sz="2800" dirty="0" err="1"/>
                  <a:t>ΔP</a:t>
                </a:r>
                <a:r>
                  <a:rPr lang="en-US" sz="2800" baseline="-25000" dirty="0" err="1"/>
                  <a:t>f</a:t>
                </a:r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128</m:t>
                        </m:r>
                        <m:r>
                          <a:rPr lang="en-US" sz="2800" i="1"/>
                          <m:t> </m:t>
                        </m:r>
                        <m:r>
                          <a:rPr lang="en-US" sz="2800" i="1"/>
                          <m:t>𝜇</m:t>
                        </m:r>
                        <m:r>
                          <a:rPr lang="en-US" sz="2800" i="1"/>
                          <m:t> </m:t>
                        </m:r>
                        <m:r>
                          <a:rPr lang="en-US" sz="2800" i="1"/>
                          <m:t>𝑄</m:t>
                        </m:r>
                        <m:r>
                          <a:rPr lang="en-US" sz="2800" i="1"/>
                          <m:t> </m:t>
                        </m:r>
                        <m:r>
                          <a:rPr lang="en-US" sz="2800" i="1"/>
                          <m:t>𝐿</m:t>
                        </m:r>
                      </m:num>
                      <m:den>
                        <m:r>
                          <a:rPr lang="en-US" sz="2800" i="1"/>
                          <m:t>𝜋</m:t>
                        </m:r>
                        <m:r>
                          <a:rPr lang="en-US" sz="2800" i="1"/>
                          <m:t> </m:t>
                        </m:r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a:rPr lang="en-US" sz="2800" i="1"/>
                              <m:t>𝐷</m:t>
                            </m:r>
                          </m:e>
                          <m:sup>
                            <m:r>
                              <a:rPr lang="en-US" sz="2800" i="1"/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/>
              </a:p>
              <a:p>
                <a:pPr algn="l" rtl="0"/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128</m:t>
                        </m:r>
                        <m:r>
                          <a:rPr lang="en-US" sz="2800" i="1"/>
                          <m:t>∗</m:t>
                        </m:r>
                        <m:r>
                          <a:rPr lang="en-US" sz="2800" i="1"/>
                          <m:t>0</m:t>
                        </m:r>
                        <m:r>
                          <a:rPr lang="en-US" sz="2800" i="1"/>
                          <m:t>.</m:t>
                        </m:r>
                        <m:r>
                          <a:rPr lang="en-US" sz="2800" i="1"/>
                          <m:t>38</m:t>
                        </m:r>
                        <m:r>
                          <a:rPr lang="en-US" sz="2800" i="1"/>
                          <m:t>∗</m:t>
                        </m:r>
                        <m:r>
                          <a:rPr lang="en-US" sz="2800" i="1"/>
                          <m:t>500</m:t>
                        </m:r>
                        <m:r>
                          <a:rPr lang="en-US" sz="2800" i="1"/>
                          <m:t>∗</m:t>
                        </m:r>
                        <m:r>
                          <a:rPr lang="en-US" sz="2800" i="1"/>
                          <m:t>0</m:t>
                        </m:r>
                        <m:r>
                          <a:rPr lang="en-US" sz="2800" i="1"/>
                          <m:t>.</m:t>
                        </m:r>
                        <m:r>
                          <a:rPr lang="en-US" sz="2800" i="1"/>
                          <m:t>01</m:t>
                        </m:r>
                      </m:num>
                      <m:den>
                        <m:r>
                          <a:rPr lang="en-US" sz="2800" i="1"/>
                          <m:t>𝜋</m:t>
                        </m:r>
                        <m:r>
                          <a:rPr lang="en-US" sz="2800" i="1"/>
                          <m:t>(</m:t>
                        </m:r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a:rPr lang="en-US" sz="2800" i="1"/>
                              <m:t>0</m:t>
                            </m:r>
                            <m:r>
                              <a:rPr lang="en-US" sz="2800" i="1"/>
                              <m:t>.</m:t>
                            </m:r>
                            <m:r>
                              <a:rPr lang="en-US" sz="2800" i="1"/>
                              <m:t>1</m:t>
                            </m:r>
                            <m:r>
                              <a:rPr lang="en-US" sz="2800" i="1"/>
                              <m:t>)</m:t>
                            </m:r>
                          </m:e>
                          <m:sup>
                            <m:r>
                              <a:rPr lang="en-US" sz="2800" i="1"/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= 774000 pa =772 </a:t>
                </a:r>
                <a:r>
                  <a:rPr lang="en-US" sz="2800" dirty="0" err="1"/>
                  <a:t>kpa</a:t>
                </a:r>
                <a:r>
                  <a:rPr lang="en-US" sz="2800" dirty="0"/>
                  <a:t>.</a:t>
                </a:r>
              </a:p>
              <a:p>
                <a:pPr algn="l" rtl="0"/>
                <a:r>
                  <a:rPr lang="en-US" sz="2800" dirty="0"/>
                  <a:t>To find Re:</a:t>
                </a:r>
              </a:p>
              <a:p>
                <a:pPr algn="l" rtl="0"/>
                <a:r>
                  <a:rPr lang="en-US" sz="2800" dirty="0"/>
                  <a:t>V=v avg.=Q/A=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0</m:t>
                        </m:r>
                        <m:r>
                          <a:rPr lang="en-US" sz="2800" i="1"/>
                          <m:t>.</m:t>
                        </m:r>
                        <m:r>
                          <a:rPr lang="en-US" sz="2800" i="1"/>
                          <m:t>01</m:t>
                        </m:r>
                      </m:num>
                      <m:den>
                        <m:f>
                          <m:fPr>
                            <m:ctrlPr>
                              <a:rPr lang="en-US" sz="2800" i="1"/>
                            </m:ctrlPr>
                          </m:fPr>
                          <m:num>
                            <m:r>
                              <a:rPr lang="en-US" sz="2800" i="1"/>
                              <m:t>𝜋</m:t>
                            </m:r>
                          </m:num>
                          <m:den>
                            <m:r>
                              <a:rPr lang="en-US" sz="2800" i="1"/>
                              <m:t>4</m:t>
                            </m:r>
                          </m:den>
                        </m:f>
                        <m:r>
                          <a:rPr lang="en-US" sz="2800" i="1"/>
                          <m:t>∗</m:t>
                        </m:r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a:rPr lang="en-US" sz="2800" i="1"/>
                              <m:t>(</m:t>
                            </m:r>
                            <m:r>
                              <a:rPr lang="en-US" sz="2800" i="1"/>
                              <m:t>0</m:t>
                            </m:r>
                            <m:r>
                              <a:rPr lang="en-US" sz="2800" i="1"/>
                              <m:t>.</m:t>
                            </m:r>
                            <m:r>
                              <a:rPr lang="en-US" sz="2800" i="1"/>
                              <m:t>1</m:t>
                            </m:r>
                            <m:r>
                              <a:rPr lang="en-US" sz="2800" i="1"/>
                              <m:t>)</m:t>
                            </m:r>
                          </m:e>
                          <m:sup>
                            <m:r>
                              <a:rPr lang="en-US" sz="2800" i="1"/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= 1.27 m/s</a:t>
                </a:r>
              </a:p>
              <a:p>
                <a:pPr algn="l" rtl="0"/>
                <a:r>
                  <a:rPr lang="en-US" sz="2800" dirty="0"/>
                  <a:t>Re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𝜌</m:t>
                        </m:r>
                        <m:r>
                          <a:rPr lang="en-US" sz="2800" i="1"/>
                          <m:t>𝑣</m:t>
                        </m:r>
                        <m:r>
                          <a:rPr lang="en-US" sz="2800" i="1"/>
                          <m:t> </m:t>
                        </m:r>
                        <m:r>
                          <a:rPr lang="en-US" sz="2800" i="1"/>
                          <m:t>𝐷</m:t>
                        </m:r>
                      </m:num>
                      <m:den>
                        <m:r>
                          <a:rPr lang="en-US" sz="2800" i="1"/>
                          <m:t>𝜇</m:t>
                        </m:r>
                      </m:den>
                    </m:f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912</m:t>
                        </m:r>
                        <m:r>
                          <a:rPr lang="en-US" sz="2800" i="1"/>
                          <m:t>∗</m:t>
                        </m:r>
                        <m:r>
                          <a:rPr lang="en-US" sz="2800" i="1"/>
                          <m:t>1</m:t>
                        </m:r>
                        <m:r>
                          <a:rPr lang="en-US" sz="2800" i="1"/>
                          <m:t>.</m:t>
                        </m:r>
                        <m:r>
                          <a:rPr lang="en-US" sz="2800" i="1"/>
                          <m:t>27</m:t>
                        </m:r>
                        <m:r>
                          <a:rPr lang="en-US" sz="2800" i="1"/>
                          <m:t>∗</m:t>
                        </m:r>
                        <m:r>
                          <a:rPr lang="en-US" sz="2800" i="1"/>
                          <m:t>0</m:t>
                        </m:r>
                        <m:r>
                          <a:rPr lang="en-US" sz="2800" i="1"/>
                          <m:t>.</m:t>
                        </m:r>
                        <m:r>
                          <a:rPr lang="en-US" sz="2800" i="1"/>
                          <m:t>1</m:t>
                        </m:r>
                      </m:num>
                      <m:den>
                        <m:r>
                          <a:rPr lang="en-US" sz="2800" i="1"/>
                          <m:t>0</m:t>
                        </m:r>
                        <m:r>
                          <a:rPr lang="en-US" sz="2800" i="1"/>
                          <m:t>.</m:t>
                        </m:r>
                        <m:r>
                          <a:rPr lang="en-US" sz="2800" i="1"/>
                          <m:t>38</m:t>
                        </m:r>
                      </m:den>
                    </m:f>
                  </m:oMath>
                </a14:m>
                <a:r>
                  <a:rPr lang="en-US" sz="2800" dirty="0"/>
                  <a:t>= 306  ˂ 2000   laminar flow and the analysis is valid</a:t>
                </a:r>
                <a:r>
                  <a:rPr lang="en-US" sz="3600" dirty="0"/>
                  <a:t>.</a:t>
                </a:r>
              </a:p>
              <a:p>
                <a:pPr algn="just">
                  <a:buNone/>
                </a:pPr>
                <a:endParaRPr lang="ar-IQ" sz="36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28604"/>
                <a:ext cx="8229600" cy="5667396"/>
              </a:xfrm>
              <a:blipFill rotWithShape="1">
                <a:blip r:embed="rId2"/>
                <a:stretch>
                  <a:fillRect l="-1556" t="-236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5729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8845474" y="492442"/>
            <a:ext cx="29854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 sz="3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 sz="3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3200" dirty="0" smtClean="0"/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2263" y="837525"/>
            <a:ext cx="6559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rgbClr val="0033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ar-S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7" y="751344"/>
            <a:ext cx="7704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ar-IQ" sz="3600" dirty="0" smtClean="0"/>
              <a:t> </a:t>
            </a:r>
            <a:endParaRPr lang="ar-IQ" sz="36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5729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99592" y="2216228"/>
            <a:ext cx="748883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 smtClean="0"/>
              <a:t> </a:t>
            </a:r>
            <a:r>
              <a:rPr lang="ar-IQ" sz="2800" b="1" dirty="0" smtClean="0"/>
              <a:t> </a:t>
            </a:r>
            <a:r>
              <a:rPr lang="ar-IQ" sz="3600" dirty="0"/>
              <a:t/>
            </a:r>
            <a:br>
              <a:rPr lang="ar-IQ" sz="3600" dirty="0"/>
            </a:br>
            <a:r>
              <a:rPr lang="ar-SA" sz="2800" dirty="0" smtClean="0"/>
              <a:t> </a:t>
            </a:r>
          </a:p>
          <a:p>
            <a:pPr algn="just"/>
            <a:endParaRPr lang="en-US" sz="2800" dirty="0"/>
          </a:p>
          <a:p>
            <a:pPr algn="just"/>
            <a:r>
              <a:rPr lang="ar-IQ" sz="3600" dirty="0"/>
              <a:t/>
            </a:r>
            <a:br>
              <a:rPr lang="ar-IQ" sz="3600" dirty="0"/>
            </a:br>
            <a:endParaRPr lang="en-US" sz="3600" dirty="0" smtClean="0"/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ar-IQ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IQ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IQ" sz="3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259632" y="1249576"/>
                <a:ext cx="6696744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000" dirty="0"/>
                  <a:t>Ex2'; Oil (µ=4*10</a:t>
                </a:r>
                <a:r>
                  <a:rPr lang="en-US" sz="2000" baseline="30000" dirty="0"/>
                  <a:t>-3</a:t>
                </a:r>
                <a:r>
                  <a:rPr lang="en-US" sz="2000" dirty="0"/>
                  <a:t>)</a:t>
                </a:r>
                <a:r>
                  <a:rPr lang="en-US" sz="2000" dirty="0" err="1"/>
                  <a:t>lb.s</a:t>
                </a:r>
                <a:r>
                  <a:rPr lang="en-US" sz="2000" dirty="0"/>
                  <a:t>/ft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, Ƿ=1.8 slugs/ft</a:t>
                </a:r>
                <a:r>
                  <a:rPr lang="en-US" sz="2000" baseline="30000" dirty="0"/>
                  <a:t>3</a:t>
                </a:r>
                <a:r>
                  <a:rPr lang="en-US" sz="2000" dirty="0"/>
                  <a:t>,flows through an inclined pipe (fig. 6) dia.=3 in, find the slope of the pipe that will cause the pressure to be constant along </a:t>
                </a:r>
                <a:r>
                  <a:rPr lang="en-US" dirty="0"/>
                  <a:t>the pipe? (</a:t>
                </a:r>
                <a14:m>
                  <m:oMath xmlns:m="http://schemas.openxmlformats.org/officeDocument/2006/math">
                    <m:r>
                      <a:rPr lang="en-US" i="1"/>
                      <m:t>𝜀</m:t>
                    </m:r>
                    <m:r>
                      <a:rPr lang="en-US" i="1"/>
                      <m:t>=</m:t>
                    </m:r>
                    <m:r>
                      <a:rPr lang="en-US" i="1"/>
                      <m:t>0</m:t>
                    </m:r>
                    <m:r>
                      <a:rPr lang="en-US" i="1"/>
                      <m:t>.</m:t>
                    </m:r>
                    <m:r>
                      <a:rPr lang="en-US" i="1"/>
                      <m:t>00026</m:t>
                    </m:r>
                    <m:r>
                      <a:rPr lang="en-US" i="1"/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249576"/>
                <a:ext cx="6696744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1002" t="-2304" r="-1093" b="-414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C:\Users\Nidaa\Desktop\IMG_67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24500" y="1237631"/>
            <a:ext cx="1155065" cy="284226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475656" y="2780928"/>
                <a:ext cx="4572000" cy="34934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rtl="0"/>
                <a:r>
                  <a:rPr lang="en-US" dirty="0"/>
                  <a:t>Z</a:t>
                </a:r>
                <a:r>
                  <a:rPr lang="en-US" baseline="-25000" dirty="0"/>
                  <a:t>1</a:t>
                </a:r>
                <a:r>
                  <a:rPr lang="en-US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𝑣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 </m:t>
                            </m:r>
                          </m:e>
                          <m:sub>
                            <m:r>
                              <a:rPr lang="en-US" i="1"/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 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2</m:t>
                        </m:r>
                        <m:r>
                          <a:rPr lang="en-US" i="1"/>
                          <m:t>𝑔</m:t>
                        </m:r>
                      </m:den>
                    </m:f>
                    <m:r>
                      <a:rPr lang="en-US" i="1"/>
                      <m:t>+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𝑃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 </m:t>
                            </m:r>
                          </m:e>
                          <m:sub>
                            <m:r>
                              <a:rPr lang="en-US" i="1"/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/>
                          <m:t>𝛾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baseline="-25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32</m:t>
                        </m:r>
                        <m:r>
                          <a:rPr lang="en-US" i="1"/>
                          <m:t> </m:t>
                        </m:r>
                        <m:r>
                          <a:rPr lang="en-US" i="1"/>
                          <m:t>𝜇</m:t>
                        </m:r>
                        <m:r>
                          <a:rPr lang="en-US" i="1"/>
                          <m:t> </m:t>
                        </m:r>
                        <m:r>
                          <a:rPr lang="en-US" i="1"/>
                          <m:t>𝑣</m:t>
                        </m:r>
                        <m:r>
                          <a:rPr lang="en-US" i="1"/>
                          <m:t> </m:t>
                        </m:r>
                        <m:r>
                          <a:rPr lang="en-US" i="1"/>
                          <m:t>𝐿</m:t>
                        </m:r>
                      </m:num>
                      <m:den>
                        <m:r>
                          <a:rPr lang="en-US" i="1"/>
                          <m:t>𝛾</m:t>
                        </m:r>
                        <m:r>
                          <a:rPr lang="en-US" i="1"/>
                          <m:t> 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𝐷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= Z</a:t>
                </a:r>
                <a:r>
                  <a:rPr lang="en-US" baseline="-25000" dirty="0"/>
                  <a:t>2 </a:t>
                </a:r>
                <a:r>
                  <a:rPr lang="en-US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𝑣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 </m:t>
                            </m:r>
                            <m:sSub>
                              <m:sSubPr>
                                <m:ctrlPr>
                                  <a:rPr lang="en-US" i="1"/>
                                </m:ctrlPr>
                              </m:sSubPr>
                              <m:e>
                                <m:r>
                                  <a:rPr lang="en-US" i="1"/>
                                  <m:t> </m:t>
                                </m:r>
                              </m:e>
                              <m:sub>
                                <m:r>
                                  <a:rPr lang="en-US" i="1"/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2</m:t>
                        </m:r>
                        <m:r>
                          <a:rPr lang="en-US" i="1"/>
                          <m:t>𝑔</m:t>
                        </m:r>
                      </m:den>
                    </m:f>
                    <m:r>
                      <a:rPr lang="en-US" i="1"/>
                      <m:t>+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𝑃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 </m:t>
                            </m:r>
                          </m:e>
                          <m:sub>
                            <m:r>
                              <a:rPr lang="en-US" i="1"/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/>
                          <m:t>𝛾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rtl="0"/>
                <a:r>
                  <a:rPr lang="en-US" dirty="0"/>
                  <a:t>P1= p2 and v1=v2</a:t>
                </a:r>
              </a:p>
              <a:p>
                <a:pPr rtl="0"/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𝑍</m:t>
                        </m:r>
                        <m:r>
                          <a:rPr lang="en-US" i="1"/>
                          <m:t>1</m:t>
                        </m:r>
                        <m:r>
                          <a:rPr lang="en-US" i="1"/>
                          <m:t>−</m:t>
                        </m:r>
                        <m:r>
                          <a:rPr lang="en-US" i="1"/>
                          <m:t>𝑍</m:t>
                        </m:r>
                        <m:r>
                          <a:rPr lang="en-US" i="1"/>
                          <m:t>2</m:t>
                        </m:r>
                      </m:num>
                      <m:den>
                        <m:r>
                          <a:rPr lang="en-US" i="1"/>
                          <m:t>𝐿</m:t>
                        </m:r>
                      </m:den>
                    </m:f>
                    <m:r>
                      <a:rPr lang="en-US" i="1"/>
                      <m:t>  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32</m:t>
                        </m:r>
                        <m:r>
                          <a:rPr lang="en-US" i="1"/>
                          <m:t> </m:t>
                        </m:r>
                        <m:r>
                          <a:rPr lang="en-US" i="1"/>
                          <m:t>𝜇</m:t>
                        </m:r>
                        <m:r>
                          <a:rPr lang="en-US" i="1"/>
                          <m:t> </m:t>
                        </m:r>
                        <m:r>
                          <a:rPr lang="en-US" i="1"/>
                          <m:t>𝑣</m:t>
                        </m:r>
                        <m:r>
                          <a:rPr lang="en-US" i="1"/>
                          <m:t> </m:t>
                        </m:r>
                        <m:r>
                          <a:rPr lang="en-US" i="1"/>
                          <m:t>𝐿</m:t>
                        </m:r>
                      </m:num>
                      <m:den>
                        <m:r>
                          <a:rPr lang="en-US" i="1"/>
                          <m:t>𝛾</m:t>
                        </m:r>
                        <m:r>
                          <a:rPr lang="en-US" i="1"/>
                          <m:t> 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𝐷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32</m:t>
                        </m:r>
                        <m:r>
                          <a:rPr lang="en-US" i="1"/>
                          <m:t> </m:t>
                        </m:r>
                        <m:r>
                          <a:rPr lang="en-US" i="1"/>
                          <m:t>𝜇</m:t>
                        </m:r>
                        <m:r>
                          <a:rPr lang="en-US" i="1"/>
                          <m:t>𝑣</m:t>
                        </m:r>
                      </m:num>
                      <m:den>
                        <m:r>
                          <a:rPr lang="en-US" i="1"/>
                          <m:t>𝜌</m:t>
                        </m:r>
                        <m:r>
                          <a:rPr lang="en-US" i="1"/>
                          <m:t>𝑔𝐷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 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rtl="0"/>
                <a:r>
                  <a:rPr lang="en-US" dirty="0"/>
                  <a:t>v=</a:t>
                </a:r>
                <a:r>
                  <a:rPr lang="en-US" dirty="0" err="1"/>
                  <a:t>vavg</a:t>
                </a:r>
                <a:r>
                  <a:rPr lang="en-US" dirty="0"/>
                  <a:t>.=Q/A=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0</m:t>
                        </m:r>
                        <m:r>
                          <a:rPr lang="en-US" i="1"/>
                          <m:t>.</m:t>
                        </m:r>
                        <m:r>
                          <a:rPr lang="en-US" i="1"/>
                          <m:t>3</m:t>
                        </m:r>
                      </m:num>
                      <m:den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4</m:t>
                            </m:r>
                          </m:den>
                        </m:f>
                        <m:r>
                          <a:rPr lang="en-US" i="1"/>
                          <m:t>(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3</m:t>
                            </m:r>
                          </m:num>
                          <m:den>
                            <m:r>
                              <a:rPr lang="en-US" i="1"/>
                              <m:t>12</m:t>
                            </m:r>
                          </m:den>
                        </m:f>
                        <m:r>
                          <a:rPr lang="en-US" i="1"/>
                          <m:t>)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 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=6.11 </a:t>
                </a:r>
                <a:r>
                  <a:rPr lang="en-US" dirty="0" err="1"/>
                  <a:t>ft</a:t>
                </a:r>
                <a:r>
                  <a:rPr lang="en-US" dirty="0"/>
                  <a:t>/s</a:t>
                </a:r>
              </a:p>
              <a:p>
                <a:pPr rtl="0"/>
                <a:r>
                  <a:rPr lang="en-US" dirty="0"/>
                  <a:t>sin</a:t>
                </a:r>
                <a14:m>
                  <m:oMath xmlns:m="http://schemas.openxmlformats.org/officeDocument/2006/math">
                    <m:r>
                      <a:rPr lang="en-US" i="1"/>
                      <m:t>𝜃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𝑍</m:t>
                        </m:r>
                        <m:r>
                          <a:rPr lang="en-US" i="1"/>
                          <m:t>1</m:t>
                        </m:r>
                        <m:r>
                          <a:rPr lang="en-US" i="1"/>
                          <m:t>−</m:t>
                        </m:r>
                        <m:r>
                          <a:rPr lang="en-US" i="1"/>
                          <m:t>𝑍</m:t>
                        </m:r>
                        <m:r>
                          <a:rPr lang="en-US" i="1"/>
                          <m:t>2</m:t>
                        </m:r>
                      </m:num>
                      <m:den>
                        <m:r>
                          <a:rPr lang="en-US" i="1"/>
                          <m:t>𝐿</m:t>
                        </m:r>
                      </m:den>
                    </m:f>
                  </m:oMath>
                </a14:m>
                <a:endParaRPr lang="en-US" dirty="0"/>
              </a:p>
              <a:p>
                <a:pPr rtl="0"/>
                <a:r>
                  <a:rPr lang="en-US" dirty="0"/>
                  <a:t>sin</a:t>
                </a:r>
                <a14:m>
                  <m:oMath xmlns:m="http://schemas.openxmlformats.org/officeDocument/2006/math">
                    <m:r>
                      <a:rPr lang="en-US" i="1"/>
                      <m:t>𝜃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32</m:t>
                        </m:r>
                        <m:r>
                          <a:rPr lang="en-US" i="1"/>
                          <m:t> </m:t>
                        </m:r>
                        <m:r>
                          <a:rPr lang="en-US" i="1"/>
                          <m:t>𝜇</m:t>
                        </m:r>
                        <m:r>
                          <a:rPr lang="en-US" i="1"/>
                          <m:t>𝑣</m:t>
                        </m:r>
                      </m:num>
                      <m:den>
                        <m:r>
                          <a:rPr lang="en-US" i="1"/>
                          <m:t>𝜌</m:t>
                        </m:r>
                        <m:r>
                          <a:rPr lang="en-US" i="1"/>
                          <m:t>𝑔𝐷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 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(</m:t>
                        </m:r>
                        <m:r>
                          <a:rPr lang="en-US" i="1"/>
                          <m:t>32</m:t>
                        </m:r>
                        <m:r>
                          <a:rPr lang="en-US" i="1"/>
                          <m:t>)(</m:t>
                        </m:r>
                        <m:r>
                          <a:rPr lang="en-US" i="1"/>
                          <m:t>4</m:t>
                        </m:r>
                        <m:r>
                          <a:rPr lang="en-US" i="1"/>
                          <m:t>∗</m:t>
                        </m:r>
                        <m:r>
                          <a:rPr lang="en-US" i="1"/>
                          <m:t>10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 </m:t>
                            </m:r>
                          </m:e>
                          <m:sup>
                            <m:r>
                              <a:rPr lang="en-US" i="1"/>
                              <m:t>−</m:t>
                            </m:r>
                            <m:r>
                              <a:rPr lang="en-US" i="1"/>
                              <m:t>3</m:t>
                            </m:r>
                          </m:sup>
                        </m:sSup>
                        <m:r>
                          <a:rPr lang="en-US" i="1"/>
                          <m:t>)(</m:t>
                        </m:r>
                        <m:r>
                          <a:rPr lang="en-US" i="1"/>
                          <m:t>6</m:t>
                        </m:r>
                        <m:r>
                          <a:rPr lang="en-US" i="1"/>
                          <m:t>.</m:t>
                        </m:r>
                        <m:r>
                          <a:rPr lang="en-US" i="1"/>
                          <m:t>11</m:t>
                        </m:r>
                        <m:r>
                          <a:rPr lang="en-US" i="1"/>
                          <m:t>)</m:t>
                        </m:r>
                      </m:num>
                      <m:den>
                        <m:r>
                          <a:rPr lang="en-US" i="1"/>
                          <m:t>1</m:t>
                        </m:r>
                        <m:r>
                          <a:rPr lang="en-US" i="1"/>
                          <m:t>.</m:t>
                        </m:r>
                        <m:r>
                          <a:rPr lang="en-US" i="1"/>
                          <m:t>8</m:t>
                        </m:r>
                        <m:r>
                          <a:rPr lang="en-US" i="1"/>
                          <m:t>∗</m:t>
                        </m:r>
                        <m:r>
                          <a:rPr lang="en-US" i="1"/>
                          <m:t>32</m:t>
                        </m:r>
                        <m:r>
                          <a:rPr lang="en-US" i="1"/>
                          <m:t>.</m:t>
                        </m:r>
                        <m:r>
                          <a:rPr lang="en-US" i="1"/>
                          <m:t>2</m:t>
                        </m:r>
                        <m:r>
                          <a:rPr lang="en-US" i="1"/>
                          <m:t>∗(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3</m:t>
                            </m:r>
                          </m:num>
                          <m:den>
                            <m:r>
                              <a:rPr lang="en-US" i="1"/>
                              <m:t>12</m:t>
                            </m:r>
                          </m:den>
                        </m:f>
                        <m:r>
                          <a:rPr lang="en-US" i="1"/>
                          <m:t>)</m:t>
                        </m:r>
                      </m:den>
                    </m:f>
                    <m:r>
                      <a:rPr lang="en-US" i="1"/>
                      <m:t>=</m:t>
                    </m:r>
                    <m:r>
                      <a:rPr lang="en-US" i="1"/>
                      <m:t>0</m:t>
                    </m:r>
                    <m:r>
                      <a:rPr lang="en-US" i="1"/>
                      <m:t>.</m:t>
                    </m:r>
                    <m:r>
                      <a:rPr lang="en-US" i="1"/>
                      <m:t>216</m:t>
                    </m:r>
                    <m:r>
                      <a:rPr lang="en-US" i="1"/>
                      <m:t> </m:t>
                    </m:r>
                    <m:r>
                      <a:rPr lang="en-US" i="1"/>
                      <m:t>𝑓𝑡</m:t>
                    </m:r>
                    <m:r>
                      <a:rPr lang="en-US" i="1"/>
                      <m:t>/</m:t>
                    </m:r>
                    <m:r>
                      <a:rPr lang="en-US" i="1"/>
                      <m:t>𝑓𝑡</m:t>
                    </m:r>
                  </m:oMath>
                </a14:m>
                <a:endParaRPr lang="en-US" dirty="0"/>
              </a:p>
              <a:p>
                <a:pPr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𝜃</m:t>
                      </m:r>
                      <m:r>
                        <a:rPr lang="en-US" i="1"/>
                        <m:t>=</m:t>
                      </m:r>
                      <m:r>
                        <a:rPr lang="en-US" i="1"/>
                        <m:t>12</m:t>
                      </m:r>
                      <m:r>
                        <a:rPr lang="en-US" i="1"/>
                        <m:t>.</m:t>
                      </m:r>
                      <m:r>
                        <a:rPr lang="en-US" i="1"/>
                        <m:t>5</m:t>
                      </m:r>
                      <m:r>
                        <a:rPr lang="en-US" i="1"/>
                        <m:t>°</m:t>
                      </m:r>
                    </m:oMath>
                  </m:oMathPara>
                </a14:m>
                <a:endParaRPr lang="en-US" dirty="0"/>
              </a:p>
              <a:p>
                <a:pPr rtl="0"/>
                <a:r>
                  <a:rPr lang="en-US" dirty="0"/>
                  <a:t>Re=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6</m:t>
                        </m:r>
                        <m:r>
                          <a:rPr lang="en-US" i="1"/>
                          <m:t>.</m:t>
                        </m:r>
                        <m:r>
                          <a:rPr lang="en-US" i="1"/>
                          <m:t>11</m:t>
                        </m:r>
                        <m:r>
                          <a:rPr lang="en-US" i="1"/>
                          <m:t>∗</m:t>
                        </m:r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3</m:t>
                                </m:r>
                              </m:num>
                              <m:den>
                                <m:r>
                                  <a:rPr lang="en-US" i="1"/>
                                  <m:t>12</m:t>
                                </m:r>
                              </m:den>
                            </m:f>
                          </m:e>
                        </m:d>
                        <m:r>
                          <a:rPr lang="en-US" i="1"/>
                          <m:t>∗</m:t>
                        </m:r>
                        <m:r>
                          <a:rPr lang="en-US" i="1"/>
                          <m:t>1</m:t>
                        </m:r>
                        <m:r>
                          <a:rPr lang="en-US" i="1"/>
                          <m:t>.</m:t>
                        </m:r>
                        <m:r>
                          <a:rPr lang="en-US" i="1"/>
                          <m:t>8</m:t>
                        </m:r>
                      </m:num>
                      <m:den>
                        <m:r>
                          <a:rPr lang="en-US" i="1"/>
                          <m:t>4</m:t>
                        </m:r>
                        <m:r>
                          <a:rPr lang="en-US" i="1"/>
                          <m:t>∗</m:t>
                        </m:r>
                        <m:r>
                          <a:rPr lang="en-US" i="1"/>
                          <m:t>10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 </m:t>
                            </m:r>
                          </m:e>
                          <m:sup>
                            <m:r>
                              <a:rPr lang="en-US" i="1"/>
                              <m:t>−</m:t>
                            </m:r>
                            <m:r>
                              <a:rPr lang="en-US" i="1"/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= 687   ˂ 2000 laminar flow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780928"/>
                <a:ext cx="4572000" cy="3493457"/>
              </a:xfrm>
              <a:prstGeom prst="rect">
                <a:avLst/>
              </a:prstGeom>
              <a:blipFill rotWithShape="1">
                <a:blip r:embed="rId4"/>
                <a:stretch>
                  <a:fillRect r="-120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764704"/>
            <a:ext cx="6196405" cy="2736304"/>
          </a:xfrm>
        </p:spPr>
        <p:txBody>
          <a:bodyPr>
            <a:normAutofit/>
          </a:bodyPr>
          <a:lstStyle/>
          <a:p>
            <a:pPr algn="just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Ex3: The pump (fig.7)  delivers 0.03 m</a:t>
            </a:r>
            <a:r>
              <a:rPr lang="en-US" baseline="30000" dirty="0"/>
              <a:t>3</a:t>
            </a:r>
            <a:r>
              <a:rPr lang="en-US" dirty="0"/>
              <a:t>/s water from lake to the top of a hill. The cast iron pipe has a diameter of 80 mm and a length of 200 m , find the required power the pump must be deliver to the water?</a:t>
            </a:r>
          </a:p>
          <a:p>
            <a:endParaRPr lang="ar-IQ" dirty="0"/>
          </a:p>
        </p:txBody>
      </p:sp>
      <p:pic>
        <p:nvPicPr>
          <p:cNvPr id="4" name="Picture 3" descr="C:\Users\Nidaa\Desktop\IMG_67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47272" y="2985576"/>
            <a:ext cx="1943100" cy="3261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7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44465" y="854480"/>
                <a:ext cx="7488832" cy="5403304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 algn="just">
                  <a:buNone/>
                </a:pPr>
                <a:r>
                  <a:rPr lang="ar-IQ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600" dirty="0" smtClean="0"/>
              </a:p>
              <a:p>
                <a:pPr algn="l">
                  <a:buNone/>
                </a:pPr>
                <a:endParaRPr lang="en-US" sz="2900" dirty="0" smtClean="0"/>
              </a:p>
              <a:p>
                <a:pPr algn="l" rtl="0"/>
                <a:r>
                  <a:rPr lang="en-US" sz="2900" dirty="0"/>
                  <a:t>Z</a:t>
                </a:r>
                <a:r>
                  <a:rPr lang="en-US" sz="2900" baseline="-25000" dirty="0"/>
                  <a:t>1</a:t>
                </a:r>
                <a:r>
                  <a:rPr lang="en-US" sz="29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00" i="1"/>
                        </m:ctrlPr>
                      </m:fPr>
                      <m:num>
                        <m:r>
                          <a:rPr lang="en-US" sz="2900" i="1"/>
                          <m:t>𝑣</m:t>
                        </m:r>
                        <m:sSub>
                          <m:sSubPr>
                            <m:ctrlPr>
                              <a:rPr lang="en-US" sz="2900" i="1"/>
                            </m:ctrlPr>
                          </m:sSubPr>
                          <m:e>
                            <m:r>
                              <a:rPr lang="en-US" sz="2900" i="1"/>
                              <m:t> </m:t>
                            </m:r>
                          </m:e>
                          <m:sub>
                            <m:r>
                              <a:rPr lang="en-US" sz="2900" i="1"/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900" i="1"/>
                            </m:ctrlPr>
                          </m:sSupPr>
                          <m:e>
                            <m:r>
                              <a:rPr lang="en-US" sz="2900" i="1"/>
                              <m:t> </m:t>
                            </m:r>
                          </m:e>
                          <m:sup>
                            <m:r>
                              <a:rPr lang="en-US" sz="29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900" i="1"/>
                          <m:t>2</m:t>
                        </m:r>
                        <m:r>
                          <a:rPr lang="en-US" sz="2900" i="1"/>
                          <m:t>𝑔</m:t>
                        </m:r>
                      </m:den>
                    </m:f>
                    <m:r>
                      <a:rPr lang="en-US" sz="2900" i="1"/>
                      <m:t>+</m:t>
                    </m:r>
                    <m:f>
                      <m:fPr>
                        <m:ctrlPr>
                          <a:rPr lang="en-US" sz="2900" i="1"/>
                        </m:ctrlPr>
                      </m:fPr>
                      <m:num>
                        <m:r>
                          <a:rPr lang="en-US" sz="2900" i="1"/>
                          <m:t>𝑃</m:t>
                        </m:r>
                        <m:sSub>
                          <m:sSubPr>
                            <m:ctrlPr>
                              <a:rPr lang="en-US" sz="2900" i="1"/>
                            </m:ctrlPr>
                          </m:sSubPr>
                          <m:e>
                            <m:r>
                              <a:rPr lang="en-US" sz="2900" i="1"/>
                              <m:t> </m:t>
                            </m:r>
                          </m:e>
                          <m:sub>
                            <m:r>
                              <a:rPr lang="en-US" sz="2900" i="1"/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900" i="1"/>
                          <m:t>𝛾</m:t>
                        </m:r>
                      </m:den>
                    </m:f>
                  </m:oMath>
                </a14:m>
                <a:r>
                  <a:rPr lang="en-US" sz="2900" dirty="0"/>
                  <a:t> </a:t>
                </a:r>
                <a:r>
                  <a:rPr lang="en-US" sz="2900" baseline="-25000" dirty="0"/>
                  <a:t> + </a:t>
                </a:r>
                <a:r>
                  <a:rPr lang="en-US" sz="2900" dirty="0" err="1"/>
                  <a:t>Hp</a:t>
                </a:r>
                <a:r>
                  <a:rPr lang="en-US" sz="2900" dirty="0"/>
                  <a:t> - </a:t>
                </a:r>
                <a14:m>
                  <m:oMath xmlns:m="http://schemas.openxmlformats.org/officeDocument/2006/math">
                    <m:r>
                      <a:rPr lang="en-US" sz="2900" i="1"/>
                      <m:t>𝑓</m:t>
                    </m:r>
                    <m:f>
                      <m:fPr>
                        <m:ctrlPr>
                          <a:rPr lang="en-US" sz="2900" i="1"/>
                        </m:ctrlPr>
                      </m:fPr>
                      <m:num>
                        <m:r>
                          <a:rPr lang="en-US" sz="2900" i="1"/>
                          <m:t>𝐿</m:t>
                        </m:r>
                      </m:num>
                      <m:den>
                        <m:r>
                          <a:rPr lang="en-US" sz="2900" i="1"/>
                          <m:t>𝐷</m:t>
                        </m:r>
                      </m:den>
                    </m:f>
                    <m:f>
                      <m:fPr>
                        <m:ctrlPr>
                          <a:rPr lang="en-US" sz="2900" i="1"/>
                        </m:ctrlPr>
                      </m:fPr>
                      <m:num>
                        <m:sSup>
                          <m:sSupPr>
                            <m:ctrlPr>
                              <a:rPr lang="en-US" sz="2900" i="1"/>
                            </m:ctrlPr>
                          </m:sSupPr>
                          <m:e>
                            <m:r>
                              <a:rPr lang="en-US" sz="2900" i="1"/>
                              <m:t>𝑣</m:t>
                            </m:r>
                          </m:e>
                          <m:sup>
                            <m:r>
                              <a:rPr lang="en-US" sz="29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900" i="1"/>
                          <m:t>2</m:t>
                        </m:r>
                        <m:r>
                          <a:rPr lang="en-US" sz="2900" i="1"/>
                          <m:t>𝑔</m:t>
                        </m:r>
                      </m:den>
                    </m:f>
                  </m:oMath>
                </a14:m>
                <a:r>
                  <a:rPr lang="en-US" sz="2900" dirty="0"/>
                  <a:t>  = Z</a:t>
                </a:r>
                <a:r>
                  <a:rPr lang="en-US" sz="2900" baseline="-25000" dirty="0"/>
                  <a:t>2 </a:t>
                </a:r>
                <a:r>
                  <a:rPr lang="en-US" sz="29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00" i="1"/>
                        </m:ctrlPr>
                      </m:fPr>
                      <m:num>
                        <m:r>
                          <a:rPr lang="en-US" sz="2900" i="1"/>
                          <m:t>𝑣</m:t>
                        </m:r>
                        <m:sSup>
                          <m:sSupPr>
                            <m:ctrlPr>
                              <a:rPr lang="en-US" sz="2900" i="1"/>
                            </m:ctrlPr>
                          </m:sSupPr>
                          <m:e>
                            <m:r>
                              <a:rPr lang="en-US" sz="2900" i="1"/>
                              <m:t> </m:t>
                            </m:r>
                            <m:sSub>
                              <m:sSubPr>
                                <m:ctrlPr>
                                  <a:rPr lang="en-US" sz="2900" i="1"/>
                                </m:ctrlPr>
                              </m:sSubPr>
                              <m:e>
                                <m:r>
                                  <a:rPr lang="en-US" sz="2900" i="1"/>
                                  <m:t> </m:t>
                                </m:r>
                              </m:e>
                              <m:sub>
                                <m:r>
                                  <a:rPr lang="en-US" sz="2900" i="1"/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29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900" i="1"/>
                          <m:t>2</m:t>
                        </m:r>
                        <m:r>
                          <a:rPr lang="en-US" sz="2900" i="1"/>
                          <m:t>𝑔</m:t>
                        </m:r>
                      </m:den>
                    </m:f>
                    <m:r>
                      <a:rPr lang="en-US" sz="2900" i="1"/>
                      <m:t>+</m:t>
                    </m:r>
                    <m:f>
                      <m:fPr>
                        <m:ctrlPr>
                          <a:rPr lang="en-US" sz="2900" i="1"/>
                        </m:ctrlPr>
                      </m:fPr>
                      <m:num>
                        <m:r>
                          <a:rPr lang="en-US" sz="2900" i="1"/>
                          <m:t>𝑃</m:t>
                        </m:r>
                        <m:sSub>
                          <m:sSubPr>
                            <m:ctrlPr>
                              <a:rPr lang="en-US" sz="2900" i="1"/>
                            </m:ctrlPr>
                          </m:sSubPr>
                          <m:e>
                            <m:r>
                              <a:rPr lang="en-US" sz="2900" i="1"/>
                              <m:t> </m:t>
                            </m:r>
                          </m:e>
                          <m:sub>
                            <m:r>
                              <a:rPr lang="en-US" sz="2900" i="1"/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900" i="1"/>
                          <m:t>𝛾</m:t>
                        </m:r>
                      </m:den>
                    </m:f>
                  </m:oMath>
                </a14:m>
                <a:r>
                  <a:rPr lang="en-US" sz="2900" dirty="0"/>
                  <a:t> </a:t>
                </a:r>
              </a:p>
              <a:p>
                <a:pPr algn="l" rtl="0"/>
                <a:r>
                  <a:rPr lang="en-US" sz="2900" dirty="0"/>
                  <a:t>P1=p2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00" i="1"/>
                        </m:ctrlPr>
                      </m:fPr>
                      <m:num>
                        <m:r>
                          <a:rPr lang="en-US" sz="2900" i="1"/>
                          <m:t>𝑣</m:t>
                        </m:r>
                        <m:sSub>
                          <m:sSubPr>
                            <m:ctrlPr>
                              <a:rPr lang="en-US" sz="2900" i="1"/>
                            </m:ctrlPr>
                          </m:sSubPr>
                          <m:e>
                            <m:r>
                              <a:rPr lang="en-US" sz="2900" i="1"/>
                              <m:t> </m:t>
                            </m:r>
                          </m:e>
                          <m:sub>
                            <m:r>
                              <a:rPr lang="en-US" sz="2900" i="1"/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900" i="1"/>
                            </m:ctrlPr>
                          </m:sSupPr>
                          <m:e>
                            <m:r>
                              <a:rPr lang="en-US" sz="2900" i="1"/>
                              <m:t> </m:t>
                            </m:r>
                          </m:e>
                          <m:sup>
                            <m:r>
                              <a:rPr lang="en-US" sz="29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900" i="1"/>
                          <m:t>2</m:t>
                        </m:r>
                        <m:r>
                          <a:rPr lang="en-US" sz="2900" i="1"/>
                          <m:t>𝑔</m:t>
                        </m:r>
                      </m:den>
                    </m:f>
                    <m:r>
                      <a:rPr lang="en-US" sz="2900" i="1"/>
                      <m:t>=</m:t>
                    </m:r>
                    <m:r>
                      <a:rPr lang="en-US" sz="2900" i="1"/>
                      <m:t>0</m:t>
                    </m:r>
                  </m:oMath>
                </a14:m>
                <a:endParaRPr lang="en-US" sz="2900" dirty="0"/>
              </a:p>
              <a:p>
                <a:pPr algn="l" rtl="0"/>
                <a:r>
                  <a:rPr lang="en-US" sz="2900" dirty="0" err="1"/>
                  <a:t>Hp</a:t>
                </a:r>
                <a:r>
                  <a:rPr lang="en-US" sz="29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00" i="1"/>
                        </m:ctrlPr>
                      </m:fPr>
                      <m:num>
                        <m:r>
                          <a:rPr lang="en-US" sz="2900" i="1"/>
                          <m:t>𝑣</m:t>
                        </m:r>
                        <m:sSup>
                          <m:sSupPr>
                            <m:ctrlPr>
                              <a:rPr lang="en-US" sz="2900" i="1"/>
                            </m:ctrlPr>
                          </m:sSupPr>
                          <m:e>
                            <m:r>
                              <a:rPr lang="en-US" sz="2900" i="1"/>
                              <m:t> </m:t>
                            </m:r>
                            <m:sSub>
                              <m:sSubPr>
                                <m:ctrlPr>
                                  <a:rPr lang="en-US" sz="2900" i="1"/>
                                </m:ctrlPr>
                              </m:sSubPr>
                              <m:e>
                                <m:r>
                                  <a:rPr lang="en-US" sz="2900" i="1"/>
                                  <m:t> </m:t>
                                </m:r>
                              </m:e>
                              <m:sub>
                                <m:r>
                                  <a:rPr lang="en-US" sz="2900" i="1"/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29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900" i="1"/>
                          <m:t>2</m:t>
                        </m:r>
                        <m:r>
                          <a:rPr lang="en-US" sz="2900" i="1"/>
                          <m:t>𝑔</m:t>
                        </m:r>
                      </m:den>
                    </m:f>
                  </m:oMath>
                </a14:m>
                <a:r>
                  <a:rPr lang="en-US" sz="2900" dirty="0"/>
                  <a:t> (Z2-Z1) + </a:t>
                </a:r>
                <a14:m>
                  <m:oMath xmlns:m="http://schemas.openxmlformats.org/officeDocument/2006/math">
                    <m:r>
                      <a:rPr lang="en-US" sz="2900" i="1"/>
                      <m:t>𝑓</m:t>
                    </m:r>
                    <m:f>
                      <m:fPr>
                        <m:ctrlPr>
                          <a:rPr lang="en-US" sz="2900" i="1"/>
                        </m:ctrlPr>
                      </m:fPr>
                      <m:num>
                        <m:r>
                          <a:rPr lang="en-US" sz="2900" i="1"/>
                          <m:t>𝐿</m:t>
                        </m:r>
                      </m:num>
                      <m:den>
                        <m:r>
                          <a:rPr lang="en-US" sz="2900" i="1"/>
                          <m:t>𝐷</m:t>
                        </m:r>
                      </m:den>
                    </m:f>
                    <m:f>
                      <m:fPr>
                        <m:ctrlPr>
                          <a:rPr lang="en-US" sz="2900" i="1"/>
                        </m:ctrlPr>
                      </m:fPr>
                      <m:num>
                        <m:sSup>
                          <m:sSupPr>
                            <m:ctrlPr>
                              <a:rPr lang="en-US" sz="2900" i="1"/>
                            </m:ctrlPr>
                          </m:sSupPr>
                          <m:e>
                            <m:r>
                              <a:rPr lang="en-US" sz="2900" i="1"/>
                              <m:t>𝑣</m:t>
                            </m:r>
                          </m:e>
                          <m:sup>
                            <m:r>
                              <a:rPr lang="en-US" sz="29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900" i="1"/>
                          <m:t>2</m:t>
                        </m:r>
                        <m:r>
                          <a:rPr lang="en-US" sz="2900" i="1"/>
                          <m:t>𝑔</m:t>
                        </m:r>
                      </m:den>
                    </m:f>
                  </m:oMath>
                </a14:m>
                <a:endParaRPr lang="en-US" sz="2900" dirty="0"/>
              </a:p>
              <a:p>
                <a:pPr algn="l" rtl="0"/>
                <a:r>
                  <a:rPr lang="en-US" sz="2900" dirty="0"/>
                  <a:t>V2=Q/A=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00" i="1"/>
                        </m:ctrlPr>
                      </m:fPr>
                      <m:num>
                        <m:r>
                          <a:rPr lang="en-US" sz="2900" i="1"/>
                          <m:t>0</m:t>
                        </m:r>
                        <m:r>
                          <a:rPr lang="en-US" sz="2900" i="1"/>
                          <m:t>.</m:t>
                        </m:r>
                        <m:r>
                          <a:rPr lang="en-US" sz="2900" i="1"/>
                          <m:t>03</m:t>
                        </m:r>
                      </m:num>
                      <m:den>
                        <m:r>
                          <a:rPr lang="en-US" sz="2900" i="1"/>
                          <m:t>𝜋</m:t>
                        </m:r>
                        <m:r>
                          <a:rPr lang="en-US" sz="2900" i="1"/>
                          <m:t>/</m:t>
                        </m:r>
                        <m:r>
                          <a:rPr lang="en-US" sz="2900" i="1"/>
                          <m:t>4</m:t>
                        </m:r>
                        <m:r>
                          <a:rPr lang="en-US" sz="2900" i="1"/>
                          <m:t>(</m:t>
                        </m:r>
                        <m:r>
                          <a:rPr lang="en-US" sz="2900" i="1"/>
                          <m:t>0</m:t>
                        </m:r>
                        <m:r>
                          <a:rPr lang="en-US" sz="2900" i="1"/>
                          <m:t>.</m:t>
                        </m:r>
                        <m:r>
                          <a:rPr lang="en-US" sz="2900" i="1"/>
                          <m:t>08</m:t>
                        </m:r>
                        <m:r>
                          <a:rPr lang="en-US" sz="2900" i="1"/>
                          <m:t>)</m:t>
                        </m:r>
                        <m:sSup>
                          <m:sSupPr>
                            <m:ctrlPr>
                              <a:rPr lang="en-US" sz="2900" i="1"/>
                            </m:ctrlPr>
                          </m:sSupPr>
                          <m:e>
                            <m:r>
                              <a:rPr lang="en-US" sz="2900" i="1"/>
                              <m:t> </m:t>
                            </m:r>
                          </m:e>
                          <m:sup>
                            <m:r>
                              <a:rPr lang="en-US" sz="2900" i="1"/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900" dirty="0"/>
                  <a:t> =5.97 m/s</a:t>
                </a:r>
              </a:p>
              <a:p>
                <a:pPr algn="l" rtl="0"/>
                <a:r>
                  <a:rPr lang="en-US" sz="2900" dirty="0"/>
                  <a:t>Solve for Re     v=1.12 *10</a:t>
                </a:r>
                <a:r>
                  <a:rPr lang="en-US" sz="2900" baseline="30000" dirty="0"/>
                  <a:t>-6</a:t>
                </a:r>
                <a:r>
                  <a:rPr lang="en-US" sz="2900" dirty="0"/>
                  <a:t> m</a:t>
                </a:r>
                <a:r>
                  <a:rPr lang="en-US" sz="2900" baseline="30000" dirty="0"/>
                  <a:t>2</a:t>
                </a:r>
                <a:r>
                  <a:rPr lang="en-US" sz="2900" dirty="0"/>
                  <a:t>/s</a:t>
                </a:r>
              </a:p>
              <a:p>
                <a:pPr algn="l" rtl="0"/>
                <a:r>
                  <a:rPr lang="en-US" sz="2900" dirty="0"/>
                  <a:t>Re=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00" i="1"/>
                        </m:ctrlPr>
                      </m:fPr>
                      <m:num>
                        <m:r>
                          <a:rPr lang="en-US" sz="2900" i="1"/>
                          <m:t>𝑉𝐷</m:t>
                        </m:r>
                      </m:num>
                      <m:den>
                        <m:r>
                          <a:rPr lang="en-US" sz="2900" i="1"/>
                          <m:t>𝑣</m:t>
                        </m:r>
                      </m:den>
                    </m:f>
                  </m:oMath>
                </a14:m>
                <a:r>
                  <a:rPr lang="en-US" sz="29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00" i="1"/>
                        </m:ctrlPr>
                      </m:fPr>
                      <m:num>
                        <m:r>
                          <a:rPr lang="en-US" sz="2900" i="1"/>
                          <m:t>5</m:t>
                        </m:r>
                        <m:r>
                          <a:rPr lang="en-US" sz="2900" i="1"/>
                          <m:t>.</m:t>
                        </m:r>
                        <m:r>
                          <a:rPr lang="en-US" sz="2900" i="1"/>
                          <m:t>97</m:t>
                        </m:r>
                        <m:r>
                          <a:rPr lang="en-US" sz="2900" i="1"/>
                          <m:t>∗</m:t>
                        </m:r>
                        <m:r>
                          <a:rPr lang="en-US" sz="2900" i="1"/>
                          <m:t>0</m:t>
                        </m:r>
                        <m:r>
                          <a:rPr lang="en-US" sz="2900" i="1"/>
                          <m:t>.</m:t>
                        </m:r>
                        <m:r>
                          <a:rPr lang="en-US" sz="2900" i="1"/>
                          <m:t>08</m:t>
                        </m:r>
                      </m:num>
                      <m:den>
                        <m:r>
                          <a:rPr lang="en-US" sz="2900" i="1"/>
                          <m:t>1</m:t>
                        </m:r>
                        <m:r>
                          <a:rPr lang="en-US" sz="2900" i="1"/>
                          <m:t>.</m:t>
                        </m:r>
                        <m:r>
                          <a:rPr lang="en-US" sz="2900" i="1"/>
                          <m:t>12</m:t>
                        </m:r>
                      </m:den>
                    </m:f>
                  </m:oMath>
                </a14:m>
                <a:r>
                  <a:rPr lang="en-US" sz="2900" dirty="0"/>
                  <a:t> =4.26 *10</a:t>
                </a:r>
                <a:r>
                  <a:rPr lang="en-US" sz="2900" baseline="30000" dirty="0"/>
                  <a:t>5</a:t>
                </a:r>
                <a:r>
                  <a:rPr lang="en-US" sz="2900" dirty="0"/>
                  <a:t> 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2900" i="1"/>
                        </m:ctrlPr>
                      </m:fPr>
                      <m:num>
                        <m:r>
                          <a:rPr lang="en-US" sz="2900" i="1"/>
                          <m:t>𝜀</m:t>
                        </m:r>
                      </m:num>
                      <m:den>
                        <m:r>
                          <a:rPr lang="en-US" sz="2900" i="1"/>
                          <m:t>𝐷</m:t>
                        </m:r>
                      </m:den>
                    </m:f>
                    <m:r>
                      <a:rPr lang="en-US" sz="2900" i="1"/>
                      <m:t>=</m:t>
                    </m:r>
                    <m:f>
                      <m:fPr>
                        <m:ctrlPr>
                          <a:rPr lang="en-US" sz="2900" i="1"/>
                        </m:ctrlPr>
                      </m:fPr>
                      <m:num>
                        <m:r>
                          <a:rPr lang="en-US" sz="2900" i="1"/>
                          <m:t>0</m:t>
                        </m:r>
                        <m:r>
                          <a:rPr lang="en-US" sz="2900" i="1"/>
                          <m:t>.</m:t>
                        </m:r>
                        <m:r>
                          <a:rPr lang="en-US" sz="2900" i="1"/>
                          <m:t>00026</m:t>
                        </m:r>
                      </m:num>
                      <m:den>
                        <m:r>
                          <a:rPr lang="en-US" sz="2900" i="1"/>
                          <m:t>0</m:t>
                        </m:r>
                        <m:r>
                          <a:rPr lang="en-US" sz="2900" i="1"/>
                          <m:t>.</m:t>
                        </m:r>
                        <m:r>
                          <a:rPr lang="en-US" sz="2900" i="1"/>
                          <m:t>08</m:t>
                        </m:r>
                      </m:den>
                    </m:f>
                    <m:r>
                      <a:rPr lang="en-US" sz="2900" i="1"/>
                      <m:t>=</m:t>
                    </m:r>
                    <m:r>
                      <a:rPr lang="en-US" sz="2900" i="1"/>
                      <m:t>0</m:t>
                    </m:r>
                    <m:r>
                      <a:rPr lang="en-US" sz="2900" i="1"/>
                      <m:t>.</m:t>
                    </m:r>
                    <m:r>
                      <a:rPr lang="en-US" sz="2900" i="1"/>
                      <m:t>00325</m:t>
                    </m:r>
                    <m:r>
                      <a:rPr lang="en-US" sz="2900" i="1"/>
                      <m:t> </m:t>
                    </m:r>
                  </m:oMath>
                </a14:m>
                <a:r>
                  <a:rPr lang="en-US" sz="2900" dirty="0"/>
                  <a:t>from Moody diagram f=0.026</a:t>
                </a:r>
              </a:p>
              <a:p>
                <a:pPr algn="l" rtl="0"/>
                <a:r>
                  <a:rPr lang="en-US" sz="2900" dirty="0" err="1"/>
                  <a:t>Hp</a:t>
                </a:r>
                <a:r>
                  <a:rPr lang="en-US" sz="29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00" i="1"/>
                        </m:ctrlPr>
                      </m:fPr>
                      <m:num>
                        <m:r>
                          <a:rPr lang="en-US" sz="2900" i="1"/>
                          <m:t>5</m:t>
                        </m:r>
                        <m:r>
                          <a:rPr lang="en-US" sz="2900" i="1"/>
                          <m:t>.</m:t>
                        </m:r>
                        <m:r>
                          <a:rPr lang="en-US" sz="2900" i="1"/>
                          <m:t>97</m:t>
                        </m:r>
                      </m:num>
                      <m:den>
                        <m:r>
                          <a:rPr lang="en-US" sz="2900" i="1"/>
                          <m:t>2</m:t>
                        </m:r>
                        <m:r>
                          <a:rPr lang="en-US" sz="2900" i="1"/>
                          <m:t>∗</m:t>
                        </m:r>
                        <m:r>
                          <a:rPr lang="en-US" sz="2900" i="1"/>
                          <m:t>9</m:t>
                        </m:r>
                        <m:r>
                          <a:rPr lang="en-US" sz="2900" i="1"/>
                          <m:t>.</m:t>
                        </m:r>
                        <m:r>
                          <a:rPr lang="en-US" sz="2900" i="1"/>
                          <m:t>81</m:t>
                        </m:r>
                      </m:den>
                    </m:f>
                    <m:r>
                      <a:rPr lang="en-US" sz="2900" i="1"/>
                      <m:t>+</m:t>
                    </m:r>
                    <m:r>
                      <a:rPr lang="en-US" sz="2900" i="1"/>
                      <m:t>50</m:t>
                    </m:r>
                    <m:r>
                      <a:rPr lang="en-US" sz="2900" i="1"/>
                      <m:t>+</m:t>
                    </m:r>
                    <m:r>
                      <a:rPr lang="en-US" sz="2900" i="1"/>
                      <m:t>0</m:t>
                    </m:r>
                    <m:r>
                      <a:rPr lang="en-US" sz="2900" i="1"/>
                      <m:t>.</m:t>
                    </m:r>
                    <m:r>
                      <a:rPr lang="en-US" sz="2900" i="1"/>
                      <m:t>026</m:t>
                    </m:r>
                    <m:r>
                      <a:rPr lang="en-US" sz="2900" i="1"/>
                      <m:t>∗</m:t>
                    </m:r>
                    <m:f>
                      <m:fPr>
                        <m:ctrlPr>
                          <a:rPr lang="en-US" sz="2900" i="1"/>
                        </m:ctrlPr>
                      </m:fPr>
                      <m:num>
                        <m:r>
                          <a:rPr lang="en-US" sz="2900" i="1"/>
                          <m:t>200</m:t>
                        </m:r>
                      </m:num>
                      <m:den>
                        <m:r>
                          <a:rPr lang="en-US" sz="2900" i="1"/>
                          <m:t>0</m:t>
                        </m:r>
                        <m:r>
                          <a:rPr lang="en-US" sz="2900" i="1"/>
                          <m:t>.</m:t>
                        </m:r>
                        <m:r>
                          <a:rPr lang="en-US" sz="2900" i="1"/>
                          <m:t>08</m:t>
                        </m:r>
                      </m:den>
                    </m:f>
                    <m:r>
                      <a:rPr lang="en-US" sz="2900" i="1"/>
                      <m:t>∗</m:t>
                    </m:r>
                    <m:f>
                      <m:fPr>
                        <m:ctrlPr>
                          <a:rPr lang="en-US" sz="2900" i="1"/>
                        </m:ctrlPr>
                      </m:fPr>
                      <m:num>
                        <m:r>
                          <a:rPr lang="en-US" sz="2900" i="1"/>
                          <m:t>(</m:t>
                        </m:r>
                        <m:r>
                          <a:rPr lang="en-US" sz="2900" i="1"/>
                          <m:t>5</m:t>
                        </m:r>
                        <m:r>
                          <a:rPr lang="en-US" sz="2900" i="1"/>
                          <m:t>.</m:t>
                        </m:r>
                        <m:r>
                          <a:rPr lang="en-US" sz="2900" i="1"/>
                          <m:t>97</m:t>
                        </m:r>
                        <m:r>
                          <a:rPr lang="en-US" sz="2900" i="1"/>
                          <m:t>)</m:t>
                        </m:r>
                        <m:sSup>
                          <m:sSupPr>
                            <m:ctrlPr>
                              <a:rPr lang="en-US" sz="2900" i="1"/>
                            </m:ctrlPr>
                          </m:sSupPr>
                          <m:e>
                            <m:r>
                              <a:rPr lang="en-US" sz="2900" i="1"/>
                              <m:t> </m:t>
                            </m:r>
                          </m:e>
                          <m:sup>
                            <m:r>
                              <a:rPr lang="en-US" sz="29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900" i="1"/>
                          <m:t>2</m:t>
                        </m:r>
                        <m:r>
                          <a:rPr lang="en-US" sz="2900" i="1"/>
                          <m:t>∗</m:t>
                        </m:r>
                        <m:r>
                          <a:rPr lang="en-US" sz="2900" i="1"/>
                          <m:t>9</m:t>
                        </m:r>
                        <m:r>
                          <a:rPr lang="en-US" sz="2900" i="1"/>
                          <m:t>.</m:t>
                        </m:r>
                        <m:r>
                          <a:rPr lang="en-US" sz="2900" i="1"/>
                          <m:t>81</m:t>
                        </m:r>
                      </m:den>
                    </m:f>
                  </m:oMath>
                </a14:m>
                <a:r>
                  <a:rPr lang="en-US" sz="2900" dirty="0"/>
                  <a:t> =169.8 m</a:t>
                </a:r>
              </a:p>
              <a:p>
                <a:pPr algn="l" rtl="0"/>
                <a:r>
                  <a:rPr lang="en-US" sz="2900" dirty="0"/>
                  <a:t>Pump power =γ </a:t>
                </a:r>
                <a:r>
                  <a:rPr lang="en-US" sz="2900" dirty="0" err="1"/>
                  <a:t>Hp</a:t>
                </a:r>
                <a:r>
                  <a:rPr lang="en-US" sz="2900" dirty="0"/>
                  <a:t> Q</a:t>
                </a:r>
              </a:p>
              <a:p>
                <a:pPr algn="l" rtl="0"/>
                <a:r>
                  <a:rPr lang="en-US" sz="2900" dirty="0"/>
                  <a:t>                      =9800* 169.8*0.03</a:t>
                </a:r>
              </a:p>
              <a:p>
                <a:pPr algn="l" rtl="0"/>
                <a:r>
                  <a:rPr lang="en-US" sz="2900" dirty="0"/>
                  <a:t>                       =49900 watt= 49.9 </a:t>
                </a:r>
                <a:r>
                  <a:rPr lang="en-US" sz="2900" dirty="0" err="1"/>
                  <a:t>kwatt</a:t>
                </a:r>
                <a:endParaRPr lang="en-US" sz="2900" dirty="0"/>
              </a:p>
              <a:p>
                <a:pPr algn="l" rtl="0"/>
                <a:r>
                  <a:rPr lang="en-US" sz="2900" dirty="0" err="1"/>
                  <a:t>Note:Pump</a:t>
                </a:r>
                <a:r>
                  <a:rPr lang="en-US" sz="2900" dirty="0"/>
                  <a:t> efficiency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00" i="1"/>
                        </m:ctrlPr>
                      </m:fPr>
                      <m:num>
                        <m:r>
                          <a:rPr lang="en-US" sz="2900" i="1"/>
                          <m:t>𝑝𝑜𝑤𝑒𝑟</m:t>
                        </m:r>
                        <m:r>
                          <a:rPr lang="en-US" sz="2900" i="1"/>
                          <m:t> </m:t>
                        </m:r>
                        <m:r>
                          <a:rPr lang="en-US" sz="2900" i="1"/>
                          <m:t>𝑜𝑢𝑡</m:t>
                        </m:r>
                      </m:num>
                      <m:den>
                        <m:r>
                          <a:rPr lang="en-US" sz="2900" i="1"/>
                          <m:t>𝑝𝑜𝑤𝑒𝑟</m:t>
                        </m:r>
                        <m:r>
                          <a:rPr lang="en-US" sz="2900" i="1"/>
                          <m:t> </m:t>
                        </m:r>
                        <m:r>
                          <a:rPr lang="en-US" sz="2900" i="1"/>
                          <m:t>𝑖𝑛</m:t>
                        </m:r>
                      </m:den>
                    </m:f>
                    <m:r>
                      <a:rPr lang="en-US" sz="2900" i="1"/>
                      <m:t>∗</m:t>
                    </m:r>
                    <m:r>
                      <a:rPr lang="en-US" sz="2900" i="1"/>
                      <m:t>100</m:t>
                    </m:r>
                    <m:r>
                      <a:rPr lang="en-US" sz="2900" i="1"/>
                      <m:t>%</m:t>
                    </m:r>
                  </m:oMath>
                </a14:m>
                <a:endParaRPr lang="en-US" sz="2900" dirty="0"/>
              </a:p>
              <a:p>
                <a:pPr>
                  <a:buNone/>
                </a:pPr>
                <a:endParaRPr lang="ar-IQ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4465" y="854480"/>
                <a:ext cx="7488832" cy="5403304"/>
              </a:xfrm>
              <a:blipFill rotWithShape="1">
                <a:blip r:embed="rId2"/>
                <a:stretch>
                  <a:fillRect l="-244" t="-1015" r="-32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1" y="2509739"/>
            <a:ext cx="748883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500042"/>
                <a:ext cx="7514006" cy="5738834"/>
              </a:xfrm>
            </p:spPr>
            <p:txBody>
              <a:bodyPr>
                <a:normAutofit/>
              </a:bodyPr>
              <a:lstStyle/>
              <a:p>
                <a:pPr rtl="0"/>
                <a:r>
                  <a:rPr lang="ar-IQ" sz="3600" dirty="0" smtClean="0"/>
                  <a:t> </a:t>
                </a:r>
                <a:r>
                  <a:rPr lang="ar-IQ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/>
                  <a:t>For example: A pump have an efficiency 60% lift water to height 50 m at flow rate 0.1 m</a:t>
                </a:r>
                <a:r>
                  <a:rPr lang="en-US" sz="3200" baseline="30000" dirty="0"/>
                  <a:t>3</a:t>
                </a:r>
                <a:r>
                  <a:rPr lang="en-US" sz="3200" dirty="0"/>
                  <a:t>/s, what is the required pump power in KW?</a:t>
                </a:r>
              </a:p>
              <a:p>
                <a:pPr rtl="0"/>
                <a:r>
                  <a:rPr lang="en-US" sz="3200" dirty="0"/>
                  <a:t>  Pump power =γ </a:t>
                </a:r>
                <a:r>
                  <a:rPr lang="en-US" sz="3200" dirty="0" err="1"/>
                  <a:t>Hp</a:t>
                </a:r>
                <a:r>
                  <a:rPr lang="en-US" sz="3200" dirty="0"/>
                  <a:t> Q</a:t>
                </a:r>
              </a:p>
              <a:p>
                <a:pPr rtl="0"/>
                <a:r>
                  <a:rPr lang="en-US" sz="3200" dirty="0"/>
                  <a:t>Power out= 9.8 * 50* 0.1 =49 KW</a:t>
                </a:r>
              </a:p>
              <a:p>
                <a:pPr rtl="0"/>
                <a:r>
                  <a:rPr lang="en-US" sz="3200" dirty="0"/>
                  <a:t>Efficiency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/>
                        </m:ctrlPr>
                      </m:fPr>
                      <m:num>
                        <m:r>
                          <a:rPr lang="en-US" sz="3200" i="1"/>
                          <m:t>𝑝𝑜𝑤𝑒𝑟</m:t>
                        </m:r>
                        <m:r>
                          <a:rPr lang="en-US" sz="3200" i="1"/>
                          <m:t> </m:t>
                        </m:r>
                        <m:r>
                          <a:rPr lang="en-US" sz="3200" i="1"/>
                          <m:t>𝑜𝑢𝑡</m:t>
                        </m:r>
                      </m:num>
                      <m:den>
                        <m:r>
                          <a:rPr lang="en-US" sz="3200" i="1"/>
                          <m:t>𝑝𝑜𝑤𝑒𝑟</m:t>
                        </m:r>
                        <m:r>
                          <a:rPr lang="en-US" sz="3200" i="1"/>
                          <m:t> </m:t>
                        </m:r>
                        <m:r>
                          <a:rPr lang="en-US" sz="3200" i="1"/>
                          <m:t>𝑖𝑛</m:t>
                        </m:r>
                      </m:den>
                    </m:f>
                    <m:r>
                      <a:rPr lang="en-US" sz="3200" i="1"/>
                      <m:t>∗</m:t>
                    </m:r>
                    <m:r>
                      <a:rPr lang="en-US" sz="3200" i="1"/>
                      <m:t>100</m:t>
                    </m:r>
                    <m:r>
                      <a:rPr lang="en-US" sz="3200" i="1"/>
                      <m:t>%</m:t>
                    </m:r>
                  </m:oMath>
                </a14:m>
                <a:endParaRPr lang="en-US" sz="3200" dirty="0"/>
              </a:p>
              <a:p>
                <a:pPr rtl="0"/>
                <a:r>
                  <a:rPr lang="en-US" sz="3200" dirty="0"/>
                  <a:t>Pin = ( Pout/ eff.)*100% =82 KW</a:t>
                </a:r>
              </a:p>
              <a:p>
                <a:pPr algn="just">
                  <a:buNone/>
                </a:pPr>
                <a:endParaRPr lang="ar-IQ" sz="32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500042"/>
                <a:ext cx="7514006" cy="5738834"/>
              </a:xfrm>
              <a:blipFill rotWithShape="1">
                <a:blip r:embed="rId2"/>
                <a:stretch>
                  <a:fillRect l="-1298" t="-1594" r="-340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269582" y="500042"/>
            <a:ext cx="4171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IQ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SA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8856680" y="892552"/>
            <a:ext cx="287323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500" b="1" dirty="0" smtClean="0">
              <a:solidFill>
                <a:srgbClr val="0033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 smtClean="0">
              <a:solidFill>
                <a:srgbClr val="0033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892550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764704"/>
            <a:ext cx="7200800" cy="510273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 smtClean="0"/>
              <a:t>Ex4</a:t>
            </a:r>
            <a:r>
              <a:rPr lang="en-US" sz="2800" dirty="0"/>
              <a:t>: The pump (fig</a:t>
            </a:r>
            <a:r>
              <a:rPr lang="en-US" sz="2800" dirty="0" smtClean="0"/>
              <a:t>.) </a:t>
            </a:r>
            <a:r>
              <a:rPr lang="en-US" sz="2800" dirty="0"/>
              <a:t>add a 15 </a:t>
            </a:r>
            <a:r>
              <a:rPr lang="en-US" sz="2800" dirty="0" err="1"/>
              <a:t>ft</a:t>
            </a:r>
            <a:r>
              <a:rPr lang="en-US" sz="2800" dirty="0"/>
              <a:t> head to water being pumped when the flow rate is 1.5 ft</a:t>
            </a:r>
            <a:r>
              <a:rPr lang="en-US" sz="2800" baseline="30000" dirty="0"/>
              <a:t>3</a:t>
            </a:r>
            <a:r>
              <a:rPr lang="en-US" sz="2800" dirty="0"/>
              <a:t>/s. Determine the friction factor for the pipe?</a:t>
            </a:r>
          </a:p>
          <a:p>
            <a:pPr>
              <a:buNone/>
            </a:pPr>
            <a:endParaRPr lang="ar-IQ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21987" y="2833880"/>
            <a:ext cx="83384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IQ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Nidaa\Desktop\IMG_67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27520" y="1353200"/>
            <a:ext cx="1689100" cy="3680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764704"/>
            <a:ext cx="6196405" cy="3603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ar-IQ" sz="2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547664" y="1768995"/>
                <a:ext cx="6480720" cy="4397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rtl="0"/>
                <a:r>
                  <a:rPr lang="en-US" dirty="0"/>
                  <a:t> </a:t>
                </a:r>
                <a:r>
                  <a:rPr lang="en-US" sz="2400" dirty="0"/>
                  <a:t>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𝑣</m:t>
                        </m:r>
                        <m:sSub>
                          <m:sSubPr>
                            <m:ctrlPr>
                              <a:rPr lang="en-US" sz="2400" i="1"/>
                            </m:ctrlPr>
                          </m:sSub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b>
                            <m:r>
                              <a:rPr lang="en-US" sz="2400" i="1"/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p>
                            <m:r>
                              <a:rPr lang="en-US" sz="24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/>
                          <m:t>2</m:t>
                        </m:r>
                        <m:r>
                          <a:rPr lang="en-US" sz="2400" i="1"/>
                          <m:t>𝑔</m:t>
                        </m:r>
                      </m:den>
                    </m:f>
                    <m:r>
                      <a:rPr lang="en-US" sz="2400" i="1"/>
                      <m:t>+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𝑃</m:t>
                        </m:r>
                        <m:sSub>
                          <m:sSubPr>
                            <m:ctrlPr>
                              <a:rPr lang="en-US" sz="2400" i="1"/>
                            </m:ctrlPr>
                          </m:sSub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b>
                            <m:r>
                              <a:rPr lang="en-US" sz="2400" i="1"/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i="1"/>
                          <m:t>𝛾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baseline="-25000" dirty="0"/>
                  <a:t> + </a:t>
                </a:r>
                <a:r>
                  <a:rPr lang="en-US" sz="2400" dirty="0" err="1"/>
                  <a:t>Hp</a:t>
                </a:r>
                <a:r>
                  <a:rPr lang="en-US" sz="2400" dirty="0"/>
                  <a:t> - </a:t>
                </a:r>
                <a14:m>
                  <m:oMath xmlns:m="http://schemas.openxmlformats.org/officeDocument/2006/math">
                    <m:r>
                      <a:rPr lang="en-US" sz="2400" i="1"/>
                      <m:t>𝑓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𝐿</m:t>
                        </m:r>
                      </m:num>
                      <m:den>
                        <m:r>
                          <a:rPr lang="en-US" sz="2400" i="1"/>
                          <m:t>𝐷</m:t>
                        </m:r>
                      </m:den>
                    </m:f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 i="1"/>
                              <m:t>𝑣</m:t>
                            </m:r>
                          </m:e>
                          <m:sup>
                            <m:r>
                              <a:rPr lang="en-US" sz="24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/>
                          <m:t>2</m:t>
                        </m:r>
                        <m:r>
                          <a:rPr lang="en-US" sz="2400" i="1"/>
                          <m:t>𝑔</m:t>
                        </m:r>
                      </m:den>
                    </m:f>
                    <m:r>
                      <a:rPr lang="en-US" sz="2400" i="1"/>
                      <m:t>+</m:t>
                    </m:r>
                    <m:r>
                      <a:rPr lang="en-US" sz="2400" i="1"/>
                      <m:t>𝐾</m:t>
                    </m:r>
                    <m:sSub>
                      <m:sSubPr>
                        <m:ctrlPr>
                          <a:rPr lang="en-US" sz="2400" i="1"/>
                        </m:ctrlPr>
                      </m:sSubPr>
                      <m:e>
                        <m:r>
                          <a:rPr lang="en-US" sz="2400" i="1"/>
                          <m:t> </m:t>
                        </m:r>
                      </m:e>
                      <m:sub>
                        <m:r>
                          <a:rPr lang="en-US" sz="2400" i="1"/>
                          <m:t>𝐿</m:t>
                        </m:r>
                      </m:sub>
                    </m:sSub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𝑣</m:t>
                        </m:r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p>
                            <m:r>
                              <a:rPr lang="en-US" sz="24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/>
                          <m:t>2</m:t>
                        </m:r>
                        <m:r>
                          <a:rPr lang="en-US" sz="2400" i="1"/>
                          <m:t>𝑔</m:t>
                        </m:r>
                      </m:den>
                    </m:f>
                  </m:oMath>
                </a14:m>
                <a:r>
                  <a:rPr lang="en-US" sz="2400" dirty="0"/>
                  <a:t>  = Z</a:t>
                </a:r>
                <a:r>
                  <a:rPr lang="en-US" sz="2400" baseline="-25000" dirty="0"/>
                  <a:t>2 </a:t>
                </a:r>
                <a:r>
                  <a:rPr lang="en-US" sz="24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𝑣</m:t>
                        </m:r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 i="1"/>
                              <m:t> </m:t>
                            </m:r>
                            <m:sSub>
                              <m:sSubPr>
                                <m:ctrlPr>
                                  <a:rPr lang="en-US" sz="2400" i="1"/>
                                </m:ctrlPr>
                              </m:sSubPr>
                              <m:e>
                                <m:r>
                                  <a:rPr lang="en-US" sz="2400" i="1"/>
                                  <m:t> </m:t>
                                </m:r>
                              </m:e>
                              <m:sub>
                                <m:r>
                                  <a:rPr lang="en-US" sz="2400" i="1"/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/>
                          <m:t>2</m:t>
                        </m:r>
                        <m:r>
                          <a:rPr lang="en-US" sz="2400" i="1"/>
                          <m:t>𝑔</m:t>
                        </m:r>
                      </m:den>
                    </m:f>
                    <m:r>
                      <a:rPr lang="en-US" sz="2400" i="1"/>
                      <m:t>+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𝑃</m:t>
                        </m:r>
                        <m:sSub>
                          <m:sSubPr>
                            <m:ctrlPr>
                              <a:rPr lang="en-US" sz="2400" i="1"/>
                            </m:ctrlPr>
                          </m:sSub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b>
                            <m:r>
                              <a:rPr lang="en-US" sz="2400" i="1"/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400" i="1"/>
                          <m:t>𝛾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  <a:p>
                <a:pPr rtl="0"/>
                <a:r>
                  <a:rPr lang="en-US" sz="2400" dirty="0"/>
                  <a:t>P1=0        V1=0      Z1=0         </a:t>
                </a:r>
                <a:r>
                  <a:rPr lang="en-US" sz="2400" dirty="0" err="1"/>
                  <a:t>Hp</a:t>
                </a:r>
                <a:r>
                  <a:rPr lang="en-US" sz="2400" dirty="0"/>
                  <a:t>=15      Z2=195m     V2=0</a:t>
                </a:r>
              </a:p>
              <a:p>
                <a:pPr rtl="0"/>
                <a:r>
                  <a:rPr lang="en-US" sz="2400" dirty="0"/>
                  <a:t>∑K</a:t>
                </a:r>
                <a:r>
                  <a:rPr lang="en-US" sz="2400" baseline="-25000" dirty="0"/>
                  <a:t>L</a:t>
                </a:r>
                <a:r>
                  <a:rPr lang="en-US" sz="2400" dirty="0"/>
                  <a:t>= Kent +K elbow +</a:t>
                </a:r>
                <a:r>
                  <a:rPr lang="en-US" sz="2400" dirty="0" err="1"/>
                  <a:t>Kexit</a:t>
                </a:r>
                <a:endParaRPr lang="en-US" sz="2400" dirty="0"/>
              </a:p>
              <a:p>
                <a:pPr rtl="0"/>
                <a:r>
                  <a:rPr lang="en-US" sz="2400" dirty="0"/>
                  <a:t>       =0.6+ 2(0.3) + 1=2.2</a:t>
                </a:r>
              </a:p>
              <a:p>
                <a:pPr rtl="0"/>
                <a:r>
                  <a:rPr lang="en-US" sz="2400" dirty="0"/>
                  <a:t>200 +15=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3</m:t>
                        </m:r>
                        <m:r>
                          <a:rPr lang="en-US" sz="2400" i="1"/>
                          <m:t>∗</m:t>
                        </m:r>
                        <m:r>
                          <a:rPr lang="en-US" sz="2400" i="1"/>
                          <m:t>144</m:t>
                        </m:r>
                      </m:num>
                      <m:den>
                        <m:r>
                          <a:rPr lang="en-US" sz="2400" i="1"/>
                          <m:t>62</m:t>
                        </m:r>
                        <m:r>
                          <a:rPr lang="en-US" sz="2400" i="1"/>
                          <m:t>.</m:t>
                        </m:r>
                        <m:r>
                          <a:rPr lang="en-US" sz="2400" i="1"/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+195 + </a:t>
                </a:r>
                <a14:m>
                  <m:oMath xmlns:m="http://schemas.openxmlformats.org/officeDocument/2006/math">
                    <m:r>
                      <a:rPr lang="en-US" sz="2400" i="1"/>
                      <m:t>𝑓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200</m:t>
                        </m:r>
                      </m:num>
                      <m:den>
                        <m:r>
                          <a:rPr lang="en-US" sz="2400" i="1"/>
                          <m:t>0</m:t>
                        </m:r>
                        <m:r>
                          <a:rPr lang="en-US" sz="2400" i="1"/>
                          <m:t>.</m:t>
                        </m:r>
                        <m:r>
                          <a:rPr lang="en-US" sz="2400" i="1"/>
                          <m:t>5</m:t>
                        </m:r>
                      </m:den>
                    </m:f>
                    <m:r>
                      <a:rPr lang="en-US" sz="2400" i="1"/>
                      <m:t>+</m:t>
                    </m:r>
                    <m:r>
                      <a:rPr lang="en-US" sz="2400" i="1"/>
                      <m:t>2</m:t>
                    </m:r>
                    <m:r>
                      <a:rPr lang="en-US" sz="2400" i="1"/>
                      <m:t>.</m:t>
                    </m:r>
                    <m:r>
                      <a:rPr lang="en-US" sz="2400" i="1"/>
                      <m:t>2</m:t>
                    </m:r>
                    <m:r>
                      <a:rPr lang="en-US" sz="2400" i="1"/>
                      <m:t>∗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 i="1"/>
                              <m:t>𝑣</m:t>
                            </m:r>
                          </m:e>
                          <m:sup>
                            <m:r>
                              <a:rPr lang="en-US" sz="24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/>
                          <m:t>2</m:t>
                        </m:r>
                        <m:r>
                          <a:rPr lang="en-US" sz="2400" i="1"/>
                          <m:t>∗</m:t>
                        </m:r>
                        <m:r>
                          <a:rPr lang="en-US" sz="2400" i="1"/>
                          <m:t>32</m:t>
                        </m:r>
                        <m:r>
                          <a:rPr lang="en-US" sz="2400" i="1"/>
                          <m:t>.</m:t>
                        </m:r>
                        <m:r>
                          <a:rPr lang="en-US" sz="2400" i="1"/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  <a:p>
                <a:pPr rtl="0"/>
                <a:r>
                  <a:rPr lang="en-US" sz="2400" dirty="0"/>
                  <a:t>V=Q/A=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1</m:t>
                        </m:r>
                        <m:r>
                          <a:rPr lang="en-US" sz="2400" i="1"/>
                          <m:t>.</m:t>
                        </m:r>
                        <m:r>
                          <a:rPr lang="en-US" sz="2400" i="1"/>
                          <m:t>5</m:t>
                        </m:r>
                      </m:num>
                      <m:den>
                        <m:f>
                          <m:fPr>
                            <m:ctrlPr>
                              <a:rPr lang="en-US" sz="2400" i="1"/>
                            </m:ctrlPr>
                          </m:fPr>
                          <m:num>
                            <m:r>
                              <a:rPr lang="en-US" sz="2400" i="1"/>
                              <m:t>𝜋</m:t>
                            </m:r>
                          </m:num>
                          <m:den>
                            <m:r>
                              <a:rPr lang="en-US" sz="2400" i="1"/>
                              <m:t>4</m:t>
                            </m:r>
                          </m:den>
                        </m:f>
                        <m:r>
                          <a:rPr lang="en-US" sz="2400" i="1"/>
                          <m:t>∗</m:t>
                        </m:r>
                        <m:r>
                          <a:rPr lang="en-US" sz="2400" i="1"/>
                          <m:t>0</m:t>
                        </m:r>
                        <m:r>
                          <a:rPr lang="en-US" sz="2400" i="1"/>
                          <m:t>.</m:t>
                        </m:r>
                        <m:r>
                          <a:rPr lang="en-US" sz="2400" i="1"/>
                          <m:t>5</m:t>
                        </m:r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p>
                            <m:r>
                              <a:rPr lang="en-US" sz="2400" i="1"/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= 7.64 </a:t>
                </a:r>
                <a:r>
                  <a:rPr lang="en-US" sz="2400" dirty="0" err="1"/>
                  <a:t>ft</a:t>
                </a:r>
                <a:r>
                  <a:rPr lang="en-US" sz="2400" dirty="0"/>
                  <a:t>/s                                             f=0.0306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768995"/>
                <a:ext cx="6480720" cy="4397166"/>
              </a:xfrm>
              <a:prstGeom prst="rect">
                <a:avLst/>
              </a:prstGeom>
              <a:blipFill rotWithShape="1">
                <a:blip r:embed="rId2"/>
                <a:stretch>
                  <a:fillRect r="-54374" b="-124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2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576" y="357166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</a:t>
            </a:r>
            <a:r>
              <a:rPr lang="en-US" sz="4000" dirty="0" smtClean="0"/>
              <a:t>.  </a:t>
            </a:r>
            <a:endParaRPr lang="ar-IQ" sz="4000" dirty="0" smtClean="0"/>
          </a:p>
          <a:p>
            <a:pPr algn="just"/>
            <a:r>
              <a:rPr lang="ar-IQ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1402648"/>
            <a:ext cx="9144000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500" b="1" dirty="0" smtClean="0">
              <a:solidFill>
                <a:srgbClr val="0033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500" b="1" dirty="0" smtClean="0">
              <a:solidFill>
                <a:srgbClr val="0033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solidFill>
                  <a:srgbClr val="0033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1772816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3668" y="957330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Ex5: When water flows from the tank shown if fig.9, find the water velocity if the water depth in tank is h= 1.5 </a:t>
            </a:r>
            <a:r>
              <a:rPr lang="en-US" sz="2000" dirty="0" err="1"/>
              <a:t>ft</a:t>
            </a:r>
            <a:r>
              <a:rPr lang="en-US" sz="2000" dirty="0"/>
              <a:t> , the total length of 0.6 in dia.  pipe is 20 </a:t>
            </a:r>
            <a:r>
              <a:rPr lang="en-US" sz="2000" dirty="0" err="1"/>
              <a:t>ft</a:t>
            </a:r>
            <a:r>
              <a:rPr lang="en-US" sz="2000" dirty="0"/>
              <a:t>, and the friction factor is 0.03. The loss coefficients are 0.5 for entrance, 1.5 for each elbow and 10 for valve?</a:t>
            </a:r>
          </a:p>
        </p:txBody>
      </p:sp>
      <p:pic>
        <p:nvPicPr>
          <p:cNvPr id="7" name="Picture 6" descr="C:\Users\Nidaa\Desktop\IMG_67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41001" y="2381691"/>
            <a:ext cx="1189990" cy="3716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2217</TotalTime>
  <Words>1088</Words>
  <Application>Microsoft Office PowerPoint</Application>
  <PresentationFormat>On-screen Show (4:3)</PresentationFormat>
  <Paragraphs>99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Pushpin</vt:lpstr>
      <vt:lpstr> Fluid Mechanics Lectures 2nd year/2nd semister/2018-2019/Al-Mustansiriyah unv./College of engineering/Highway &amp;Transportation Dep.Lec.1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هجرة الشباب</dc:title>
  <dc:creator>ski</dc:creator>
  <cp:lastModifiedBy>DR.Ahmed  </cp:lastModifiedBy>
  <cp:revision>292</cp:revision>
  <dcterms:created xsi:type="dcterms:W3CDTF">2015-11-22T08:38:51Z</dcterms:created>
  <dcterms:modified xsi:type="dcterms:W3CDTF">2019-02-10T16:03:22Z</dcterms:modified>
</cp:coreProperties>
</file>