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224" r:id="rId1"/>
  </p:sldMasterIdLst>
  <p:notesMasterIdLst>
    <p:notesMasterId r:id="rId16"/>
  </p:notesMasterIdLst>
  <p:sldIdLst>
    <p:sldId id="256" r:id="rId2"/>
    <p:sldId id="276" r:id="rId3"/>
    <p:sldId id="259" r:id="rId4"/>
    <p:sldId id="326" r:id="rId5"/>
    <p:sldId id="260" r:id="rId6"/>
    <p:sldId id="261" r:id="rId7"/>
    <p:sldId id="262" r:id="rId8"/>
    <p:sldId id="327" r:id="rId9"/>
    <p:sldId id="287" r:id="rId10"/>
    <p:sldId id="288" r:id="rId11"/>
    <p:sldId id="278" r:id="rId12"/>
    <p:sldId id="323" r:id="rId13"/>
    <p:sldId id="328" r:id="rId14"/>
    <p:sldId id="325" r:id="rId1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66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3996" autoAdjust="0"/>
  </p:normalViewPr>
  <p:slideViewPr>
    <p:cSldViewPr>
      <p:cViewPr varScale="1">
        <p:scale>
          <a:sx n="52" d="100"/>
          <a:sy n="52" d="100"/>
        </p:scale>
        <p:origin x="-1219" y="-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325E3DE-36BF-4587-BCFC-0FEA68F3D6AE}" type="datetimeFigureOut">
              <a:rPr lang="ar-IQ" smtClean="0"/>
              <a:pPr/>
              <a:t>05/06/1440</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5EE57DE-2542-40F9-9B0B-B4F768F2C6F6}" type="slidenum">
              <a:rPr lang="ar-IQ" smtClean="0"/>
              <a:pPr/>
              <a:t>‹#›</a:t>
            </a:fld>
            <a:endParaRPr lang="ar-IQ"/>
          </a:p>
        </p:txBody>
      </p:sp>
    </p:spTree>
    <p:extLst>
      <p:ext uri="{BB962C8B-B14F-4D97-AF65-F5344CB8AC3E}">
        <p14:creationId xmlns:p14="http://schemas.microsoft.com/office/powerpoint/2010/main" val="213455337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9B8E963D-50C9-4826-8E09-BD359E4BBA9B}" type="datetimeFigureOut">
              <a:rPr lang="ar-IQ" smtClean="0"/>
              <a:pPr/>
              <a:t>05/06/1440</a:t>
            </a:fld>
            <a:endParaRPr lang="ar-IQ"/>
          </a:p>
        </p:txBody>
      </p:sp>
      <p:sp>
        <p:nvSpPr>
          <p:cNvPr id="5" name="Footer Placeholder 4"/>
          <p:cNvSpPr>
            <a:spLocks noGrp="1"/>
          </p:cNvSpPr>
          <p:nvPr>
            <p:ph type="ftr" sz="quarter" idx="11"/>
          </p:nvPr>
        </p:nvSpPr>
        <p:spPr>
          <a:xfrm>
            <a:off x="1174044" y="5357592"/>
            <a:ext cx="5034845" cy="365125"/>
          </a:xfrm>
        </p:spPr>
        <p:txBody>
          <a:bodyPr/>
          <a:lstStyle/>
          <a:p>
            <a:endParaRPr lang="ar-IQ"/>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3EFA3D84-DDEF-4063-8950-2B41776F4DB7}"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E963D-50C9-4826-8E09-BD359E4BBA9B}" type="datetimeFigureOut">
              <a:rPr lang="ar-IQ" smtClean="0"/>
              <a:pPr/>
              <a:t>05/06/1440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E963D-50C9-4826-8E09-BD359E4BBA9B}" type="datetimeFigureOut">
              <a:rPr lang="ar-IQ" smtClean="0"/>
              <a:pPr/>
              <a:t>05/06/1440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E963D-50C9-4826-8E09-BD359E4BBA9B}" type="datetimeFigureOut">
              <a:rPr lang="ar-IQ" smtClean="0"/>
              <a:pPr/>
              <a:t>05/06/1440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8E963D-50C9-4826-8E09-BD359E4BBA9B}" type="datetimeFigureOut">
              <a:rPr lang="ar-IQ" smtClean="0"/>
              <a:pPr/>
              <a:t>05/06/1440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B8E963D-50C9-4826-8E09-BD359E4BBA9B}" type="datetimeFigureOut">
              <a:rPr lang="ar-IQ" smtClean="0"/>
              <a:pPr/>
              <a:t>05/06/1440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EFA3D84-DDEF-4063-8950-2B41776F4DB7}" type="slidenum">
              <a:rPr lang="ar-IQ" smtClean="0"/>
              <a:pPr/>
              <a:t>‹#›</a:t>
            </a:fld>
            <a:endParaRPr lang="ar-IQ"/>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B8E963D-50C9-4826-8E09-BD359E4BBA9B}" type="datetimeFigureOut">
              <a:rPr lang="ar-IQ" smtClean="0"/>
              <a:pPr/>
              <a:t>05/06/1440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3EFA3D84-DDEF-4063-8950-2B41776F4DB7}" type="slidenum">
              <a:rPr lang="ar-IQ" smtClean="0"/>
              <a:pPr/>
              <a:t>‹#›</a:t>
            </a:fld>
            <a:endParaRPr lang="ar-IQ"/>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8E963D-50C9-4826-8E09-BD359E4BBA9B}" type="datetimeFigureOut">
              <a:rPr lang="ar-IQ" smtClean="0"/>
              <a:pPr/>
              <a:t>05/06/1440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E963D-50C9-4826-8E09-BD359E4BBA9B}" type="datetimeFigureOut">
              <a:rPr lang="ar-IQ" smtClean="0"/>
              <a:pPr/>
              <a:t>05/06/1440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9B8E963D-50C9-4826-8E09-BD359E4BBA9B}" type="datetimeFigureOut">
              <a:rPr lang="ar-IQ" smtClean="0"/>
              <a:pPr/>
              <a:t>05/06/1440</a:t>
            </a:fld>
            <a:endParaRPr lang="ar-IQ"/>
          </a:p>
        </p:txBody>
      </p:sp>
      <p:sp>
        <p:nvSpPr>
          <p:cNvPr id="6" name="Footer Placeholder 5"/>
          <p:cNvSpPr>
            <a:spLocks noGrp="1"/>
          </p:cNvSpPr>
          <p:nvPr>
            <p:ph type="ftr" sz="quarter" idx="11"/>
          </p:nvPr>
        </p:nvSpPr>
        <p:spPr>
          <a:xfrm rot="-60000">
            <a:off x="914554" y="5829261"/>
            <a:ext cx="3522607" cy="365125"/>
          </a:xfrm>
        </p:spPr>
        <p:txBody>
          <a:bodyPr/>
          <a:lstStyle/>
          <a:p>
            <a:endParaRPr lang="ar-IQ"/>
          </a:p>
        </p:txBody>
      </p:sp>
      <p:sp>
        <p:nvSpPr>
          <p:cNvPr id="7" name="Slide Number Placeholder 6"/>
          <p:cNvSpPr>
            <a:spLocks noGrp="1"/>
          </p:cNvSpPr>
          <p:nvPr>
            <p:ph type="sldNum" sz="quarter" idx="12"/>
          </p:nvPr>
        </p:nvSpPr>
        <p:spPr>
          <a:xfrm rot="60000">
            <a:off x="7557313" y="5896961"/>
            <a:ext cx="554023" cy="365125"/>
          </a:xfrm>
        </p:spPr>
        <p:txBody>
          <a:bodyPr/>
          <a:lstStyle/>
          <a:p>
            <a:fld id="{3EFA3D84-DDEF-4063-8950-2B41776F4DB7}"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9B8E963D-50C9-4826-8E09-BD359E4BBA9B}" type="datetimeFigureOut">
              <a:rPr lang="ar-IQ" smtClean="0"/>
              <a:pPr/>
              <a:t>05/06/1440</a:t>
            </a:fld>
            <a:endParaRPr lang="ar-IQ"/>
          </a:p>
        </p:txBody>
      </p:sp>
      <p:sp>
        <p:nvSpPr>
          <p:cNvPr id="6" name="Footer Placeholder 5"/>
          <p:cNvSpPr>
            <a:spLocks noGrp="1"/>
          </p:cNvSpPr>
          <p:nvPr>
            <p:ph type="ftr" sz="quarter" idx="11"/>
          </p:nvPr>
        </p:nvSpPr>
        <p:spPr>
          <a:xfrm rot="-60000">
            <a:off x="914569" y="5831037"/>
            <a:ext cx="3319043" cy="365125"/>
          </a:xfrm>
        </p:spPr>
        <p:txBody>
          <a:bodyPr/>
          <a:lstStyle/>
          <a:p>
            <a:endParaRPr lang="ar-IQ"/>
          </a:p>
        </p:txBody>
      </p:sp>
      <p:sp>
        <p:nvSpPr>
          <p:cNvPr id="7" name="Slide Number Placeholder 6"/>
          <p:cNvSpPr>
            <a:spLocks noGrp="1"/>
          </p:cNvSpPr>
          <p:nvPr>
            <p:ph type="sldNum" sz="quarter" idx="12"/>
          </p:nvPr>
        </p:nvSpPr>
        <p:spPr>
          <a:xfrm rot="60000">
            <a:off x="7562089" y="5900026"/>
            <a:ext cx="554023" cy="365125"/>
          </a:xfrm>
        </p:spPr>
        <p:txBody>
          <a:bodyPr/>
          <a:lstStyle/>
          <a:p>
            <a:fld id="{3EFA3D84-DDEF-4063-8950-2B41776F4DB7}"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9B8E963D-50C9-4826-8E09-BD359E4BBA9B}" type="datetimeFigureOut">
              <a:rPr lang="ar-IQ" smtClean="0"/>
              <a:pPr/>
              <a:t>05/06/1440</a:t>
            </a:fld>
            <a:endParaRPr lang="ar-IQ"/>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ar-IQ"/>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3EFA3D84-DDEF-4063-8950-2B41776F4DB7}"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784976" cy="618149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ctrTitle"/>
          </p:nvPr>
        </p:nvSpPr>
        <p:spPr>
          <a:xfrm>
            <a:off x="1691680" y="2420888"/>
            <a:ext cx="6048672" cy="3672408"/>
          </a:xfrm>
          <a:solidFill>
            <a:schemeClr val="bg1"/>
          </a:solidFill>
          <a:ln>
            <a:noFill/>
          </a:ln>
          <a:effectLst>
            <a:outerShdw blurRad="149987" dist="250190" dir="8460000" algn="ctr">
              <a:srgbClr val="000000">
                <a:alpha val="28000"/>
              </a:srgbClr>
            </a:outerShdw>
            <a:reflection blurRad="6350" stA="50000" endA="300" endPos="38500" dist="50800" dir="5400000" sy="-100000" algn="bl" rotWithShape="0"/>
          </a:effectLst>
          <a:scene3d>
            <a:camera prst="orthographicFront">
              <a:rot lat="0" lon="0" rev="0"/>
            </a:camera>
            <a:lightRig rig="contrasting" dir="t">
              <a:rot lat="0" lon="0" rev="1500000"/>
            </a:lightRig>
          </a:scene3d>
          <a:sp3d prstMaterial="metal">
            <a:bevelT w="88900" h="88900"/>
          </a:sp3d>
        </p:spPr>
        <p:txBody>
          <a:bodyPr>
            <a:normAutofit fontScale="90000"/>
          </a:bodyPr>
          <a:lstStyle/>
          <a:p>
            <a:pPr algn="ctr"/>
            <a:r>
              <a:rPr lang="ar-IQ" sz="4400" dirty="0" smtClean="0">
                <a:latin typeface="Times New Roman" pitchFamily="18" charset="0"/>
                <a:cs typeface="Times New Roman" pitchFamily="18" charset="0"/>
              </a:rPr>
              <a:t/>
            </a:r>
            <a:br>
              <a:rPr lang="ar-IQ" sz="4400" dirty="0" smtClean="0">
                <a:latin typeface="Times New Roman" pitchFamily="18" charset="0"/>
                <a:cs typeface="Times New Roman" pitchFamily="18" charset="0"/>
              </a:rPr>
            </a:br>
            <a:r>
              <a:rPr lang="en-US" sz="4400" dirty="0">
                <a:latin typeface="Times New Roman" pitchFamily="18" charset="0"/>
                <a:cs typeface="Times New Roman" pitchFamily="18" charset="0"/>
              </a:rPr>
              <a:t>F</a:t>
            </a:r>
            <a:r>
              <a:rPr lang="en-US" sz="4400" dirty="0" smtClean="0">
                <a:latin typeface="Times New Roman" pitchFamily="18" charset="0"/>
                <a:cs typeface="Times New Roman" pitchFamily="18" charset="0"/>
              </a:rPr>
              <a:t>luid </a:t>
            </a:r>
            <a:r>
              <a:rPr lang="en-US" sz="4400" dirty="0">
                <a:latin typeface="Times New Roman" pitchFamily="18" charset="0"/>
                <a:cs typeface="Times New Roman" pitchFamily="18" charset="0"/>
              </a:rPr>
              <a:t>M</a:t>
            </a:r>
            <a:r>
              <a:rPr lang="en-US" sz="4400" dirty="0" smtClean="0">
                <a:latin typeface="Times New Roman" pitchFamily="18" charset="0"/>
                <a:cs typeface="Times New Roman" pitchFamily="18" charset="0"/>
              </a:rPr>
              <a:t>echanics </a:t>
            </a:r>
            <a:r>
              <a:rPr lang="en-US" sz="4400" dirty="0">
                <a:latin typeface="Times New Roman" pitchFamily="18" charset="0"/>
                <a:cs typeface="Times New Roman" pitchFamily="18" charset="0"/>
              </a:rPr>
              <a:t>L</a:t>
            </a:r>
            <a:r>
              <a:rPr lang="en-US" sz="4400" dirty="0" smtClean="0">
                <a:latin typeface="Times New Roman" pitchFamily="18" charset="0"/>
                <a:cs typeface="Times New Roman" pitchFamily="18" charset="0"/>
              </a:rPr>
              <a:t>ectures</a:t>
            </a:r>
            <a:br>
              <a:rPr lang="en-US" sz="4400" dirty="0" smtClean="0">
                <a:latin typeface="Times New Roman" pitchFamily="18" charset="0"/>
                <a:cs typeface="Times New Roman" pitchFamily="18" charset="0"/>
              </a:rPr>
            </a:br>
            <a:r>
              <a:rPr lang="en-US" sz="4400" dirty="0" smtClean="0">
                <a:latin typeface="Times New Roman" pitchFamily="18" charset="0"/>
                <a:cs typeface="Times New Roman" pitchFamily="18" charset="0"/>
              </a:rPr>
              <a:t>2</a:t>
            </a:r>
            <a:r>
              <a:rPr lang="en-US" sz="4400" baseline="30000" dirty="0" smtClean="0">
                <a:latin typeface="Times New Roman" pitchFamily="18" charset="0"/>
                <a:cs typeface="Times New Roman" pitchFamily="18" charset="0"/>
              </a:rPr>
              <a:t>nd</a:t>
            </a:r>
            <a:r>
              <a:rPr lang="en-US" sz="4400"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year/2</a:t>
            </a:r>
            <a:r>
              <a:rPr lang="en-US" sz="4400" baseline="30000" dirty="0" smtClean="0">
                <a:latin typeface="Times New Roman" pitchFamily="18" charset="0"/>
                <a:cs typeface="Times New Roman" pitchFamily="18" charset="0"/>
              </a:rPr>
              <a:t>nd</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semister</a:t>
            </a:r>
            <a:r>
              <a:rPr lang="en-US" sz="4400" dirty="0" smtClean="0">
                <a:latin typeface="Times New Roman" pitchFamily="18" charset="0"/>
                <a:cs typeface="Times New Roman" pitchFamily="18" charset="0"/>
              </a:rPr>
              <a:t>/2018-2019/Al-</a:t>
            </a:r>
            <a:r>
              <a:rPr lang="en-US" sz="4400" dirty="0" err="1" smtClean="0">
                <a:latin typeface="Times New Roman" pitchFamily="18" charset="0"/>
                <a:cs typeface="Times New Roman" pitchFamily="18" charset="0"/>
              </a:rPr>
              <a:t>Mustansiriyah</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unv</a:t>
            </a:r>
            <a:r>
              <a:rPr lang="en-US" sz="4400" dirty="0" smtClean="0">
                <a:latin typeface="Times New Roman" pitchFamily="18" charset="0"/>
                <a:cs typeface="Times New Roman" pitchFamily="18" charset="0"/>
              </a:rPr>
              <a:t>./College of engineering/Highway &amp;Transportation Dep.Lec.1</a:t>
            </a:r>
            <a:endParaRPr lang="ar-IQ" sz="4400" dirty="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214290"/>
            <a:ext cx="8229600" cy="4524388"/>
          </a:xfrm>
        </p:spPr>
        <p:txBody>
          <a:bodyPr>
            <a:normAutofit/>
          </a:bodyPr>
          <a:lstStyle/>
          <a:p>
            <a:pPr lvl="0">
              <a:buNone/>
            </a:pPr>
            <a:endParaRPr lang="en-US" sz="3600" dirty="0" smtClean="0">
              <a:solidFill>
                <a:srgbClr val="252525"/>
              </a:solidFill>
              <a:latin typeface="Arial" pitchFamily="34" charset="0"/>
              <a:ea typeface="Times New Roman" pitchFamily="18" charset="0"/>
              <a:cs typeface="Arial" pitchFamily="34" charset="0"/>
            </a:endParaRPr>
          </a:p>
          <a:p>
            <a:pPr>
              <a:buNone/>
            </a:pPr>
            <a:r>
              <a:rPr lang="ar-IQ" sz="3600" dirty="0" smtClean="0"/>
              <a:t> </a:t>
            </a:r>
            <a:r>
              <a:rPr lang="ar-SA" sz="3600" dirty="0" smtClean="0"/>
              <a:t>.</a:t>
            </a:r>
            <a:r>
              <a:rPr lang="en-US" sz="3600" dirty="0" smtClean="0"/>
              <a:t>  </a:t>
            </a:r>
          </a:p>
          <a:p>
            <a:pPr>
              <a:buNone/>
            </a:pPr>
            <a:endParaRPr lang="ar-IQ" sz="3600" dirty="0"/>
          </a:p>
        </p:txBody>
      </p:sp>
      <p:sp>
        <p:nvSpPr>
          <p:cNvPr id="36865" name="Rectangle 1"/>
          <p:cNvSpPr>
            <a:spLocks noChangeArrowheads="1"/>
          </p:cNvSpPr>
          <p:nvPr/>
        </p:nvSpPr>
        <p:spPr bwMode="auto">
          <a:xfrm>
            <a:off x="1547664" y="2657033"/>
            <a:ext cx="648072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en-US" sz="1200" dirty="0" smtClean="0">
              <a:solidFill>
                <a:srgbClr val="252525"/>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1200" b="0" i="0" u="none" strike="noStrike" cap="none" normalizeH="0" baseline="0" dirty="0" smtClean="0">
                <a:ln>
                  <a:noFill/>
                </a:ln>
                <a:solidFill>
                  <a:srgbClr val="252525"/>
                </a:solidFill>
                <a:effectLst/>
                <a:latin typeface="Arial" pitchFamily="34" charset="0"/>
                <a:cs typeface="Arial" pitchFamily="34" charset="0"/>
              </a:rPr>
              <a:t>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algn="just" rtl="0"/>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tabLst>
                <a:tab pos="457200" algn="l"/>
              </a:tabLst>
            </a:pPr>
            <a:r>
              <a:rPr lang="ar-IQ" sz="3200" dirty="0" smtClean="0">
                <a:solidFill>
                  <a:srgbClr val="252525"/>
                </a:solidFill>
                <a:latin typeface="Arial" pitchFamily="34" charset="0"/>
                <a:ea typeface="Times New Roman" pitchFamily="18" charset="0"/>
                <a:cs typeface="Arial" pitchFamily="34" charset="0"/>
              </a:rPr>
              <a:t>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66" name="Rectangle 2"/>
          <p:cNvSpPr>
            <a:spLocks noChangeArrowheads="1"/>
          </p:cNvSpPr>
          <p:nvPr/>
        </p:nvSpPr>
        <p:spPr bwMode="auto">
          <a:xfrm>
            <a:off x="-46516" y="1700808"/>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457200" algn="l"/>
              </a:tabLst>
            </a:pPr>
            <a:r>
              <a:rPr lang="ar-IQ" sz="3200" dirty="0" smtClean="0">
                <a:solidFill>
                  <a:srgbClr val="252525"/>
                </a:solidFill>
                <a:latin typeface="Arial" pitchFamily="34" charset="0"/>
                <a:ea typeface="Times New Roman" pitchFamily="18" charset="0"/>
                <a:cs typeface="Arial" pitchFamily="34" charset="0"/>
              </a:rPr>
              <a:t> </a:t>
            </a:r>
            <a:r>
              <a:rPr kumimoji="0" lang="en-US" sz="32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37" name="Rectangle 1"/>
          <p:cNvSpPr>
            <a:spLocks noChangeArrowheads="1"/>
          </p:cNvSpPr>
          <p:nvPr/>
        </p:nvSpPr>
        <p:spPr bwMode="auto">
          <a:xfrm>
            <a:off x="714348" y="2810424"/>
            <a:ext cx="8374407"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003300"/>
                </a:solidFill>
                <a:effectLst/>
                <a:latin typeface="Verdana" pitchFamily="34" charset="0"/>
                <a:ea typeface="Calibri" pitchFamily="34" charset="0"/>
                <a:cs typeface="Arial" pitchFamily="34" charset="0"/>
              </a:rPr>
              <a:t> </a:t>
            </a:r>
            <a:r>
              <a:rPr kumimoji="0" lang="ar-SA" sz="3600" b="1" i="0" u="none" strike="noStrike" cap="none" normalizeH="0" baseline="0" dirty="0" smtClean="0">
                <a:ln>
                  <a:noFill/>
                </a:ln>
                <a:solidFill>
                  <a:srgbClr val="003300"/>
                </a:solidFill>
                <a:effectLst/>
                <a:latin typeface="Verdana" pitchFamily="34" charset="0"/>
                <a:ea typeface="Calibri" pitchFamily="34" charset="0"/>
                <a:cs typeface="Arial" pitchFamily="34" charset="0"/>
              </a:rPr>
              <a:t> </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descr="https://upload.wikimedia.org/wikipedia/commons/thumb/d/d9/Moody_EN.svg/732px-Moody_EN.svg.png"/>
          <p:cNvPicPr/>
          <p:nvPr/>
        </p:nvPicPr>
        <p:blipFill>
          <a:blip r:embed="rId2">
            <a:extLst>
              <a:ext uri="{28A0092B-C50C-407E-A947-70E740481C1C}">
                <a14:useLocalDpi xmlns:a14="http://schemas.microsoft.com/office/drawing/2010/main" val="0"/>
              </a:ext>
            </a:extLst>
          </a:blip>
          <a:srcRect/>
          <a:stretch>
            <a:fillRect/>
          </a:stretch>
        </p:blipFill>
        <p:spPr bwMode="auto">
          <a:xfrm>
            <a:off x="971599" y="552133"/>
            <a:ext cx="7416825" cy="5753735"/>
          </a:xfrm>
          <a:prstGeom prst="rect">
            <a:avLst/>
          </a:prstGeom>
          <a:noFill/>
          <a:ln>
            <a:noFill/>
          </a:ln>
        </p:spPr>
      </p:pic>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827584" y="620688"/>
                <a:ext cx="7632848" cy="5043264"/>
              </a:xfrm>
            </p:spPr>
            <p:txBody>
              <a:bodyPr>
                <a:normAutofit fontScale="70000" lnSpcReduction="20000"/>
              </a:bodyPr>
              <a:lstStyle/>
              <a:p>
                <a:pPr algn="l">
                  <a:buNone/>
                </a:pPr>
                <a:r>
                  <a:rPr lang="ar-IQ" sz="2400" dirty="0" smtClean="0">
                    <a:solidFill>
                      <a:schemeClr val="tx1"/>
                    </a:solidFill>
                  </a:rPr>
                  <a:t>  </a:t>
                </a:r>
              </a:p>
              <a:p>
                <a:pPr algn="l" rtl="0"/>
                <a:r>
                  <a:rPr lang="en-US" dirty="0"/>
                  <a:t>b- </a:t>
                </a:r>
                <a:r>
                  <a:rPr lang="en-US" u="sng" dirty="0"/>
                  <a:t>Minor losses</a:t>
                </a:r>
                <a:r>
                  <a:rPr lang="en-US" dirty="0"/>
                  <a:t>:</a:t>
                </a:r>
              </a:p>
              <a:p>
                <a:pPr algn="l" rtl="0"/>
                <a:r>
                  <a:rPr lang="en-US" dirty="0"/>
                  <a:t>there are energy losses in valves and pipe fittings, they are smaller than major losses, sometimes they are greater than major losses.</a:t>
                </a:r>
              </a:p>
              <a:p>
                <a:pPr algn="l" rtl="0"/>
                <a:r>
                  <a:rPr lang="en-US" dirty="0"/>
                  <a:t>Due to change in flow direction, cross section and flow path fittings and valves(fig.5)</a:t>
                </a:r>
              </a:p>
              <a:p>
                <a:pPr algn="l" rtl="0"/>
                <a14:m>
                  <m:oMath xmlns:m="http://schemas.openxmlformats.org/officeDocument/2006/math">
                    <m:r>
                      <a:rPr lang="en-US" i="1"/>
                      <m:t>𝐻</m:t>
                    </m:r>
                    <m:sSub>
                      <m:sSubPr>
                        <m:ctrlPr>
                          <a:rPr lang="en-US" i="1"/>
                        </m:ctrlPr>
                      </m:sSubPr>
                      <m:e>
                        <m:r>
                          <a:rPr lang="en-US" i="1"/>
                          <m:t> </m:t>
                        </m:r>
                      </m:e>
                      <m:sub>
                        <m:r>
                          <a:rPr lang="en-US" i="1"/>
                          <m:t>𝐿</m:t>
                        </m:r>
                      </m:sub>
                    </m:sSub>
                    <m:r>
                      <a:rPr lang="en-US" i="1"/>
                      <m:t>=</m:t>
                    </m:r>
                    <m:sSub>
                      <m:sSubPr>
                        <m:ctrlPr>
                          <a:rPr lang="en-US" i="1"/>
                        </m:ctrlPr>
                      </m:sSubPr>
                      <m:e>
                        <m:r>
                          <a:rPr lang="en-US" i="1"/>
                          <m:t>𝐾</m:t>
                        </m:r>
                      </m:e>
                      <m:sub>
                        <m:r>
                          <a:rPr lang="en-US" i="1"/>
                          <m:t>𝐿</m:t>
                        </m:r>
                      </m:sub>
                    </m:sSub>
                    <m:f>
                      <m:fPr>
                        <m:ctrlPr>
                          <a:rPr lang="en-US" i="1"/>
                        </m:ctrlPr>
                      </m:fPr>
                      <m:num>
                        <m:sSup>
                          <m:sSupPr>
                            <m:ctrlPr>
                              <a:rPr lang="en-US" i="1"/>
                            </m:ctrlPr>
                          </m:sSupPr>
                          <m:e>
                            <m:r>
                              <a:rPr lang="en-US" i="1"/>
                              <m:t>𝑣</m:t>
                            </m:r>
                          </m:e>
                          <m:sup>
                            <m:r>
                              <a:rPr lang="en-US" i="1"/>
                              <m:t>2</m:t>
                            </m:r>
                          </m:sup>
                        </m:sSup>
                      </m:num>
                      <m:den>
                        <m:r>
                          <a:rPr lang="en-US" i="1"/>
                          <m:t>2</m:t>
                        </m:r>
                        <m:r>
                          <a:rPr lang="en-US" i="1"/>
                          <m:t>𝑔</m:t>
                        </m:r>
                      </m:den>
                    </m:f>
                  </m:oMath>
                </a14:m>
                <a:endParaRPr lang="en-US" dirty="0"/>
              </a:p>
              <a:p>
                <a:pPr algn="l" rtl="0"/>
                <a:r>
                  <a:rPr lang="en-US" dirty="0"/>
                  <a:t>K</a:t>
                </a:r>
                <a:r>
                  <a:rPr lang="en-US" baseline="-25000" dirty="0"/>
                  <a:t>L</a:t>
                </a:r>
                <a:r>
                  <a:rPr lang="en-US" dirty="0"/>
                  <a:t> is loss coefficient . table 1  gives K</a:t>
                </a:r>
                <a:r>
                  <a:rPr lang="en-US" baseline="-25000" dirty="0"/>
                  <a:t>L</a:t>
                </a:r>
                <a:r>
                  <a:rPr lang="en-US" dirty="0"/>
                  <a:t> values.</a:t>
                </a:r>
              </a:p>
              <a:p>
                <a:pPr algn="just">
                  <a:buNone/>
                </a:pPr>
                <a:endParaRPr lang="en-US" sz="2400" dirty="0" smtClean="0"/>
              </a:p>
              <a:p>
                <a:pPr>
                  <a:buNone/>
                </a:pPr>
                <a:r>
                  <a:rPr lang="ar-SA" sz="2400" dirty="0" smtClean="0"/>
                  <a:t> </a:t>
                </a:r>
                <a:endParaRPr lang="ar-IQ" sz="24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827584" y="620688"/>
                <a:ext cx="7632848" cy="5043264"/>
              </a:xfrm>
              <a:blipFill rotWithShape="1">
                <a:blip r:embed="rId2"/>
                <a:stretch>
                  <a:fillRect l="-2157" t="-1330" r="-479"/>
                </a:stretch>
              </a:blipFill>
            </p:spPr>
            <p:txBody>
              <a:bodyPr/>
              <a:lstStyle/>
              <a:p>
                <a:r>
                  <a:rPr lang="ar-IQ">
                    <a:noFill/>
                  </a:rPr>
                  <a:t> </a:t>
                </a:r>
              </a:p>
            </p:txBody>
          </p:sp>
        </mc:Fallback>
      </mc:AlternateContent>
      <p:sp>
        <p:nvSpPr>
          <p:cNvPr id="3" name="Rectangle 2"/>
          <p:cNvSpPr>
            <a:spLocks noChangeArrowheads="1"/>
          </p:cNvSpPr>
          <p:nvPr/>
        </p:nvSpPr>
        <p:spPr bwMode="auto">
          <a:xfrm>
            <a:off x="827584" y="-946646"/>
            <a:ext cx="7488832"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a:spLocks noChangeArrowheads="1"/>
          </p:cNvSpPr>
          <p:nvPr/>
        </p:nvSpPr>
        <p:spPr bwMode="auto">
          <a:xfrm>
            <a:off x="1259632" y="3540497"/>
            <a:ext cx="2936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388486670"/>
              </p:ext>
            </p:extLst>
          </p:nvPr>
        </p:nvGraphicFramePr>
        <p:xfrm>
          <a:off x="2782252" y="3548728"/>
          <a:ext cx="3579495" cy="2375662"/>
        </p:xfrm>
        <a:graphic>
          <a:graphicData uri="http://schemas.openxmlformats.org/drawingml/2006/table">
            <a:tbl>
              <a:tblPr firstRow="1" firstCol="1" bandRow="1">
                <a:tableStyleId>{5C22544A-7EE6-4342-B048-85BDC9FD1C3A}</a:tableStyleId>
              </a:tblPr>
              <a:tblGrid>
                <a:gridCol w="2049145"/>
                <a:gridCol w="1530350"/>
              </a:tblGrid>
              <a:tr h="0">
                <a:tc>
                  <a:txBody>
                    <a:bodyPr/>
                    <a:lstStyle/>
                    <a:p>
                      <a:pPr algn="ctr" rtl="0">
                        <a:lnSpc>
                          <a:spcPct val="115000"/>
                        </a:lnSpc>
                        <a:spcAft>
                          <a:spcPts val="0"/>
                        </a:spcAft>
                      </a:pPr>
                      <a:r>
                        <a:rPr lang="en-US" sz="1200">
                          <a:effectLst/>
                        </a:rPr>
                        <a:t>Valve or fitting</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Loss coefficient</a:t>
                      </a:r>
                      <a:endParaRPr lang="en-US" sz="1100">
                        <a:effectLst/>
                        <a:latin typeface="Calibri"/>
                        <a:ea typeface="Calibri"/>
                        <a:cs typeface="Arial"/>
                      </a:endParaRPr>
                    </a:p>
                  </a:txBody>
                  <a:tcPr marL="68580" marR="68580" marT="0" marB="0"/>
                </a:tc>
              </a:tr>
              <a:tr h="0">
                <a:tc>
                  <a:txBody>
                    <a:bodyPr/>
                    <a:lstStyle/>
                    <a:p>
                      <a:pPr algn="ctr" rtl="0">
                        <a:lnSpc>
                          <a:spcPct val="115000"/>
                        </a:lnSpc>
                        <a:spcAft>
                          <a:spcPts val="0"/>
                        </a:spcAft>
                      </a:pPr>
                      <a:r>
                        <a:rPr lang="en-US" sz="1200">
                          <a:effectLst/>
                        </a:rPr>
                        <a:t>Globe valve</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10</a:t>
                      </a:r>
                      <a:endParaRPr lang="en-US" sz="1100">
                        <a:effectLst/>
                        <a:latin typeface="Calibri"/>
                        <a:ea typeface="Calibri"/>
                        <a:cs typeface="Arial"/>
                      </a:endParaRPr>
                    </a:p>
                  </a:txBody>
                  <a:tcPr marL="68580" marR="68580" marT="0" marB="0"/>
                </a:tc>
              </a:tr>
              <a:tr h="0">
                <a:tc>
                  <a:txBody>
                    <a:bodyPr/>
                    <a:lstStyle/>
                    <a:p>
                      <a:pPr algn="ctr" rtl="0">
                        <a:lnSpc>
                          <a:spcPct val="115000"/>
                        </a:lnSpc>
                        <a:spcAft>
                          <a:spcPts val="0"/>
                        </a:spcAft>
                      </a:pPr>
                      <a:r>
                        <a:rPr lang="en-US" sz="1200">
                          <a:effectLst/>
                        </a:rPr>
                        <a:t>Gate valve</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0.9</a:t>
                      </a:r>
                      <a:endParaRPr lang="en-US" sz="1100">
                        <a:effectLst/>
                        <a:latin typeface="Calibri"/>
                        <a:ea typeface="Calibri"/>
                        <a:cs typeface="Arial"/>
                      </a:endParaRPr>
                    </a:p>
                  </a:txBody>
                  <a:tcPr marL="68580" marR="68580" marT="0" marB="0"/>
                </a:tc>
              </a:tr>
              <a:tr h="0">
                <a:tc>
                  <a:txBody>
                    <a:bodyPr/>
                    <a:lstStyle/>
                    <a:p>
                      <a:pPr algn="ctr" rtl="0">
                        <a:lnSpc>
                          <a:spcPct val="115000"/>
                        </a:lnSpc>
                        <a:spcAft>
                          <a:spcPts val="0"/>
                        </a:spcAft>
                      </a:pPr>
                      <a:r>
                        <a:rPr lang="en-US" sz="1200">
                          <a:effectLst/>
                        </a:rPr>
                        <a:t>Swing check valve</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2</a:t>
                      </a:r>
                      <a:endParaRPr lang="en-US" sz="1100">
                        <a:effectLst/>
                        <a:latin typeface="Calibri"/>
                        <a:ea typeface="Calibri"/>
                        <a:cs typeface="Arial"/>
                      </a:endParaRPr>
                    </a:p>
                  </a:txBody>
                  <a:tcPr marL="68580" marR="68580" marT="0" marB="0"/>
                </a:tc>
              </a:tr>
              <a:tr h="0">
                <a:tc>
                  <a:txBody>
                    <a:bodyPr/>
                    <a:lstStyle/>
                    <a:p>
                      <a:pPr algn="ctr" rtl="0">
                        <a:lnSpc>
                          <a:spcPct val="115000"/>
                        </a:lnSpc>
                        <a:spcAft>
                          <a:spcPts val="0"/>
                        </a:spcAft>
                      </a:pPr>
                      <a:r>
                        <a:rPr lang="en-US" sz="1200">
                          <a:effectLst/>
                        </a:rPr>
                        <a:t>tee</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0.4</a:t>
                      </a:r>
                      <a:endParaRPr lang="en-US" sz="1100">
                        <a:effectLst/>
                        <a:latin typeface="Calibri"/>
                        <a:ea typeface="Calibri"/>
                        <a:cs typeface="Arial"/>
                      </a:endParaRPr>
                    </a:p>
                  </a:txBody>
                  <a:tcPr marL="68580" marR="68580" marT="0" marB="0"/>
                </a:tc>
              </a:tr>
              <a:tr h="0">
                <a:tc>
                  <a:txBody>
                    <a:bodyPr/>
                    <a:lstStyle/>
                    <a:p>
                      <a:pPr algn="ctr" rtl="0">
                        <a:lnSpc>
                          <a:spcPct val="115000"/>
                        </a:lnSpc>
                        <a:spcAft>
                          <a:spcPts val="0"/>
                        </a:spcAft>
                      </a:pPr>
                      <a:r>
                        <a:rPr lang="en-US" sz="1200">
                          <a:effectLst/>
                        </a:rPr>
                        <a:t>elbow</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0.75</a:t>
                      </a:r>
                      <a:endParaRPr lang="en-US" sz="1100">
                        <a:effectLst/>
                        <a:latin typeface="Calibri"/>
                        <a:ea typeface="Calibri"/>
                        <a:cs typeface="Arial"/>
                      </a:endParaRPr>
                    </a:p>
                  </a:txBody>
                  <a:tcPr marL="68580" marR="68580" marT="0" marB="0"/>
                </a:tc>
              </a:tr>
              <a:tr h="0">
                <a:tc>
                  <a:txBody>
                    <a:bodyPr/>
                    <a:lstStyle/>
                    <a:p>
                      <a:pPr algn="ctr" rtl="0">
                        <a:lnSpc>
                          <a:spcPct val="115000"/>
                        </a:lnSpc>
                        <a:spcAft>
                          <a:spcPts val="0"/>
                        </a:spcAft>
                      </a:pPr>
                      <a:r>
                        <a:rPr lang="en-US" sz="1200">
                          <a:effectLst/>
                        </a:rPr>
                        <a:t>Return bend</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2.2</a:t>
                      </a:r>
                      <a:endParaRPr lang="en-US" sz="1100">
                        <a:effectLst/>
                        <a:latin typeface="Calibri"/>
                        <a:ea typeface="Calibri"/>
                        <a:cs typeface="Arial"/>
                      </a:endParaRPr>
                    </a:p>
                  </a:txBody>
                  <a:tcPr marL="68580" marR="68580" marT="0" marB="0"/>
                </a:tc>
              </a:tr>
              <a:tr h="0">
                <a:tc>
                  <a:txBody>
                    <a:bodyPr/>
                    <a:lstStyle/>
                    <a:p>
                      <a:pPr algn="ctr" rtl="0">
                        <a:lnSpc>
                          <a:spcPct val="115000"/>
                        </a:lnSpc>
                        <a:spcAft>
                          <a:spcPts val="0"/>
                        </a:spcAft>
                      </a:pPr>
                      <a:r>
                        <a:rPr lang="en-US" sz="1200">
                          <a:effectLst/>
                        </a:rPr>
                        <a:t>Pipe entrance from a reservoir</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0.5</a:t>
                      </a:r>
                      <a:endParaRPr lang="en-US" sz="1100">
                        <a:effectLst/>
                        <a:latin typeface="Calibri"/>
                        <a:ea typeface="Calibri"/>
                        <a:cs typeface="Arial"/>
                      </a:endParaRPr>
                    </a:p>
                  </a:txBody>
                  <a:tcPr marL="68580" marR="68580" marT="0" marB="0"/>
                </a:tc>
              </a:tr>
              <a:tr h="0">
                <a:tc>
                  <a:txBody>
                    <a:bodyPr/>
                    <a:lstStyle/>
                    <a:p>
                      <a:pPr algn="ctr" rtl="0">
                        <a:lnSpc>
                          <a:spcPct val="115000"/>
                        </a:lnSpc>
                        <a:spcAft>
                          <a:spcPts val="0"/>
                        </a:spcAft>
                      </a:pPr>
                      <a:r>
                        <a:rPr lang="en-US" sz="1200">
                          <a:effectLst/>
                        </a:rPr>
                        <a:t>Pipe exit from a reservoir</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1</a:t>
                      </a:r>
                      <a:endParaRPr lang="en-US" sz="1100">
                        <a:effectLst/>
                        <a:latin typeface="Calibri"/>
                        <a:ea typeface="Calibri"/>
                        <a:cs typeface="Arial"/>
                      </a:endParaRPr>
                    </a:p>
                  </a:txBody>
                  <a:tcPr marL="68580" marR="68580" marT="0" marB="0"/>
                </a:tc>
              </a:tr>
              <a:tr h="0">
                <a:tc>
                  <a:txBody>
                    <a:bodyPr/>
                    <a:lstStyle/>
                    <a:p>
                      <a:pPr algn="ctr" rtl="0">
                        <a:lnSpc>
                          <a:spcPct val="115000"/>
                        </a:lnSpc>
                        <a:spcAft>
                          <a:spcPts val="0"/>
                        </a:spcAft>
                      </a:pPr>
                      <a:r>
                        <a:rPr lang="en-US" sz="1200">
                          <a:effectLst/>
                        </a:rPr>
                        <a:t>Sudden contraction</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a:effectLst/>
                        </a:rPr>
                        <a:t>0.1- 0.5</a:t>
                      </a:r>
                      <a:endParaRPr lang="en-US" sz="1100">
                        <a:effectLst/>
                        <a:latin typeface="Calibri"/>
                        <a:ea typeface="Calibri"/>
                        <a:cs typeface="Arial"/>
                      </a:endParaRPr>
                    </a:p>
                  </a:txBody>
                  <a:tcPr marL="68580" marR="68580" marT="0" marB="0"/>
                </a:tc>
              </a:tr>
              <a:tr h="0">
                <a:tc>
                  <a:txBody>
                    <a:bodyPr/>
                    <a:lstStyle/>
                    <a:p>
                      <a:pPr algn="ctr" rtl="0">
                        <a:lnSpc>
                          <a:spcPct val="115000"/>
                        </a:lnSpc>
                        <a:spcAft>
                          <a:spcPts val="0"/>
                        </a:spcAft>
                      </a:pPr>
                      <a:r>
                        <a:rPr lang="en-US" sz="1200">
                          <a:effectLst/>
                        </a:rPr>
                        <a:t>Sudden expansion</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200" dirty="0">
                          <a:effectLst/>
                        </a:rPr>
                        <a:t>0.2- 1</a:t>
                      </a:r>
                      <a:endParaRPr lang="en-US" sz="1100" dirty="0">
                        <a:effectLst/>
                        <a:latin typeface="Calibri"/>
                        <a:ea typeface="Calibri"/>
                        <a:cs typeface="Arial"/>
                      </a:endParaRPr>
                    </a:p>
                  </a:txBody>
                  <a:tcPr marL="68580" marR="68580" marT="0" marB="0"/>
                </a:tc>
              </a:tr>
            </a:tbl>
          </a:graphicData>
        </a:graphic>
      </p:graphicFrame>
    </p:spTree>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548680"/>
            <a:ext cx="7520940" cy="5688632"/>
          </a:xfrm>
        </p:spPr>
        <p:txBody>
          <a:bodyPr>
            <a:noAutofit/>
          </a:bodyPr>
          <a:lstStyle/>
          <a:p>
            <a:pPr algn="just"/>
            <a:r>
              <a:rPr lang="ar-SA"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 </a:t>
            </a:r>
            <a:endParaRPr lang="en-US" sz="2000" dirty="0"/>
          </a:p>
          <a:p>
            <a:pPr algn="just" rtl="0"/>
            <a:endParaRPr lang="en-US" sz="2000" dirty="0">
              <a:latin typeface="Times New Roman" pitchFamily="18" charset="0"/>
              <a:cs typeface="Times New Roman" pitchFamily="18" charset="0"/>
            </a:endParaRPr>
          </a:p>
          <a:p>
            <a:pPr marL="0" indent="0" algn="just">
              <a:buNone/>
            </a:pPr>
            <a:endParaRPr lang="ar-IQ" sz="3200" dirty="0">
              <a:solidFill>
                <a:schemeClr val="tx1"/>
              </a:solidFill>
              <a:latin typeface="Times New Roman" pitchFamily="18" charset="0"/>
              <a:cs typeface="Times New Roman" pitchFamily="18" charset="0"/>
            </a:endParaRPr>
          </a:p>
        </p:txBody>
      </p:sp>
      <p:pic>
        <p:nvPicPr>
          <p:cNvPr id="5" name="Picture 4" descr="C:\Users\Nidaa\Desktop\IMG_674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242752" y="719867"/>
            <a:ext cx="658495" cy="1612265"/>
          </a:xfrm>
          <a:prstGeom prst="rect">
            <a:avLst/>
          </a:prstGeom>
          <a:noFill/>
          <a:ln>
            <a:noFill/>
          </a:ln>
        </p:spPr>
      </p:pic>
      <p:pic>
        <p:nvPicPr>
          <p:cNvPr id="6" name="Picture 5" descr="C:\Users\Nidaa\Desktop\IMG_674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4308476" y="1446233"/>
            <a:ext cx="635635" cy="1720850"/>
          </a:xfrm>
          <a:prstGeom prst="rect">
            <a:avLst/>
          </a:prstGeom>
          <a:noFill/>
          <a:ln>
            <a:noFill/>
          </a:ln>
        </p:spPr>
      </p:pic>
      <p:pic>
        <p:nvPicPr>
          <p:cNvPr id="7" name="Picture 6" descr="C:\Users\Nidaa\Desktop\IMG_675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4351338" y="2232660"/>
            <a:ext cx="610870" cy="1781810"/>
          </a:xfrm>
          <a:prstGeom prst="rect">
            <a:avLst/>
          </a:prstGeom>
          <a:noFill/>
          <a:ln>
            <a:noFill/>
          </a:ln>
        </p:spPr>
      </p:pic>
      <p:pic>
        <p:nvPicPr>
          <p:cNvPr id="8" name="Picture 7" descr="C:\Users\Nidaa\Desktop\IMG_6745.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4355194" y="3213667"/>
            <a:ext cx="660400" cy="1736725"/>
          </a:xfrm>
          <a:prstGeom prst="rect">
            <a:avLst/>
          </a:prstGeom>
          <a:noFill/>
          <a:ln>
            <a:noFill/>
          </a:ln>
        </p:spPr>
      </p:pic>
    </p:spTree>
    <p:extLst>
      <p:ext uri="{BB962C8B-B14F-4D97-AF65-F5344CB8AC3E}">
        <p14:creationId xmlns:p14="http://schemas.microsoft.com/office/powerpoint/2010/main" val="1165166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10000"/>
              </a:bodyPr>
              <a:lstStyle/>
              <a:p>
                <a:pPr rtl="0"/>
                <a:endParaRPr lang="en-US" dirty="0"/>
              </a:p>
              <a:p>
                <a:pPr rtl="0"/>
                <a:r>
                  <a:rPr lang="en-US" dirty="0"/>
                  <a:t>So the total losses will added to the right of </a:t>
                </a:r>
                <a:r>
                  <a:rPr lang="en-US" dirty="0" err="1"/>
                  <a:t>Bernoullis</a:t>
                </a:r>
                <a:r>
                  <a:rPr lang="en-US" dirty="0"/>
                  <a:t> eq., and if there is a pump through the pipe system, the energy head will become higher and the pump head </a:t>
                </a:r>
                <a:r>
                  <a:rPr lang="en-US" dirty="0" err="1"/>
                  <a:t>H</a:t>
                </a:r>
                <a:r>
                  <a:rPr lang="en-US" baseline="-25000" dirty="0" err="1"/>
                  <a:t>p</a:t>
                </a:r>
                <a:r>
                  <a:rPr lang="en-US" dirty="0"/>
                  <a:t> will be at the left side of the equation with (+) sign, however the turbine will cause the energy head become low and will add to the left side of the equation with (-) sign.  </a:t>
                </a:r>
              </a:p>
              <a:p>
                <a:pPr rtl="0"/>
                <a:r>
                  <a:rPr lang="en-US" dirty="0"/>
                  <a:t> Z</a:t>
                </a:r>
                <a:r>
                  <a:rPr lang="en-US" baseline="-25000" dirty="0"/>
                  <a:t>1</a:t>
                </a:r>
                <a:r>
                  <a:rPr lang="en-US" dirty="0"/>
                  <a:t>+</a:t>
                </a:r>
                <a14:m>
                  <m:oMath xmlns:m="http://schemas.openxmlformats.org/officeDocument/2006/math">
                    <m:f>
                      <m:fPr>
                        <m:ctrlPr>
                          <a:rPr lang="en-US" i="1"/>
                        </m:ctrlPr>
                      </m:fPr>
                      <m:num>
                        <m:r>
                          <a:rPr lang="en-US" i="1"/>
                          <m:t>𝑣</m:t>
                        </m:r>
                        <m:sSub>
                          <m:sSubPr>
                            <m:ctrlPr>
                              <a:rPr lang="en-US" i="1"/>
                            </m:ctrlPr>
                          </m:sSubPr>
                          <m:e>
                            <m:r>
                              <a:rPr lang="en-US" i="1"/>
                              <m:t> </m:t>
                            </m:r>
                          </m:e>
                          <m:sub>
                            <m:r>
                              <a:rPr lang="en-US" i="1"/>
                              <m:t>1</m:t>
                            </m:r>
                          </m:sub>
                        </m:sSub>
                        <m:sSup>
                          <m:sSupPr>
                            <m:ctrlPr>
                              <a:rPr lang="en-US" i="1"/>
                            </m:ctrlPr>
                          </m:sSupPr>
                          <m:e>
                            <m:r>
                              <a:rPr lang="en-US" i="1"/>
                              <m:t> </m:t>
                            </m:r>
                          </m:e>
                          <m:sup>
                            <m:r>
                              <a:rPr lang="en-US" i="1"/>
                              <m:t>2</m:t>
                            </m:r>
                          </m:sup>
                        </m:sSup>
                      </m:num>
                      <m:den>
                        <m:r>
                          <a:rPr lang="en-US" i="1"/>
                          <m:t>2</m:t>
                        </m:r>
                        <m:r>
                          <a:rPr lang="en-US" i="1"/>
                          <m:t>𝑔</m:t>
                        </m:r>
                      </m:den>
                    </m:f>
                    <m:r>
                      <a:rPr lang="en-US" i="1"/>
                      <m:t>+</m:t>
                    </m:r>
                    <m:f>
                      <m:fPr>
                        <m:ctrlPr>
                          <a:rPr lang="en-US" i="1"/>
                        </m:ctrlPr>
                      </m:fPr>
                      <m:num>
                        <m:r>
                          <a:rPr lang="en-US" i="1"/>
                          <m:t>𝑃</m:t>
                        </m:r>
                        <m:sSub>
                          <m:sSubPr>
                            <m:ctrlPr>
                              <a:rPr lang="en-US" i="1"/>
                            </m:ctrlPr>
                          </m:sSubPr>
                          <m:e>
                            <m:r>
                              <a:rPr lang="en-US" i="1"/>
                              <m:t> </m:t>
                            </m:r>
                          </m:e>
                          <m:sub>
                            <m:r>
                              <a:rPr lang="en-US" i="1"/>
                              <m:t>1</m:t>
                            </m:r>
                          </m:sub>
                        </m:sSub>
                      </m:num>
                      <m:den>
                        <m:r>
                          <a:rPr lang="en-US" i="1"/>
                          <m:t>𝛾</m:t>
                        </m:r>
                      </m:den>
                    </m:f>
                  </m:oMath>
                </a14:m>
                <a:r>
                  <a:rPr lang="en-US" dirty="0"/>
                  <a:t> + </a:t>
                </a:r>
                <a:r>
                  <a:rPr lang="en-US" dirty="0" err="1"/>
                  <a:t>H</a:t>
                </a:r>
                <a:r>
                  <a:rPr lang="en-US" baseline="-25000" dirty="0" err="1"/>
                  <a:t>p</a:t>
                </a:r>
                <a:r>
                  <a:rPr lang="en-US" dirty="0"/>
                  <a:t> – H</a:t>
                </a:r>
                <a:r>
                  <a:rPr lang="en-US" baseline="-25000" dirty="0"/>
                  <a:t>T </a:t>
                </a:r>
                <a:r>
                  <a:rPr lang="en-US" dirty="0"/>
                  <a:t>= Z</a:t>
                </a:r>
                <a:r>
                  <a:rPr lang="en-US" baseline="-25000" dirty="0"/>
                  <a:t>2 </a:t>
                </a:r>
                <a:r>
                  <a:rPr lang="en-US" dirty="0"/>
                  <a:t>+</a:t>
                </a:r>
                <a14:m>
                  <m:oMath xmlns:m="http://schemas.openxmlformats.org/officeDocument/2006/math">
                    <m:f>
                      <m:fPr>
                        <m:ctrlPr>
                          <a:rPr lang="en-US" i="1"/>
                        </m:ctrlPr>
                      </m:fPr>
                      <m:num>
                        <m:r>
                          <a:rPr lang="en-US" i="1"/>
                          <m:t>𝑣</m:t>
                        </m:r>
                        <m:sSup>
                          <m:sSupPr>
                            <m:ctrlPr>
                              <a:rPr lang="en-US" i="1"/>
                            </m:ctrlPr>
                          </m:sSupPr>
                          <m:e>
                            <m:r>
                              <a:rPr lang="en-US" i="1"/>
                              <m:t> </m:t>
                            </m:r>
                            <m:sSub>
                              <m:sSubPr>
                                <m:ctrlPr>
                                  <a:rPr lang="en-US" i="1"/>
                                </m:ctrlPr>
                              </m:sSubPr>
                              <m:e>
                                <m:r>
                                  <a:rPr lang="en-US" i="1"/>
                                  <m:t> </m:t>
                                </m:r>
                              </m:e>
                              <m:sub>
                                <m:r>
                                  <a:rPr lang="en-US" i="1"/>
                                  <m:t>2</m:t>
                                </m:r>
                              </m:sub>
                            </m:sSub>
                          </m:e>
                          <m:sup>
                            <m:r>
                              <a:rPr lang="en-US" i="1"/>
                              <m:t>2</m:t>
                            </m:r>
                          </m:sup>
                        </m:sSup>
                      </m:num>
                      <m:den>
                        <m:r>
                          <a:rPr lang="en-US" i="1"/>
                          <m:t>2</m:t>
                        </m:r>
                        <m:r>
                          <a:rPr lang="en-US" i="1"/>
                          <m:t>𝑔</m:t>
                        </m:r>
                      </m:den>
                    </m:f>
                    <m:r>
                      <a:rPr lang="en-US" i="1"/>
                      <m:t>+</m:t>
                    </m:r>
                    <m:f>
                      <m:fPr>
                        <m:ctrlPr>
                          <a:rPr lang="en-US" i="1"/>
                        </m:ctrlPr>
                      </m:fPr>
                      <m:num>
                        <m:r>
                          <a:rPr lang="en-US" i="1"/>
                          <m:t>𝑃</m:t>
                        </m:r>
                        <m:sSub>
                          <m:sSubPr>
                            <m:ctrlPr>
                              <a:rPr lang="en-US" i="1"/>
                            </m:ctrlPr>
                          </m:sSubPr>
                          <m:e>
                            <m:r>
                              <a:rPr lang="en-US" i="1"/>
                              <m:t> </m:t>
                            </m:r>
                          </m:e>
                          <m:sub>
                            <m:r>
                              <a:rPr lang="en-US" i="1"/>
                              <m:t>2</m:t>
                            </m:r>
                          </m:sub>
                        </m:sSub>
                      </m:num>
                      <m:den>
                        <m:r>
                          <a:rPr lang="en-US" i="1"/>
                          <m:t>𝛾</m:t>
                        </m:r>
                      </m:den>
                    </m:f>
                  </m:oMath>
                </a14:m>
                <a:r>
                  <a:rPr lang="en-US" dirty="0"/>
                  <a:t> +</a:t>
                </a:r>
                <a:r>
                  <a:rPr lang="en-US" dirty="0" err="1"/>
                  <a:t>H</a:t>
                </a:r>
                <a:r>
                  <a:rPr lang="en-US" baseline="-25000" dirty="0" err="1"/>
                  <a:t>f</a:t>
                </a:r>
                <a:r>
                  <a:rPr lang="en-US" baseline="-25000" dirty="0"/>
                  <a:t> </a:t>
                </a:r>
                <a:r>
                  <a:rPr lang="en-US" dirty="0"/>
                  <a:t>+ H</a:t>
                </a:r>
                <a:r>
                  <a:rPr lang="en-US" baseline="-25000" dirty="0"/>
                  <a:t>L</a:t>
                </a:r>
                <a:endParaRPr lang="en-US" dirty="0"/>
              </a:p>
              <a:p>
                <a:endParaRPr lang="ar-IQ"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r="-3445"/>
                </a:stretch>
              </a:blipFill>
            </p:spPr>
            <p:txBody>
              <a:bodyPr/>
              <a:lstStyle/>
              <a:p>
                <a:r>
                  <a:rPr lang="ar-IQ">
                    <a:noFill/>
                  </a:rPr>
                  <a:t> </a:t>
                </a:r>
              </a:p>
            </p:txBody>
          </p:sp>
        </mc:Fallback>
      </mc:AlternateContent>
    </p:spTree>
    <p:extLst>
      <p:ext uri="{BB962C8B-B14F-4D97-AF65-F5344CB8AC3E}">
        <p14:creationId xmlns:p14="http://schemas.microsoft.com/office/powerpoint/2010/main" val="1806214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endParaRPr lang="ar-IQ"/>
          </a:p>
        </p:txBody>
      </p:sp>
      <p:sp>
        <p:nvSpPr>
          <p:cNvPr id="7" name="Content Placeholder 6"/>
          <p:cNvSpPr>
            <a:spLocks noGrp="1"/>
          </p:cNvSpPr>
          <p:nvPr>
            <p:ph sz="quarter" idx="14"/>
          </p:nvPr>
        </p:nvSpPr>
        <p:spPr/>
        <p:txBody>
          <a:bodyPr>
            <a:normAutofit/>
          </a:bodyPr>
          <a:lstStyle/>
          <a:p>
            <a:pPr marL="0" indent="0" algn="ctr">
              <a:buNone/>
            </a:pPr>
            <a:r>
              <a:rPr lang="en-US" sz="4800" dirty="0" smtClean="0">
                <a:latin typeface="Andalus" pitchFamily="18" charset="-78"/>
                <a:cs typeface="Andalus" pitchFamily="18" charset="-78"/>
              </a:rPr>
              <a:t>Thanks</a:t>
            </a:r>
            <a:endParaRPr lang="ar-IQ" sz="4800" dirty="0">
              <a:latin typeface="Andalus" pitchFamily="18" charset="-78"/>
              <a:cs typeface="Andalus" pitchFamily="18" charset="-78"/>
            </a:endParaRPr>
          </a:p>
        </p:txBody>
      </p:sp>
      <p:pic>
        <p:nvPicPr>
          <p:cNvPr id="4098" name="Picture 2" descr="http://media4.picsearch.com/is?HA4TNjW9Eym2Jny3nciJ2pqgRJkKpUjfFMKBNEae6Ss&amp;height=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7" y="2045096"/>
            <a:ext cx="3168353" cy="361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825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20688"/>
            <a:ext cx="8229600" cy="5475312"/>
          </a:xfrm>
        </p:spPr>
        <p:txBody>
          <a:bodyPr>
            <a:normAutofit fontScale="77500" lnSpcReduction="20000"/>
          </a:bodyPr>
          <a:lstStyle/>
          <a:p>
            <a:pPr algn="l" rtl="0"/>
            <a:r>
              <a:rPr lang="ar-IQ" sz="3600" dirty="0" smtClean="0"/>
              <a:t> </a:t>
            </a:r>
            <a:r>
              <a:rPr lang="ar-SA" sz="3600" dirty="0" smtClean="0"/>
              <a:t>.</a:t>
            </a:r>
            <a:r>
              <a:rPr lang="en-US" sz="3600" b="1" dirty="0"/>
              <a:t> Flow of viscous fluids in pipeline</a:t>
            </a:r>
            <a:endParaRPr lang="en-US" sz="3600" dirty="0"/>
          </a:p>
          <a:p>
            <a:pPr algn="l" rtl="0"/>
            <a:r>
              <a:rPr lang="en-US" sz="3600" dirty="0"/>
              <a:t>In this lecture we take into account that the fluids possess viscosity that results in creation of shear stress under flow conditions. These shear stresses create frictional forces that transform useful pressure energy and kinetic energy into thermal energy. This action produces losses in pressure and flow rate that can cause a fluid flow system to malfunction unless the frictional energy losses are held to an applicable level. Frictional energy losses require that system to use more prime mover energy. It is very important to keep frictional losses to a minimum level. The proper selection of diameter, valves and fittings make up fluid system is required.</a:t>
            </a:r>
          </a:p>
          <a:p>
            <a:pPr algn="l">
              <a:buNone/>
            </a:pPr>
            <a:endParaRPr lang="ar-IQ" sz="3600" dirty="0"/>
          </a:p>
        </p:txBody>
      </p:sp>
      <p:sp>
        <p:nvSpPr>
          <p:cNvPr id="2051" name="Rectangle 3"/>
          <p:cNvSpPr>
            <a:spLocks noChangeArrowheads="1"/>
          </p:cNvSpPr>
          <p:nvPr/>
        </p:nvSpPr>
        <p:spPr bwMode="auto">
          <a:xfrm>
            <a:off x="0" y="1357298"/>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71" name="Rectangle 3"/>
          <p:cNvSpPr>
            <a:spLocks noChangeArrowheads="1"/>
          </p:cNvSpPr>
          <p:nvPr/>
        </p:nvSpPr>
        <p:spPr bwMode="auto">
          <a:xfrm>
            <a:off x="8845474" y="492442"/>
            <a:ext cx="298543" cy="255454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3200" b="0" i="0" u="none" strike="noStrike" cap="none" normalizeH="0" baseline="0" dirty="0" smtClean="0">
              <a:ln>
                <a:noFill/>
              </a:ln>
              <a:effectLst/>
              <a:latin typeface="Arial" pitchFamily="34" charset="0"/>
              <a:ea typeface="Calibri" pitchFamily="34" charset="0"/>
              <a:cs typeface="Arial" pitchFamily="34" charset="0"/>
            </a:endParaRPr>
          </a:p>
          <a:p>
            <a:pPr fontAlgn="base">
              <a:spcBef>
                <a:spcPct val="0"/>
              </a:spcBef>
              <a:spcAft>
                <a:spcPct val="0"/>
              </a:spcAft>
            </a:pPr>
            <a:endParaRPr lang="ar-IQ" sz="3200" dirty="0" smtClean="0">
              <a:latin typeface="Arial" pitchFamily="34" charset="0"/>
              <a:ea typeface="Calibri" pitchFamily="34" charset="0"/>
              <a:cs typeface="Arial" pitchFamily="34" charset="0"/>
            </a:endParaRPr>
          </a:p>
          <a:p>
            <a:pPr fontAlgn="base">
              <a:spcBef>
                <a:spcPct val="0"/>
              </a:spcBef>
              <a:spcAft>
                <a:spcPct val="0"/>
              </a:spcAft>
            </a:pPr>
            <a:endParaRPr lang="ar-IQ" sz="3200" dirty="0" smtClean="0">
              <a:latin typeface="Arial" pitchFamily="34" charset="0"/>
              <a:ea typeface="Calibri" pitchFamily="34" charset="0"/>
              <a:cs typeface="Arial" pitchFamily="34" charset="0"/>
            </a:endParaRPr>
          </a:p>
          <a:p>
            <a:pPr fontAlgn="base">
              <a:spcBef>
                <a:spcPct val="0"/>
              </a:spcBef>
              <a:spcAft>
                <a:spcPct val="0"/>
              </a:spcAft>
            </a:pPr>
            <a:r>
              <a:rPr lang="ar-SA" sz="3200" dirty="0" smtClean="0">
                <a:latin typeface="Arial" pitchFamily="34" charset="0"/>
                <a:ea typeface="Calibri" pitchFamily="34" charset="0"/>
                <a:cs typeface="Arial" pitchFamily="34" charset="0"/>
              </a:rPr>
              <a:t> </a:t>
            </a:r>
            <a:endParaRPr lang="en-US" sz="3200" dirty="0" smtClean="0"/>
          </a:p>
          <a:p>
            <a:pPr marL="0" marR="0" lvl="0" indent="0" algn="r" defTabSz="914400" rtl="1" eaLnBrk="1" fontAlgn="base" latinLnBrk="0" hangingPunct="1">
              <a:lnSpc>
                <a:spcPct val="100000"/>
              </a:lnSpc>
              <a:spcBef>
                <a:spcPct val="0"/>
              </a:spcBef>
              <a:spcAft>
                <a:spcPct val="0"/>
              </a:spcAft>
              <a:buClrTx/>
              <a:buSzTx/>
              <a:buFontTx/>
              <a:buNone/>
              <a:tabLst/>
            </a:pPr>
            <a:r>
              <a:rPr kumimoji="0" lang="ar-IQ" sz="3200" b="0" i="0" u="none" strike="noStrike" cap="none" normalizeH="0" baseline="0" dirty="0" smtClean="0">
                <a:ln>
                  <a:noFill/>
                </a:ln>
                <a:effectLst/>
                <a:latin typeface="Arial" pitchFamily="34" charset="0"/>
                <a:ea typeface="Calibri" pitchFamily="34" charset="0"/>
                <a:cs typeface="Arial" pitchFamily="34" charset="0"/>
              </a:rPr>
              <a:t> </a:t>
            </a:r>
            <a:endParaRPr kumimoji="0" lang="en-US" sz="3200" b="0" i="0" u="none" strike="noStrike" cap="none" normalizeH="0" baseline="0" dirty="0" smtClean="0">
              <a:ln>
                <a:noFill/>
              </a:ln>
              <a:effectLst/>
              <a:latin typeface="Arial" pitchFamily="34" charset="0"/>
              <a:cs typeface="Arial" pitchFamily="34" charset="0"/>
            </a:endParaRPr>
          </a:p>
        </p:txBody>
      </p:sp>
      <p:sp>
        <p:nvSpPr>
          <p:cNvPr id="3" name="Rectangle 2"/>
          <p:cNvSpPr/>
          <p:nvPr/>
        </p:nvSpPr>
        <p:spPr>
          <a:xfrm>
            <a:off x="1292263" y="837525"/>
            <a:ext cx="6559474" cy="369332"/>
          </a:xfrm>
          <a:prstGeom prst="rect">
            <a:avLst/>
          </a:prstGeom>
        </p:spPr>
        <p:txBody>
          <a:bodyPr wrap="square">
            <a:spAutoFit/>
          </a:bodyPr>
          <a:lstStyle/>
          <a:p>
            <a:pPr lvl="0" fontAlgn="base">
              <a:spcBef>
                <a:spcPct val="0"/>
              </a:spcBef>
              <a:spcAft>
                <a:spcPct val="0"/>
              </a:spcAft>
            </a:pPr>
            <a:r>
              <a:rPr lang="ar-SA" b="1" dirty="0" smtClean="0">
                <a:solidFill>
                  <a:srgbClr val="003300"/>
                </a:solidFill>
                <a:latin typeface="Verdana" pitchFamily="34" charset="0"/>
                <a:ea typeface="Times New Roman" pitchFamily="18" charset="0"/>
                <a:cs typeface="Arial" pitchFamily="34" charset="0"/>
              </a:rPr>
              <a:t> </a:t>
            </a:r>
            <a:endParaRPr lang="ar-SA" sz="3600" dirty="0">
              <a:latin typeface="Times New Roman" pitchFamily="18" charset="0"/>
              <a:cs typeface="Times New Roman" pitchFamily="18" charset="0"/>
            </a:endParaRPr>
          </a:p>
        </p:txBody>
      </p:sp>
      <p:sp>
        <p:nvSpPr>
          <p:cNvPr id="4" name="Rectangle 3"/>
          <p:cNvSpPr/>
          <p:nvPr/>
        </p:nvSpPr>
        <p:spPr>
          <a:xfrm>
            <a:off x="683567" y="751344"/>
            <a:ext cx="7704857" cy="400110"/>
          </a:xfrm>
          <a:prstGeom prst="rect">
            <a:avLst/>
          </a:prstGeom>
        </p:spPr>
        <p:txBody>
          <a:bodyPr wrap="square">
            <a:spAutoFit/>
          </a:bodyPr>
          <a:lstStyle/>
          <a:p>
            <a:pPr algn="just" rtl="0"/>
            <a:r>
              <a:rPr lang="en-US" sz="2000" b="1"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cSld>
  <p:clrMapOvr>
    <a:masterClrMapping/>
  </p:clrMapOvr>
  <p:transition spd="slow">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8604"/>
            <a:ext cx="8229600" cy="5667396"/>
          </a:xfrm>
        </p:spPr>
        <p:txBody>
          <a:bodyPr>
            <a:normAutofit/>
          </a:bodyPr>
          <a:lstStyle/>
          <a:p>
            <a:pPr algn="just">
              <a:buNone/>
            </a:pPr>
            <a:r>
              <a:rPr lang="ar-IQ" sz="3600" dirty="0" smtClean="0"/>
              <a:t> </a:t>
            </a:r>
            <a:endParaRPr lang="ar-IQ" sz="3600" dirty="0"/>
          </a:p>
        </p:txBody>
      </p:sp>
      <p:sp>
        <p:nvSpPr>
          <p:cNvPr id="2051" name="Rectangle 3"/>
          <p:cNvSpPr>
            <a:spLocks noChangeArrowheads="1"/>
          </p:cNvSpPr>
          <p:nvPr/>
        </p:nvSpPr>
        <p:spPr bwMode="auto">
          <a:xfrm>
            <a:off x="0" y="1003355"/>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IQ" sz="40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r>
              <a:rPr kumimoji="0" lang="en-US" sz="4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2" name="Rectangle 4"/>
          <p:cNvSpPr>
            <a:spLocks noChangeArrowheads="1"/>
          </p:cNvSpPr>
          <p:nvPr/>
        </p:nvSpPr>
        <p:spPr bwMode="auto">
          <a:xfrm>
            <a:off x="899592" y="2216228"/>
            <a:ext cx="748883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smtClean="0"/>
              <a:t> </a:t>
            </a:r>
            <a:r>
              <a:rPr lang="ar-IQ" sz="2800" b="1" dirty="0" smtClean="0"/>
              <a:t> </a:t>
            </a:r>
            <a:r>
              <a:rPr lang="ar-IQ" sz="3600" dirty="0"/>
              <a:t/>
            </a:r>
            <a:br>
              <a:rPr lang="ar-IQ" sz="3600" dirty="0"/>
            </a:br>
            <a:r>
              <a:rPr lang="ar-SA" sz="2800" dirty="0" smtClean="0"/>
              <a:t> </a:t>
            </a:r>
          </a:p>
          <a:p>
            <a:pPr algn="just"/>
            <a:endParaRPr lang="en-US" sz="2800" dirty="0"/>
          </a:p>
          <a:p>
            <a:pPr algn="just"/>
            <a:r>
              <a:rPr lang="ar-IQ" sz="3600" dirty="0"/>
              <a:t/>
            </a:r>
            <a:br>
              <a:rPr lang="ar-IQ" sz="3600" dirty="0"/>
            </a:br>
            <a:endParaRPr lang="en-US" sz="3600" dirty="0" smtClean="0"/>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bg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effectLst/>
                <a:latin typeface="Calibri" pitchFamily="34" charset="0"/>
                <a:ea typeface="Calibri" pitchFamily="34" charset="0"/>
                <a:cs typeface="Arial" pitchFamily="34" charset="0"/>
              </a:rPr>
              <a:t> </a:t>
            </a:r>
            <a:r>
              <a:rPr kumimoji="0" lang="en-US" sz="3600" b="0" i="0" u="none" strike="noStrike" cap="none" normalizeH="0" dirty="0" smtClean="0">
                <a:ln>
                  <a:noFill/>
                </a:ln>
                <a:effectLst/>
                <a:latin typeface="Calibri" pitchFamily="34" charset="0"/>
                <a:ea typeface="Calibri" pitchFamily="34" charset="0"/>
                <a:cs typeface="Arial" pitchFamily="34" charset="0"/>
              </a:rPr>
              <a:t>     </a:t>
            </a:r>
            <a:r>
              <a:rPr kumimoji="0" lang="ar-IQ" sz="3600" b="0" i="0" u="none" strike="noStrike" cap="none" normalizeH="0" baseline="0" dirty="0" smtClean="0">
                <a:ln>
                  <a:noFill/>
                </a:ln>
                <a:effectLst/>
                <a:latin typeface="Calibri" pitchFamily="34" charset="0"/>
                <a:ea typeface="Calibri" pitchFamily="34" charset="0"/>
                <a:cs typeface="Arial" pitchFamily="34" charset="0"/>
              </a:rPr>
              <a:t> </a:t>
            </a:r>
            <a:endParaRPr kumimoji="0" lang="en-US" sz="3600" b="0" i="0" u="none" strike="noStrike" cap="none" normalizeH="0" baseline="0" dirty="0" smtClean="0">
              <a:ln>
                <a:noFill/>
              </a:ln>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IQ" sz="3600" b="0" i="0" u="none" strike="noStrike" cap="none" normalizeH="0" baseline="0" dirty="0" smtClean="0">
                <a:ln>
                  <a:noFill/>
                </a:ln>
                <a:effectLst/>
                <a:latin typeface="Calibri" pitchFamily="34" charset="0"/>
                <a:ea typeface="Calibri" pitchFamily="34" charset="0"/>
                <a:cs typeface="Arial" pitchFamily="34" charset="0"/>
              </a:rPr>
              <a:t> </a:t>
            </a:r>
            <a:endParaRPr kumimoji="0" lang="en-US" sz="3600" b="0" i="0" u="none" strike="noStrike" cap="none" normalizeH="0" baseline="0" dirty="0" smtClean="0">
              <a:ln>
                <a:noFill/>
              </a:ln>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en-US" sz="3600" dirty="0" smtClean="0">
                <a:latin typeface="Calibri" pitchFamily="34" charset="0"/>
                <a:ea typeface="Calibri" pitchFamily="34" charset="0"/>
                <a:cs typeface="Arial" pitchFamily="34" charset="0"/>
              </a:rPr>
              <a:t>  </a:t>
            </a:r>
            <a:r>
              <a:rPr lang="ar-IQ" sz="3600" dirty="0" smtClean="0">
                <a:latin typeface="Arial" pitchFamily="34" charset="0"/>
                <a:ea typeface="Calibri" pitchFamily="34" charset="0"/>
                <a:cs typeface="Arial" pitchFamily="34" charset="0"/>
              </a:rPr>
              <a:t> </a:t>
            </a:r>
          </a:p>
          <a:p>
            <a:pPr marL="0" marR="0" lvl="0" indent="0" algn="r" defTabSz="914400" rtl="1" eaLnBrk="1" fontAlgn="base" latinLnBrk="0" hangingPunct="1">
              <a:lnSpc>
                <a:spcPct val="100000"/>
              </a:lnSpc>
              <a:spcBef>
                <a:spcPct val="0"/>
              </a:spcBef>
              <a:spcAft>
                <a:spcPct val="0"/>
              </a:spcAft>
              <a:buClrTx/>
              <a:buSzTx/>
              <a:buFontTx/>
              <a:buNone/>
              <a:tabLst/>
            </a:pPr>
            <a:endParaRPr lang="ar-IQ" sz="3600" dirty="0" smtClean="0">
              <a:latin typeface="Arial" pitchFamily="34" charset="0"/>
              <a:ea typeface="Calibri" pitchFamily="34" charset="0"/>
              <a:cs typeface="Arial" pitchFamily="34" charset="0"/>
            </a:endParaRPr>
          </a:p>
        </p:txBody>
      </p:sp>
      <p:sp>
        <p:nvSpPr>
          <p:cNvPr id="4" name="Rectangle 3"/>
          <p:cNvSpPr/>
          <p:nvPr/>
        </p:nvSpPr>
        <p:spPr>
          <a:xfrm>
            <a:off x="1206658" y="1196752"/>
            <a:ext cx="6552728" cy="3046988"/>
          </a:xfrm>
          <a:prstGeom prst="rect">
            <a:avLst/>
          </a:prstGeom>
        </p:spPr>
        <p:txBody>
          <a:bodyPr wrap="square">
            <a:spAutoFit/>
          </a:bodyPr>
          <a:lstStyle/>
          <a:p>
            <a:pPr algn="l" rtl="0"/>
            <a:r>
              <a:rPr lang="en-US" sz="2400" b="1" dirty="0"/>
              <a:t>Laminar and turbulent flow:</a:t>
            </a:r>
            <a:endParaRPr lang="en-US" sz="2400" dirty="0"/>
          </a:p>
          <a:p>
            <a:pPr algn="l" rtl="0"/>
            <a:r>
              <a:rPr lang="en-US" sz="2400" dirty="0"/>
              <a:t>In fig. 1 we assumed a constant velocity profile,  this assumption was a direct result of assuming an ideal flow having no viscosity. When a real fluid flows through a pipe the layer of fluid at the pipe wall has zero velocity due to viscosity which causes fluid particles in constant with the wall. The maximum velocity occurs at the center. </a:t>
            </a:r>
          </a:p>
        </p:txBody>
      </p:sp>
      <p:pic>
        <p:nvPicPr>
          <p:cNvPr id="8" name="Picture 7" descr="C:\Users\Nidaa\Desktop\IMG_660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5887462" y="3985746"/>
            <a:ext cx="1058545" cy="3113405"/>
          </a:xfrm>
          <a:prstGeom prst="rect">
            <a:avLst/>
          </a:prstGeom>
          <a:noFill/>
          <a:ln>
            <a:noFill/>
          </a:ln>
        </p:spPr>
      </p:pic>
    </p:spTree>
  </p:cSld>
  <p:clrMapOvr>
    <a:masterClrMapping/>
  </p:clrMapOvr>
  <p:transition spd="slow">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5656" y="980728"/>
            <a:ext cx="6196405" cy="2736304"/>
          </a:xfrm>
        </p:spPr>
        <p:txBody>
          <a:bodyPr>
            <a:normAutofit fontScale="92500" lnSpcReduction="10000"/>
          </a:bodyPr>
          <a:lstStyle/>
          <a:p>
            <a:pPr marL="0" indent="0" algn="just" rtl="0">
              <a:buNone/>
            </a:pPr>
            <a:endParaRPr lang="en-US" sz="2000" dirty="0">
              <a:latin typeface="Times New Roman" pitchFamily="18" charset="0"/>
              <a:cs typeface="Times New Roman" pitchFamily="18" charset="0"/>
            </a:endParaRPr>
          </a:p>
          <a:p>
            <a:pPr algn="l"/>
            <a:r>
              <a:rPr lang="en-US" dirty="0"/>
              <a:t>If the flow rate is increased so that the average velocity reaches a high enough value the flow ceases to remain laminar and starts to become turbulent (fig.2) the moving of each particle is become random and fluctuates up and down, this cause considerably more resistance to flow and energy losses</a:t>
            </a:r>
          </a:p>
          <a:p>
            <a:endParaRPr lang="ar-IQ" dirty="0"/>
          </a:p>
        </p:txBody>
      </p:sp>
      <p:pic>
        <p:nvPicPr>
          <p:cNvPr id="4" name="Picture 3" descr="C:\Users\Nidaa\Desktop\IMG_660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362530" y="3068806"/>
            <a:ext cx="1106805" cy="2992120"/>
          </a:xfrm>
          <a:prstGeom prst="rect">
            <a:avLst/>
          </a:prstGeom>
          <a:noFill/>
          <a:ln>
            <a:noFill/>
          </a:ln>
        </p:spPr>
      </p:pic>
    </p:spTree>
    <p:extLst>
      <p:ext uri="{BB962C8B-B14F-4D97-AF65-F5344CB8AC3E}">
        <p14:creationId xmlns:p14="http://schemas.microsoft.com/office/powerpoint/2010/main" val="3843737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4465" y="854480"/>
            <a:ext cx="7488832" cy="5403304"/>
          </a:xfrm>
        </p:spPr>
        <p:txBody>
          <a:bodyPr>
            <a:normAutofit/>
          </a:bodyPr>
          <a:lstStyle/>
          <a:p>
            <a:pPr marL="0" indent="0" algn="just">
              <a:buNone/>
            </a:pPr>
            <a:r>
              <a:rPr lang="ar-IQ" sz="2800" dirty="0" smtClean="0">
                <a:latin typeface="Times New Roman" pitchFamily="18" charset="0"/>
                <a:cs typeface="Times New Roman" pitchFamily="18" charset="0"/>
              </a:rPr>
              <a:t> </a:t>
            </a:r>
            <a:endParaRPr lang="en-US" sz="3200" dirty="0" smtClean="0">
              <a:solidFill>
                <a:schemeClr val="tx1"/>
              </a:solidFill>
              <a:latin typeface="Times New Roman" pitchFamily="18" charset="0"/>
              <a:cs typeface="Times New Roman" pitchFamily="18" charset="0"/>
            </a:endParaRPr>
          </a:p>
          <a:p>
            <a:pPr marL="0" indent="0" algn="l" rtl="0">
              <a:buNone/>
            </a:pPr>
            <a:r>
              <a:rPr lang="en-US" b="1" dirty="0" smtClean="0"/>
              <a:t>Reynolds </a:t>
            </a:r>
            <a:r>
              <a:rPr lang="en-US" b="1" dirty="0"/>
              <a:t>number:</a:t>
            </a:r>
            <a:endParaRPr lang="en-US" dirty="0"/>
          </a:p>
          <a:p>
            <a:pPr algn="l" rtl="0"/>
            <a:r>
              <a:rPr lang="en-US" dirty="0"/>
              <a:t>A classic experiment is done by Osborne Reynolds to determine the conditions governing the transition form laminar to turbulent. Fig</a:t>
            </a:r>
            <a:r>
              <a:rPr lang="en-US" dirty="0" smtClean="0"/>
              <a:t>..</a:t>
            </a:r>
            <a:endParaRPr lang="en-US" dirty="0"/>
          </a:p>
          <a:p>
            <a:pPr>
              <a:buNone/>
            </a:pPr>
            <a:endParaRPr lang="ar-IQ" dirty="0"/>
          </a:p>
        </p:txBody>
      </p:sp>
      <p:sp>
        <p:nvSpPr>
          <p:cNvPr id="3" name="Rectangle 2"/>
          <p:cNvSpPr>
            <a:spLocks noChangeArrowheads="1"/>
          </p:cNvSpPr>
          <p:nvPr/>
        </p:nvSpPr>
        <p:spPr bwMode="auto">
          <a:xfrm>
            <a:off x="899591" y="2509739"/>
            <a:ext cx="7488833"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lang="en-US"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descr="C:\Users\Nidaa\Desktop\IMG_659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3789040"/>
            <a:ext cx="3181985" cy="1905000"/>
          </a:xfrm>
          <a:prstGeom prst="rect">
            <a:avLst/>
          </a:prstGeom>
          <a:noFill/>
          <a:ln>
            <a:noFill/>
          </a:ln>
        </p:spPr>
      </p:pic>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755576" y="500042"/>
                <a:ext cx="7514006" cy="5738834"/>
              </a:xfrm>
            </p:spPr>
            <p:txBody>
              <a:bodyPr>
                <a:normAutofit lnSpcReduction="10000"/>
              </a:bodyPr>
              <a:lstStyle/>
              <a:p>
                <a:pPr algn="l" rtl="0"/>
                <a:r>
                  <a:rPr lang="ar-IQ" sz="3600" dirty="0" smtClean="0"/>
                  <a:t> </a:t>
                </a:r>
                <a:r>
                  <a:rPr lang="ar-IQ" sz="3200" dirty="0" smtClean="0">
                    <a:latin typeface="Times New Roman" pitchFamily="18" charset="0"/>
                    <a:cs typeface="Times New Roman" pitchFamily="18" charset="0"/>
                  </a:rPr>
                  <a:t> </a:t>
                </a:r>
                <a:r>
                  <a:rPr lang="en-US" sz="3200" dirty="0"/>
                  <a:t>Conclusions of Reynolds experiment :</a:t>
                </a:r>
              </a:p>
              <a:p>
                <a:pPr algn="l" rtl="0"/>
                <a:r>
                  <a:rPr lang="en-US" sz="3200" dirty="0"/>
                  <a:t>1-floe depends on dimensionless parameter </a:t>
                </a:r>
                <a:r>
                  <a:rPr lang="en-US" sz="3200" dirty="0" err="1"/>
                  <a:t>ǷvD</a:t>
                </a:r>
                <a:r>
                  <a:rPr lang="en-US" sz="3200" dirty="0"/>
                  <a:t>/µ</a:t>
                </a:r>
              </a:p>
              <a:p>
                <a:pPr algn="l" rtl="0"/>
                <a:r>
                  <a:rPr lang="en-US" sz="3200" dirty="0"/>
                  <a:t>2-This parameter has the following significance:</a:t>
                </a:r>
              </a:p>
              <a:p>
                <a:pPr algn="l" rtl="0"/>
                <a:r>
                  <a:rPr lang="en-US" sz="3200" dirty="0"/>
                  <a:t>If Re</a:t>
                </a:r>
                <a14:m>
                  <m:oMath xmlns:m="http://schemas.openxmlformats.org/officeDocument/2006/math">
                    <m:r>
                      <a:rPr lang="en-US" sz="3200" i="1"/>
                      <m:t> ≤</m:t>
                    </m:r>
                  </m:oMath>
                </a14:m>
                <a:r>
                  <a:rPr lang="en-US" sz="3200" dirty="0"/>
                  <a:t>  2000 the flow is laminar</a:t>
                </a:r>
              </a:p>
              <a:p>
                <a:pPr algn="l" rtl="0"/>
                <a:r>
                  <a:rPr lang="en-US" sz="3200" dirty="0"/>
                  <a:t>If Re</a:t>
                </a:r>
                <a14:m>
                  <m:oMath xmlns:m="http://schemas.openxmlformats.org/officeDocument/2006/math">
                    <m:r>
                      <a:rPr lang="en-US" sz="3200" i="1"/>
                      <m:t>≥</m:t>
                    </m:r>
                  </m:oMath>
                </a14:m>
                <a:r>
                  <a:rPr lang="en-US" sz="3200" dirty="0"/>
                  <a:t> 4000 the flow is turbulent</a:t>
                </a:r>
              </a:p>
              <a:p>
                <a:pPr algn="l" rtl="0"/>
                <a:r>
                  <a:rPr lang="en-US" sz="3200" dirty="0"/>
                  <a:t>If   2000 </a:t>
                </a:r>
                <a14:m>
                  <m:oMath xmlns:m="http://schemas.openxmlformats.org/officeDocument/2006/math">
                    <m:r>
                      <a:rPr lang="en-US" sz="3200" i="1"/>
                      <m:t>&lt;</m:t>
                    </m:r>
                  </m:oMath>
                </a14:m>
                <a:r>
                  <a:rPr lang="en-US" sz="3200" dirty="0"/>
                  <a:t>  Re </a:t>
                </a:r>
                <a14:m>
                  <m:oMath xmlns:m="http://schemas.openxmlformats.org/officeDocument/2006/math">
                    <m:r>
                      <a:rPr lang="en-US" sz="3200" i="1"/>
                      <m:t>&lt;</m:t>
                    </m:r>
                  </m:oMath>
                </a14:m>
                <a:r>
                  <a:rPr lang="en-US" sz="3200" dirty="0"/>
                  <a:t> 4000 the floe is either laminar or turbulent.</a:t>
                </a:r>
              </a:p>
              <a:p>
                <a:pPr algn="l" rtl="0"/>
                <a:r>
                  <a:rPr lang="en-US" sz="3200" dirty="0"/>
                  <a:t>Re =</a:t>
                </a:r>
                <a14:m>
                  <m:oMath xmlns:m="http://schemas.openxmlformats.org/officeDocument/2006/math">
                    <m:f>
                      <m:fPr>
                        <m:ctrlPr>
                          <a:rPr lang="en-US" sz="3200" i="1"/>
                        </m:ctrlPr>
                      </m:fPr>
                      <m:num>
                        <m:r>
                          <a:rPr lang="en-US" sz="3200" i="1"/>
                          <m:t>𝜌</m:t>
                        </m:r>
                        <m:r>
                          <a:rPr lang="en-US" sz="3200" i="1"/>
                          <m:t>𝑣</m:t>
                        </m:r>
                        <m:r>
                          <a:rPr lang="en-US" sz="3200" i="1"/>
                          <m:t> </m:t>
                        </m:r>
                        <m:r>
                          <a:rPr lang="en-US" sz="3200" i="1"/>
                          <m:t>𝐷</m:t>
                        </m:r>
                      </m:num>
                      <m:den>
                        <m:r>
                          <a:rPr lang="en-US" sz="3200" i="1"/>
                          <m:t>𝜇</m:t>
                        </m:r>
                      </m:den>
                    </m:f>
                  </m:oMath>
                </a14:m>
                <a:endParaRPr lang="en-US" sz="3200" dirty="0"/>
              </a:p>
              <a:p>
                <a:pPr algn="just">
                  <a:buNone/>
                </a:pPr>
                <a:endParaRPr lang="ar-IQ" sz="3200" dirty="0" smtClean="0">
                  <a:latin typeface="Times New Roman" pitchFamily="18" charset="0"/>
                  <a:cs typeface="Times New Roman" pitchFamily="18" charset="0"/>
                </a:endParaRP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755576" y="500042"/>
                <a:ext cx="7514006" cy="5738834"/>
              </a:xfrm>
              <a:blipFill rotWithShape="1">
                <a:blip r:embed="rId2"/>
                <a:stretch>
                  <a:fillRect l="-2028" t="-2550" r="-973"/>
                </a:stretch>
              </a:blipFill>
            </p:spPr>
            <p:txBody>
              <a:bodyPr/>
              <a:lstStyle/>
              <a:p>
                <a:r>
                  <a:rPr lang="ar-IQ">
                    <a:noFill/>
                  </a:rPr>
                  <a:t> </a:t>
                </a:r>
              </a:p>
            </p:txBody>
          </p:sp>
        </mc:Fallback>
      </mc:AlternateContent>
      <p:sp>
        <p:nvSpPr>
          <p:cNvPr id="17409" name="Rectangle 1"/>
          <p:cNvSpPr>
            <a:spLocks noChangeArrowheads="1"/>
          </p:cNvSpPr>
          <p:nvPr/>
        </p:nvSpPr>
        <p:spPr bwMode="auto">
          <a:xfrm>
            <a:off x="8269582" y="500042"/>
            <a:ext cx="41710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r>
              <a:rPr kumimoji="0" lang="ar-IQ" sz="3600" b="0" i="0" u="none" strike="noStrike" cap="none" normalizeH="0" baseline="0" dirty="0" smtClean="0">
                <a:ln>
                  <a:noFill/>
                </a:ln>
                <a:effectLst/>
                <a:latin typeface="Calibri" pitchFamily="34" charset="0"/>
                <a:ea typeface="Calibri" pitchFamily="34" charset="0"/>
                <a:cs typeface="Arial" pitchFamily="34" charset="0"/>
              </a:rPr>
              <a:t> </a:t>
            </a:r>
            <a:endParaRPr kumimoji="0" lang="ar-SA" sz="3600" b="0" i="0" u="none" strike="noStrike" cap="none" normalizeH="0" baseline="0" dirty="0" smtClean="0">
              <a:ln>
                <a:noFill/>
              </a:ln>
              <a:effectLst/>
              <a:latin typeface="Arial" pitchFamily="34" charset="0"/>
              <a:cs typeface="Arial" pitchFamily="34" charset="0"/>
            </a:endParaRPr>
          </a:p>
        </p:txBody>
      </p:sp>
      <p:sp>
        <p:nvSpPr>
          <p:cNvPr id="43009" name="Rectangle 1"/>
          <p:cNvSpPr>
            <a:spLocks noChangeArrowheads="1"/>
          </p:cNvSpPr>
          <p:nvPr/>
        </p:nvSpPr>
        <p:spPr bwMode="auto">
          <a:xfrm>
            <a:off x="8856680" y="892552"/>
            <a:ext cx="287323" cy="176971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Times New Roman" pitchFamily="18" charset="0"/>
              </a:rPr>
              <a:t>-</a:t>
            </a:r>
          </a:p>
          <a:p>
            <a:pPr marL="0" marR="0" lvl="0" indent="0" algn="r" defTabSz="914400" rtl="1" eaLnBrk="1" fontAlgn="base" latinLnBrk="0" hangingPunct="1">
              <a:lnSpc>
                <a:spcPct val="100000"/>
              </a:lnSpc>
              <a:spcBef>
                <a:spcPct val="0"/>
              </a:spcBef>
              <a:spcAft>
                <a:spcPct val="0"/>
              </a:spcAft>
              <a:buClrTx/>
              <a:buSzTx/>
              <a:buFontTx/>
              <a:buNone/>
              <a:tabLst/>
            </a:pPr>
            <a:endParaRPr lang="en-US" sz="1500" b="1" dirty="0" smtClean="0">
              <a:solidFill>
                <a:srgbClr val="003300"/>
              </a:solidFill>
              <a:latin typeface="Verdana"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en-US" sz="3200" b="1" dirty="0" smtClean="0">
              <a:solidFill>
                <a:srgbClr val="003300"/>
              </a:solidFill>
              <a:latin typeface="Verdana"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003300"/>
                </a:solidFill>
                <a:effectLst/>
                <a:latin typeface="Verdana" pitchFamily="34" charset="0"/>
                <a:ea typeface="Times New Roman" pitchFamily="18" charset="0"/>
                <a:cs typeface="Times New Roman" pitchFamily="18" charset="0"/>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755576" y="892550"/>
            <a:ext cx="7344816" cy="400110"/>
          </a:xfrm>
          <a:prstGeom prst="rect">
            <a:avLst/>
          </a:prstGeom>
        </p:spPr>
        <p:txBody>
          <a:bodyPr wrap="square">
            <a:spAutoFit/>
          </a:bodyPr>
          <a:lstStyle/>
          <a:p>
            <a:pPr algn="just" rtl="0"/>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971600" y="764704"/>
                <a:ext cx="7200800" cy="5102732"/>
              </a:xfrm>
            </p:spPr>
            <p:txBody>
              <a:bodyPr>
                <a:normAutofit fontScale="85000" lnSpcReduction="20000"/>
              </a:bodyPr>
              <a:lstStyle/>
              <a:p>
                <a:pPr marL="0" indent="0" algn="just" rtl="0">
                  <a:buNone/>
                </a:pPr>
                <a:endParaRPr lang="en-US" sz="3600" dirty="0">
                  <a:latin typeface="Times New Roman" pitchFamily="18" charset="0"/>
                  <a:cs typeface="Times New Roman" pitchFamily="18" charset="0"/>
                </a:endParaRPr>
              </a:p>
              <a:p>
                <a:pPr algn="l" rtl="0"/>
                <a:r>
                  <a:rPr lang="en-US" sz="2800" u="sng" dirty="0"/>
                  <a:t>Type of losses</a:t>
                </a:r>
                <a:endParaRPr lang="en-US" sz="2800" dirty="0"/>
              </a:p>
              <a:p>
                <a:pPr algn="l" rtl="0"/>
                <a:r>
                  <a:rPr lang="en-US" sz="2800" dirty="0"/>
                  <a:t>a-</a:t>
                </a:r>
                <a:r>
                  <a:rPr lang="en-US" sz="2800" u="sng" dirty="0"/>
                  <a:t>Major losses (</a:t>
                </a:r>
                <a:r>
                  <a:rPr lang="en-US" sz="2800" u="sng" dirty="0" err="1"/>
                  <a:t>h</a:t>
                </a:r>
                <a:r>
                  <a:rPr lang="en-US" sz="2800" u="sng" baseline="-25000" dirty="0" err="1"/>
                  <a:t>f</a:t>
                </a:r>
                <a:r>
                  <a:rPr lang="en-US" sz="2800" u="sng" dirty="0"/>
                  <a:t>):</a:t>
                </a:r>
                <a:endParaRPr lang="en-US" sz="2800" dirty="0"/>
              </a:p>
              <a:p>
                <a:pPr algn="l" rtl="0"/>
                <a:r>
                  <a:rPr lang="en-US" sz="2800" dirty="0"/>
                  <a:t>It means the friction losses or energy losses due to friction, it is also called the pressure losses, </a:t>
                </a:r>
                <a:r>
                  <a:rPr lang="en-US" sz="2800" u="sng" dirty="0"/>
                  <a:t>Hagen-</a:t>
                </a:r>
                <a:r>
                  <a:rPr lang="en-US" sz="2800" u="sng" dirty="0" err="1"/>
                  <a:t>Poiseuille</a:t>
                </a:r>
                <a:r>
                  <a:rPr lang="en-US" sz="2800" dirty="0"/>
                  <a:t> equation shows the flow rate variable Q </a:t>
                </a:r>
              </a:p>
              <a:p>
                <a:pPr algn="l" rtl="0"/>
                <a:r>
                  <a:rPr lang="en-US" sz="2800" dirty="0" err="1"/>
                  <a:t>ΔP</a:t>
                </a:r>
                <a:r>
                  <a:rPr lang="en-US" sz="2800" baseline="-25000" dirty="0" err="1"/>
                  <a:t>f</a:t>
                </a:r>
                <a:r>
                  <a:rPr lang="en-US" sz="2800" dirty="0"/>
                  <a:t>=</a:t>
                </a:r>
                <a14:m>
                  <m:oMath xmlns:m="http://schemas.openxmlformats.org/officeDocument/2006/math">
                    <m:f>
                      <m:fPr>
                        <m:ctrlPr>
                          <a:rPr lang="en-US" sz="2800" i="1"/>
                        </m:ctrlPr>
                      </m:fPr>
                      <m:num>
                        <m:r>
                          <a:rPr lang="en-US" sz="2800" i="1"/>
                          <m:t>128</m:t>
                        </m:r>
                        <m:r>
                          <a:rPr lang="en-US" sz="2800" i="1"/>
                          <m:t> </m:t>
                        </m:r>
                        <m:r>
                          <a:rPr lang="en-US" sz="2800" i="1"/>
                          <m:t>𝜇</m:t>
                        </m:r>
                        <m:r>
                          <a:rPr lang="en-US" sz="2800" i="1"/>
                          <m:t> </m:t>
                        </m:r>
                        <m:r>
                          <a:rPr lang="en-US" sz="2800" i="1"/>
                          <m:t>𝑄</m:t>
                        </m:r>
                        <m:r>
                          <a:rPr lang="en-US" sz="2800" i="1"/>
                          <m:t> </m:t>
                        </m:r>
                        <m:r>
                          <a:rPr lang="en-US" sz="2800" i="1"/>
                          <m:t>𝐿</m:t>
                        </m:r>
                      </m:num>
                      <m:den>
                        <m:r>
                          <a:rPr lang="en-US" sz="2800" i="1"/>
                          <m:t>𝜋</m:t>
                        </m:r>
                        <m:r>
                          <a:rPr lang="en-US" sz="2800" i="1"/>
                          <m:t> </m:t>
                        </m:r>
                        <m:sSup>
                          <m:sSupPr>
                            <m:ctrlPr>
                              <a:rPr lang="en-US" sz="2800" i="1"/>
                            </m:ctrlPr>
                          </m:sSupPr>
                          <m:e>
                            <m:r>
                              <a:rPr lang="en-US" sz="2800" i="1"/>
                              <m:t>𝐷</m:t>
                            </m:r>
                          </m:e>
                          <m:sup>
                            <m:r>
                              <a:rPr lang="en-US" sz="2800" i="1"/>
                              <m:t>2</m:t>
                            </m:r>
                          </m:sup>
                        </m:sSup>
                      </m:den>
                    </m:f>
                  </m:oMath>
                </a14:m>
                <a:endParaRPr lang="en-US" sz="2800" dirty="0"/>
              </a:p>
              <a:p>
                <a:pPr algn="l" rtl="0"/>
                <a:r>
                  <a:rPr lang="en-US" sz="2800" dirty="0"/>
                  <a:t>Solving for head loss:</a:t>
                </a:r>
              </a:p>
              <a:p>
                <a:pPr algn="l" rtl="0"/>
                <a:r>
                  <a:rPr lang="en-US" sz="2800" dirty="0"/>
                  <a:t>H</a:t>
                </a:r>
                <a:r>
                  <a:rPr lang="en-US" sz="2800" baseline="-25000" dirty="0"/>
                  <a:t> f</a:t>
                </a:r>
                <a:r>
                  <a:rPr lang="en-US" sz="2800" dirty="0"/>
                  <a:t>=</a:t>
                </a:r>
                <a14:m>
                  <m:oMath xmlns:m="http://schemas.openxmlformats.org/officeDocument/2006/math">
                    <m:r>
                      <a:rPr lang="en-US" sz="2800" i="1"/>
                      <m:t> </m:t>
                    </m:r>
                    <m:f>
                      <m:fPr>
                        <m:ctrlPr>
                          <a:rPr lang="en-US" sz="2800" i="1"/>
                        </m:ctrlPr>
                      </m:fPr>
                      <m:num>
                        <m:r>
                          <a:rPr lang="en-US" sz="2800" i="1"/>
                          <m:t>32</m:t>
                        </m:r>
                        <m:r>
                          <a:rPr lang="en-US" sz="2800" i="1"/>
                          <m:t> </m:t>
                        </m:r>
                        <m:r>
                          <a:rPr lang="en-US" sz="2800" i="1"/>
                          <m:t>𝜇</m:t>
                        </m:r>
                        <m:r>
                          <a:rPr lang="en-US" sz="2800" i="1"/>
                          <m:t> </m:t>
                        </m:r>
                        <m:r>
                          <a:rPr lang="en-US" sz="2800" i="1"/>
                          <m:t>𝑣</m:t>
                        </m:r>
                        <m:r>
                          <a:rPr lang="en-US" sz="2800" i="1"/>
                          <m:t> </m:t>
                        </m:r>
                        <m:r>
                          <a:rPr lang="en-US" sz="2800" i="1"/>
                          <m:t>𝐿</m:t>
                        </m:r>
                      </m:num>
                      <m:den>
                        <m:r>
                          <a:rPr lang="en-US" sz="2800" i="1"/>
                          <m:t>𝛾</m:t>
                        </m:r>
                        <m:r>
                          <a:rPr lang="en-US" sz="2800" i="1"/>
                          <m:t> </m:t>
                        </m:r>
                        <m:sSup>
                          <m:sSupPr>
                            <m:ctrlPr>
                              <a:rPr lang="en-US" sz="2800" i="1"/>
                            </m:ctrlPr>
                          </m:sSupPr>
                          <m:e>
                            <m:r>
                              <a:rPr lang="en-US" sz="2800" i="1"/>
                              <m:t>𝐷</m:t>
                            </m:r>
                          </m:e>
                          <m:sup>
                            <m:r>
                              <a:rPr lang="en-US" sz="2800" i="1"/>
                              <m:t>2</m:t>
                            </m:r>
                          </m:sup>
                        </m:sSup>
                      </m:den>
                    </m:f>
                  </m:oMath>
                </a14:m>
                <a:endParaRPr lang="en-US" sz="2800" dirty="0"/>
              </a:p>
              <a:p>
                <a:pPr algn="l" rtl="0"/>
                <a:r>
                  <a:rPr lang="en-US" sz="2800" dirty="0"/>
                  <a:t>But R</a:t>
                </a:r>
                <a:r>
                  <a:rPr lang="en-US" sz="2800" baseline="-25000" dirty="0"/>
                  <a:t>e</a:t>
                </a:r>
                <a:r>
                  <a:rPr lang="en-US" sz="2800" dirty="0"/>
                  <a:t>= </a:t>
                </a:r>
                <a14:m>
                  <m:oMath xmlns:m="http://schemas.openxmlformats.org/officeDocument/2006/math">
                    <m:f>
                      <m:fPr>
                        <m:ctrlPr>
                          <a:rPr lang="en-US" sz="2800" i="1"/>
                        </m:ctrlPr>
                      </m:fPr>
                      <m:num>
                        <m:r>
                          <a:rPr lang="en-US" sz="2800" i="1"/>
                          <m:t>𝜌</m:t>
                        </m:r>
                        <m:r>
                          <a:rPr lang="en-US" sz="2800" i="1"/>
                          <m:t>𝑣</m:t>
                        </m:r>
                        <m:r>
                          <a:rPr lang="en-US" sz="2800" i="1"/>
                          <m:t> </m:t>
                        </m:r>
                        <m:r>
                          <a:rPr lang="en-US" sz="2800" i="1"/>
                          <m:t>𝐷</m:t>
                        </m:r>
                      </m:num>
                      <m:den>
                        <m:r>
                          <a:rPr lang="en-US" sz="2800" i="1"/>
                          <m:t>𝜇</m:t>
                        </m:r>
                      </m:den>
                    </m:f>
                  </m:oMath>
                </a14:m>
                <a:endParaRPr lang="en-US" sz="2800" dirty="0"/>
              </a:p>
              <a:p>
                <a:pPr algn="l" rtl="0"/>
                <a:r>
                  <a:rPr lang="en-US" sz="2800" dirty="0"/>
                  <a:t>So  H</a:t>
                </a:r>
                <a:r>
                  <a:rPr lang="en-US" sz="2800" baseline="-25000" dirty="0"/>
                  <a:t> f</a:t>
                </a:r>
                <a:r>
                  <a:rPr lang="en-US" sz="2800" dirty="0"/>
                  <a:t>=</a:t>
                </a:r>
                <a14:m>
                  <m:oMath xmlns:m="http://schemas.openxmlformats.org/officeDocument/2006/math">
                    <m:r>
                      <a:rPr lang="en-US" sz="2800" i="1"/>
                      <m:t> </m:t>
                    </m:r>
                    <m:f>
                      <m:fPr>
                        <m:ctrlPr>
                          <a:rPr lang="en-US" sz="2800" i="1"/>
                        </m:ctrlPr>
                      </m:fPr>
                      <m:num>
                        <m:r>
                          <a:rPr lang="en-US" sz="2800" i="1"/>
                          <m:t>64</m:t>
                        </m:r>
                      </m:num>
                      <m:den>
                        <m:r>
                          <a:rPr lang="en-US" sz="2800" i="1"/>
                          <m:t>𝑅𝑒</m:t>
                        </m:r>
                        <m:r>
                          <a:rPr lang="en-US" sz="2800" i="1"/>
                          <m:t> </m:t>
                        </m:r>
                      </m:den>
                    </m:f>
                    <m:f>
                      <m:fPr>
                        <m:ctrlPr>
                          <a:rPr lang="en-US" sz="2800" i="1"/>
                        </m:ctrlPr>
                      </m:fPr>
                      <m:num>
                        <m:r>
                          <a:rPr lang="en-US" sz="2800" i="1"/>
                          <m:t>𝐿</m:t>
                        </m:r>
                      </m:num>
                      <m:den>
                        <m:r>
                          <a:rPr lang="en-US" sz="2800" i="1"/>
                          <m:t>𝐷</m:t>
                        </m:r>
                      </m:den>
                    </m:f>
                    <m:f>
                      <m:fPr>
                        <m:ctrlPr>
                          <a:rPr lang="en-US" sz="2800" i="1"/>
                        </m:ctrlPr>
                      </m:fPr>
                      <m:num>
                        <m:sSup>
                          <m:sSupPr>
                            <m:ctrlPr>
                              <a:rPr lang="en-US" sz="2800" i="1"/>
                            </m:ctrlPr>
                          </m:sSupPr>
                          <m:e>
                            <m:r>
                              <a:rPr lang="en-US" sz="2800" i="1"/>
                              <m:t>𝑣</m:t>
                            </m:r>
                          </m:e>
                          <m:sup>
                            <m:r>
                              <a:rPr lang="en-US" sz="2800" i="1"/>
                              <m:t>2</m:t>
                            </m:r>
                          </m:sup>
                        </m:sSup>
                      </m:num>
                      <m:den>
                        <m:r>
                          <a:rPr lang="en-US" sz="2800" i="1"/>
                          <m:t>2</m:t>
                        </m:r>
                        <m:r>
                          <a:rPr lang="en-US" sz="2800" i="1"/>
                          <m:t>𝑔</m:t>
                        </m:r>
                      </m:den>
                    </m:f>
                  </m:oMath>
                </a14:m>
                <a:endParaRPr lang="en-US" sz="2800" dirty="0"/>
              </a:p>
              <a:p>
                <a:pPr>
                  <a:buNone/>
                </a:pPr>
                <a:endParaRPr lang="ar-IQ" sz="2800" dirty="0">
                  <a:solidFill>
                    <a:schemeClr val="tx1"/>
                  </a:solidFill>
                  <a:latin typeface="Times New Roman" pitchFamily="18" charset="0"/>
                  <a:cs typeface="Times New Roman" pitchFamily="18" charset="0"/>
                </a:endParaRP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971600" y="764704"/>
                <a:ext cx="7200800" cy="5102732"/>
              </a:xfrm>
              <a:blipFill rotWithShape="1">
                <a:blip r:embed="rId2"/>
                <a:stretch>
                  <a:fillRect l="-846"/>
                </a:stretch>
              </a:blipFill>
            </p:spPr>
            <p:txBody>
              <a:bodyPr/>
              <a:lstStyle/>
              <a:p>
                <a:r>
                  <a:rPr lang="ar-IQ">
                    <a:noFill/>
                  </a:rPr>
                  <a:t> </a:t>
                </a:r>
              </a:p>
            </p:txBody>
          </p:sp>
        </mc:Fallback>
      </mc:AlternateContent>
      <p:sp>
        <p:nvSpPr>
          <p:cNvPr id="16386" name="Rectangle 2"/>
          <p:cNvSpPr>
            <a:spLocks noChangeArrowheads="1"/>
          </p:cNvSpPr>
          <p:nvPr/>
        </p:nvSpPr>
        <p:spPr bwMode="auto">
          <a:xfrm>
            <a:off x="121987" y="2833880"/>
            <a:ext cx="8338445"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rgbClr val="C00000"/>
              </a:solidFill>
              <a:effectLst/>
              <a:latin typeface="Arial"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en-US" sz="3200" dirty="0" smtClean="0">
              <a:solidFill>
                <a:srgbClr val="C00000"/>
              </a:solidFill>
              <a:latin typeface="Arial"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C00000"/>
                </a:solidFill>
                <a:effectLst/>
                <a:latin typeface="Arial" pitchFamily="34" charset="0"/>
                <a:ea typeface="Calibri" pitchFamily="34" charset="0"/>
                <a:cs typeface="Arial" pitchFamily="34" charset="0"/>
              </a:rPr>
              <a:t> </a:t>
            </a:r>
            <a:r>
              <a:rPr kumimoji="0" lang="ar-IQ" sz="3200" b="1" i="0" u="none" strike="noStrike" cap="none" normalizeH="0" baseline="0" dirty="0" smtClean="0">
                <a:ln>
                  <a:noFill/>
                </a:ln>
                <a:effectLst/>
                <a:latin typeface="Arial" pitchFamily="34" charset="0"/>
                <a:ea typeface="Calibri" pitchFamily="34" charset="0"/>
                <a:cs typeface="Arial" pitchFamily="34" charset="0"/>
              </a:rPr>
              <a:t> </a:t>
            </a:r>
            <a:endParaRPr kumimoji="0" lang="en-US" sz="3200" b="1" i="0" u="none" strike="noStrike" cap="none" normalizeH="0" baseline="0" dirty="0" smtClean="0">
              <a:ln>
                <a:noFill/>
              </a:ln>
              <a:effectLst/>
              <a:latin typeface="Arial" pitchFamily="34" charset="0"/>
              <a:cs typeface="Arial" pitchFamily="34" charset="0"/>
            </a:endParaRPr>
          </a:p>
        </p:txBody>
      </p:sp>
    </p:spTree>
  </p:cSld>
  <p:clrMapOvr>
    <a:masterClrMapping/>
  </p:clrMapOvr>
  <p:transition spd="slow">
    <p:strip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5656" y="188640"/>
            <a:ext cx="6196405" cy="3603812"/>
          </a:xfrm>
        </p:spPr>
        <p:txBody>
          <a:bodyPr>
            <a:noAutofit/>
          </a:bodyPr>
          <a:lstStyle/>
          <a:p>
            <a:pPr marL="0" indent="0">
              <a:buNone/>
            </a:pPr>
            <a:r>
              <a:rPr lang="en-US" sz="1800" dirty="0" smtClean="0"/>
              <a:t> </a:t>
            </a:r>
            <a:endParaRPr lang="en-US" sz="2000" dirty="0">
              <a:latin typeface="Times New Roman" pitchFamily="18" charset="0"/>
              <a:cs typeface="Times New Roman" pitchFamily="18" charset="0"/>
            </a:endParaRPr>
          </a:p>
          <a:p>
            <a:endParaRPr lang="ar-IQ" sz="2000" dirty="0" smtClean="0"/>
          </a:p>
        </p:txBody>
      </p:sp>
      <mc:AlternateContent xmlns:mc="http://schemas.openxmlformats.org/markup-compatibility/2006">
        <mc:Choice xmlns:a14="http://schemas.microsoft.com/office/drawing/2010/main" Requires="a14">
          <p:graphicFrame>
            <p:nvGraphicFramePr>
              <p:cNvPr id="2" name="Table 1"/>
              <p:cNvGraphicFramePr>
                <a:graphicFrameLocks noGrp="1"/>
              </p:cNvGraphicFramePr>
              <p:nvPr>
                <p:extLst>
                  <p:ext uri="{D42A27DB-BD31-4B8C-83A1-F6EECF244321}">
                    <p14:modId xmlns:p14="http://schemas.microsoft.com/office/powerpoint/2010/main" val="960558848"/>
                  </p:ext>
                </p:extLst>
              </p:nvPr>
            </p:nvGraphicFramePr>
            <p:xfrm>
              <a:off x="1907704" y="3124711"/>
              <a:ext cx="5359554" cy="2516241"/>
            </p:xfrm>
            <a:graphic>
              <a:graphicData uri="http://schemas.openxmlformats.org/drawingml/2006/table">
                <a:tbl>
                  <a:tblPr firstRow="1" firstCol="1" bandRow="1">
                    <a:tableStyleId>{5C22544A-7EE6-4342-B048-85BDC9FD1C3A}</a:tableStyleId>
                  </a:tblPr>
                  <a:tblGrid>
                    <a:gridCol w="1222597"/>
                    <a:gridCol w="1698052"/>
                    <a:gridCol w="1426363"/>
                    <a:gridCol w="1012542"/>
                  </a:tblGrid>
                  <a:tr h="369549">
                    <a:tc gridSpan="4">
                      <a:txBody>
                        <a:bodyPr/>
                        <a:lstStyle/>
                        <a:p>
                          <a:pPr algn="ctr" rtl="0">
                            <a:lnSpc>
                              <a:spcPct val="115000"/>
                            </a:lnSpc>
                            <a:spcAft>
                              <a:spcPts val="0"/>
                            </a:spcAft>
                          </a:pPr>
                          <a:r>
                            <a:rPr lang="en-US" sz="1400">
                              <a:effectLst/>
                            </a:rPr>
                            <a:t>flow</a:t>
                          </a:r>
                          <a:endParaRPr lang="en-US" sz="1100">
                            <a:effectLst/>
                            <a:latin typeface="Calibri"/>
                            <a:ea typeface="Calibri"/>
                            <a:cs typeface="Arial"/>
                          </a:endParaRPr>
                        </a:p>
                      </a:txBody>
                      <a:tcPr marL="68580" marR="68580" marT="0" marB="0"/>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r>
                  <a:tr h="369549">
                    <a:tc gridSpan="3">
                      <a:txBody>
                        <a:bodyPr/>
                        <a:lstStyle/>
                        <a:p>
                          <a:pPr algn="ctr" rtl="0">
                            <a:lnSpc>
                              <a:spcPct val="115000"/>
                            </a:lnSpc>
                            <a:spcAft>
                              <a:spcPts val="0"/>
                            </a:spcAft>
                          </a:pPr>
                          <a:r>
                            <a:rPr lang="en-US" sz="1400">
                              <a:effectLst/>
                            </a:rPr>
                            <a:t>turbulent</a:t>
                          </a:r>
                          <a:endParaRPr lang="en-US" sz="1100">
                            <a:effectLst/>
                            <a:latin typeface="Calibri"/>
                            <a:ea typeface="Calibri"/>
                            <a:cs typeface="Arial"/>
                          </a:endParaRPr>
                        </a:p>
                      </a:txBody>
                      <a:tcPr marL="68580" marR="68580" marT="0" marB="0"/>
                    </a:tc>
                    <a:tc hMerge="1">
                      <a:txBody>
                        <a:bodyPr/>
                        <a:lstStyle/>
                        <a:p>
                          <a:pPr rtl="1"/>
                          <a:endParaRPr lang="ar-IQ"/>
                        </a:p>
                      </a:txBody>
                      <a:tcPr/>
                    </a:tc>
                    <a:tc hMerge="1">
                      <a:txBody>
                        <a:bodyPr/>
                        <a:lstStyle/>
                        <a:p>
                          <a:pPr rtl="1"/>
                          <a:endParaRPr lang="ar-IQ"/>
                        </a:p>
                      </a:txBody>
                      <a:tcPr/>
                    </a:tc>
                    <a:tc>
                      <a:txBody>
                        <a:bodyPr/>
                        <a:lstStyle/>
                        <a:p>
                          <a:pPr algn="ctr" rtl="0">
                            <a:lnSpc>
                              <a:spcPct val="115000"/>
                            </a:lnSpc>
                            <a:spcAft>
                              <a:spcPts val="0"/>
                            </a:spcAft>
                          </a:pPr>
                          <a:r>
                            <a:rPr lang="en-US" sz="1400">
                              <a:effectLst/>
                            </a:rPr>
                            <a:t>laminar</a:t>
                          </a:r>
                          <a:endParaRPr lang="en-US" sz="1100">
                            <a:effectLst/>
                            <a:latin typeface="Calibri"/>
                            <a:ea typeface="Calibri"/>
                            <a:cs typeface="Arial"/>
                          </a:endParaRPr>
                        </a:p>
                      </a:txBody>
                      <a:tcPr marL="68580" marR="68580" marT="0" marB="0"/>
                    </a:tc>
                  </a:tr>
                  <a:tr h="369549">
                    <a:tc>
                      <a:txBody>
                        <a:bodyPr/>
                        <a:lstStyle/>
                        <a:p>
                          <a:pPr algn="ctr" rtl="0">
                            <a:lnSpc>
                              <a:spcPct val="115000"/>
                            </a:lnSpc>
                            <a:spcAft>
                              <a:spcPts val="0"/>
                            </a:spcAft>
                          </a:pPr>
                          <a:r>
                            <a:rPr lang="en-US" sz="1400">
                              <a:effectLst/>
                            </a:rPr>
                            <a:t>rough</a:t>
                          </a:r>
                          <a:endParaRPr lang="en-US" sz="1100">
                            <a:effectLst/>
                            <a:latin typeface="Calibri"/>
                            <a:ea typeface="Calibri"/>
                            <a:cs typeface="Arial"/>
                          </a:endParaRPr>
                        </a:p>
                      </a:txBody>
                      <a:tcPr marL="68580" marR="68580" marT="0" marB="0"/>
                    </a:tc>
                    <a:tc gridSpan="2">
                      <a:txBody>
                        <a:bodyPr/>
                        <a:lstStyle/>
                        <a:p>
                          <a:pPr algn="ctr" rtl="0">
                            <a:lnSpc>
                              <a:spcPct val="115000"/>
                            </a:lnSpc>
                            <a:spcAft>
                              <a:spcPts val="0"/>
                            </a:spcAft>
                          </a:pPr>
                          <a:r>
                            <a:rPr lang="en-US" sz="1400">
                              <a:effectLst/>
                            </a:rPr>
                            <a:t>smooth</a:t>
                          </a:r>
                          <a:endParaRPr lang="en-US" sz="1100">
                            <a:effectLst/>
                            <a:latin typeface="Calibri"/>
                            <a:ea typeface="Calibri"/>
                            <a:cs typeface="Arial"/>
                          </a:endParaRPr>
                        </a:p>
                      </a:txBody>
                      <a:tcPr marL="68580" marR="68580" marT="0" marB="0"/>
                    </a:tc>
                    <a:tc hMerge="1">
                      <a:txBody>
                        <a:bodyPr/>
                        <a:lstStyle/>
                        <a:p>
                          <a:pPr rtl="1"/>
                          <a:endParaRPr lang="ar-IQ"/>
                        </a:p>
                      </a:txBody>
                      <a:tcPr/>
                    </a:tc>
                    <a:tc rowSpan="2">
                      <a:txBody>
                        <a:bodyPr/>
                        <a:lstStyle/>
                        <a:p>
                          <a:pPr algn="ctr" rtl="0">
                            <a:lnSpc>
                              <a:spcPct val="115000"/>
                            </a:lnSpc>
                            <a:spcAft>
                              <a:spcPts val="0"/>
                            </a:spcAft>
                          </a:pPr>
                          <a:r>
                            <a:rPr lang="en-US" sz="1400">
                              <a:effectLst/>
                            </a:rPr>
                            <a:t>64/Re</a:t>
                          </a:r>
                          <a:endParaRPr lang="en-US" sz="1100">
                            <a:effectLst/>
                            <a:latin typeface="Calibri"/>
                            <a:ea typeface="Calibri"/>
                            <a:cs typeface="Arial"/>
                          </a:endParaRPr>
                        </a:p>
                      </a:txBody>
                      <a:tcPr marL="68580" marR="68580" marT="0" marB="0" anchor="ctr"/>
                    </a:tc>
                  </a:tr>
                  <a:tr h="1407594">
                    <a:tc>
                      <a:txBody>
                        <a:bodyPr/>
                        <a:lstStyle/>
                        <a:p>
                          <a:pPr algn="ctr" rtl="0">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200">
                                        <a:effectLst/>
                                      </a:rPr>
                                    </m:ctrlPr>
                                  </m:fPr>
                                  <m:num>
                                    <m:r>
                                      <a:rPr lang="en-US" sz="1200">
                                        <a:effectLst/>
                                      </a:rPr>
                                      <m:t>1</m:t>
                                    </m:r>
                                  </m:num>
                                  <m:den>
                                    <m:rad>
                                      <m:radPr>
                                        <m:degHide m:val="on"/>
                                        <m:ctrlPr>
                                          <a:rPr lang="en-US" sz="1200">
                                            <a:effectLst/>
                                          </a:rPr>
                                        </m:ctrlPr>
                                      </m:radPr>
                                      <m:deg/>
                                      <m:e>
                                        <m:r>
                                          <a:rPr lang="en-US" sz="1200">
                                            <a:effectLst/>
                                          </a:rPr>
                                          <m:t>𝑓</m:t>
                                        </m:r>
                                      </m:e>
                                    </m:rad>
                                  </m:den>
                                </m:f>
                                <m:r>
                                  <a:rPr lang="en-US" sz="1200">
                                    <a:effectLst/>
                                  </a:rPr>
                                  <m:t>=</m:t>
                                </m:r>
                                <m:r>
                                  <a:rPr lang="en-US" sz="1200">
                                    <a:effectLst/>
                                  </a:rPr>
                                  <m:t>2</m:t>
                                </m:r>
                                <m:r>
                                  <a:rPr lang="en-US" sz="1200">
                                    <a:effectLst/>
                                  </a:rPr>
                                  <m:t>𝑙𝑜𝑔</m:t>
                                </m:r>
                                <m:f>
                                  <m:fPr>
                                    <m:ctrlPr>
                                      <a:rPr lang="en-US" sz="1200">
                                        <a:effectLst/>
                                      </a:rPr>
                                    </m:ctrlPr>
                                  </m:fPr>
                                  <m:num>
                                    <m:r>
                                      <a:rPr lang="en-US" sz="1200">
                                        <a:effectLst/>
                                      </a:rPr>
                                      <m:t>3</m:t>
                                    </m:r>
                                    <m:r>
                                      <a:rPr lang="en-US" sz="1200">
                                        <a:effectLst/>
                                      </a:rPr>
                                      <m:t>.</m:t>
                                    </m:r>
                                    <m:r>
                                      <a:rPr lang="en-US" sz="1200">
                                        <a:effectLst/>
                                      </a:rPr>
                                      <m:t>7</m:t>
                                    </m:r>
                                  </m:num>
                                  <m:den>
                                    <m:r>
                                      <a:rPr lang="en-US" sz="1200">
                                        <a:effectLst/>
                                      </a:rPr>
                                      <m:t>𝜀</m:t>
                                    </m:r>
                                    <m:r>
                                      <a:rPr lang="en-US" sz="1200">
                                        <a:effectLst/>
                                      </a:rPr>
                                      <m:t>/</m:t>
                                    </m:r>
                                    <m:r>
                                      <a:rPr lang="en-US" sz="1200">
                                        <a:effectLst/>
                                      </a:rPr>
                                      <m:t>𝐷</m:t>
                                    </m:r>
                                  </m:den>
                                </m:f>
                              </m:oMath>
                            </m:oMathPara>
                          </a14:m>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400">
                              <a:effectLst/>
                            </a:rPr>
                            <a:t>Re ˃10</a:t>
                          </a:r>
                          <a:r>
                            <a:rPr lang="en-US" sz="1400" baseline="30000">
                              <a:effectLst/>
                            </a:rPr>
                            <a:t>5</a:t>
                          </a:r>
                          <a:endParaRPr lang="en-US" sz="1100">
                            <a:effectLst/>
                          </a:endParaRPr>
                        </a:p>
                        <a:p>
                          <a:pPr algn="ctr" rtl="0">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1400">
                                        <a:effectLst/>
                                      </a:rPr>
                                    </m:ctrlPr>
                                  </m:fPr>
                                  <m:num>
                                    <m:r>
                                      <a:rPr lang="en-US" sz="1400">
                                        <a:effectLst/>
                                      </a:rPr>
                                      <m:t>1</m:t>
                                    </m:r>
                                  </m:num>
                                  <m:den>
                                    <m:rad>
                                      <m:radPr>
                                        <m:degHide m:val="on"/>
                                        <m:ctrlPr>
                                          <a:rPr lang="en-US" sz="1400">
                                            <a:effectLst/>
                                          </a:rPr>
                                        </m:ctrlPr>
                                      </m:radPr>
                                      <m:deg/>
                                      <m:e>
                                        <m:r>
                                          <a:rPr lang="en-US" sz="1400">
                                            <a:effectLst/>
                                          </a:rPr>
                                          <m:t>𝑓</m:t>
                                        </m:r>
                                      </m:e>
                                    </m:rad>
                                  </m:den>
                                </m:f>
                                <m:r>
                                  <a:rPr lang="en-US" sz="1400">
                                    <a:effectLst/>
                                  </a:rPr>
                                  <m:t>=</m:t>
                                </m:r>
                                <m:r>
                                  <a:rPr lang="en-US" sz="1400">
                                    <a:effectLst/>
                                  </a:rPr>
                                  <m:t>2</m:t>
                                </m:r>
                                <m:r>
                                  <a:rPr lang="en-US" sz="1400">
                                    <a:effectLst/>
                                  </a:rPr>
                                  <m:t>𝑙𝑜𝑔</m:t>
                                </m:r>
                                <m:f>
                                  <m:fPr>
                                    <m:ctrlPr>
                                      <a:rPr lang="en-US" sz="1400">
                                        <a:effectLst/>
                                      </a:rPr>
                                    </m:ctrlPr>
                                  </m:fPr>
                                  <m:num>
                                    <m:r>
                                      <a:rPr lang="en-US" sz="1400">
                                        <a:effectLst/>
                                      </a:rPr>
                                      <m:t>𝑅𝑒</m:t>
                                    </m:r>
                                    <m:rad>
                                      <m:radPr>
                                        <m:degHide m:val="on"/>
                                        <m:ctrlPr>
                                          <a:rPr lang="en-US" sz="1400">
                                            <a:effectLst/>
                                          </a:rPr>
                                        </m:ctrlPr>
                                      </m:radPr>
                                      <m:deg/>
                                      <m:e>
                                        <m:r>
                                          <a:rPr lang="en-US" sz="1400">
                                            <a:effectLst/>
                                          </a:rPr>
                                          <m:t>𝑓</m:t>
                                        </m:r>
                                      </m:e>
                                    </m:rad>
                                  </m:num>
                                  <m:den>
                                    <m:r>
                                      <a:rPr lang="en-US" sz="1400">
                                        <a:effectLst/>
                                      </a:rPr>
                                      <m:t>2</m:t>
                                    </m:r>
                                    <m:r>
                                      <a:rPr lang="en-US" sz="1400">
                                        <a:effectLst/>
                                      </a:rPr>
                                      <m:t>.</m:t>
                                    </m:r>
                                    <m:r>
                                      <a:rPr lang="en-US" sz="1400">
                                        <a:effectLst/>
                                      </a:rPr>
                                      <m:t>51</m:t>
                                    </m:r>
                                  </m:den>
                                </m:f>
                              </m:oMath>
                            </m:oMathPara>
                          </a14:m>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400" dirty="0">
                              <a:effectLst/>
                            </a:rPr>
                            <a:t>Re ˂ 10</a:t>
                          </a:r>
                          <a:r>
                            <a:rPr lang="en-US" sz="1400" baseline="30000" dirty="0">
                              <a:effectLst/>
                            </a:rPr>
                            <a:t>5</a:t>
                          </a:r>
                          <a:endParaRPr lang="en-US" sz="1100" dirty="0">
                            <a:effectLst/>
                          </a:endParaRPr>
                        </a:p>
                        <a:p>
                          <a:pPr algn="ctr" rtl="0">
                            <a:lnSpc>
                              <a:spcPct val="115000"/>
                            </a:lnSpc>
                            <a:spcAft>
                              <a:spcPts val="0"/>
                            </a:spcAft>
                          </a:pPr>
                          <a:r>
                            <a:rPr lang="en-US" sz="1400" dirty="0">
                              <a:effectLst/>
                            </a:rPr>
                            <a:t> </a:t>
                          </a:r>
                          <a:endParaRPr lang="en-US" sz="1100" dirty="0">
                            <a:effectLst/>
                          </a:endParaRPr>
                        </a:p>
                        <a:p>
                          <a:pPr algn="ctr" rtl="0">
                            <a:lnSpc>
                              <a:spcPct val="115000"/>
                            </a:lnSpc>
                            <a:spcAft>
                              <a:spcPts val="0"/>
                            </a:spcAft>
                          </a:pPr>
                          <a:r>
                            <a:rPr lang="en-US" sz="1400" dirty="0">
                              <a:effectLst/>
                            </a:rPr>
                            <a:t>f=0.316/Re</a:t>
                          </a:r>
                          <a:r>
                            <a:rPr lang="en-US" sz="1400" baseline="30000" dirty="0">
                              <a:effectLst/>
                            </a:rPr>
                            <a:t>0.25</a:t>
                          </a:r>
                          <a:endParaRPr lang="en-US" sz="1100" dirty="0">
                            <a:effectLst/>
                            <a:latin typeface="Calibri"/>
                            <a:ea typeface="Calibri"/>
                            <a:cs typeface="Arial"/>
                          </a:endParaRPr>
                        </a:p>
                      </a:txBody>
                      <a:tcPr marL="68580" marR="68580" marT="0" marB="0"/>
                    </a:tc>
                    <a:tc vMerge="1">
                      <a:txBody>
                        <a:bodyPr/>
                        <a:lstStyle/>
                        <a:p>
                          <a:pPr rtl="1"/>
                          <a:endParaRPr lang="ar-IQ"/>
                        </a:p>
                      </a:txBody>
                      <a:tcPr/>
                    </a:tc>
                  </a:tr>
                </a:tbl>
              </a:graphicData>
            </a:graphic>
          </p:graphicFrame>
        </mc:Choice>
        <mc:Fallback>
          <p:graphicFrame>
            <p:nvGraphicFramePr>
              <p:cNvPr id="2" name="Table 1"/>
              <p:cNvGraphicFramePr>
                <a:graphicFrameLocks noGrp="1"/>
              </p:cNvGraphicFramePr>
              <p:nvPr>
                <p:extLst>
                  <p:ext uri="{D42A27DB-BD31-4B8C-83A1-F6EECF244321}">
                    <p14:modId xmlns:p14="http://schemas.microsoft.com/office/powerpoint/2010/main" val="960558848"/>
                  </p:ext>
                </p:extLst>
              </p:nvPr>
            </p:nvGraphicFramePr>
            <p:xfrm>
              <a:off x="1907704" y="3124711"/>
              <a:ext cx="5359554" cy="2516241"/>
            </p:xfrm>
            <a:graphic>
              <a:graphicData uri="http://schemas.openxmlformats.org/drawingml/2006/table">
                <a:tbl>
                  <a:tblPr firstRow="1" firstCol="1" bandRow="1">
                    <a:tableStyleId>{5C22544A-7EE6-4342-B048-85BDC9FD1C3A}</a:tableStyleId>
                  </a:tblPr>
                  <a:tblGrid>
                    <a:gridCol w="1222597"/>
                    <a:gridCol w="1698052"/>
                    <a:gridCol w="1426363"/>
                    <a:gridCol w="1012542"/>
                  </a:tblGrid>
                  <a:tr h="369549">
                    <a:tc gridSpan="4">
                      <a:txBody>
                        <a:bodyPr/>
                        <a:lstStyle/>
                        <a:p>
                          <a:pPr algn="ctr" rtl="0">
                            <a:lnSpc>
                              <a:spcPct val="115000"/>
                            </a:lnSpc>
                            <a:spcAft>
                              <a:spcPts val="0"/>
                            </a:spcAft>
                          </a:pPr>
                          <a:r>
                            <a:rPr lang="en-US" sz="1400">
                              <a:effectLst/>
                            </a:rPr>
                            <a:t>flow</a:t>
                          </a:r>
                          <a:endParaRPr lang="en-US" sz="1100">
                            <a:effectLst/>
                            <a:latin typeface="Calibri"/>
                            <a:ea typeface="Calibri"/>
                            <a:cs typeface="Arial"/>
                          </a:endParaRPr>
                        </a:p>
                      </a:txBody>
                      <a:tcPr marL="68580" marR="68580" marT="0" marB="0"/>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r>
                  <a:tr h="369549">
                    <a:tc gridSpan="3">
                      <a:txBody>
                        <a:bodyPr/>
                        <a:lstStyle/>
                        <a:p>
                          <a:pPr algn="ctr" rtl="0">
                            <a:lnSpc>
                              <a:spcPct val="115000"/>
                            </a:lnSpc>
                            <a:spcAft>
                              <a:spcPts val="0"/>
                            </a:spcAft>
                          </a:pPr>
                          <a:r>
                            <a:rPr lang="en-US" sz="1400">
                              <a:effectLst/>
                            </a:rPr>
                            <a:t>turbulent</a:t>
                          </a:r>
                          <a:endParaRPr lang="en-US" sz="1100">
                            <a:effectLst/>
                            <a:latin typeface="Calibri"/>
                            <a:ea typeface="Calibri"/>
                            <a:cs typeface="Arial"/>
                          </a:endParaRPr>
                        </a:p>
                      </a:txBody>
                      <a:tcPr marL="68580" marR="68580" marT="0" marB="0"/>
                    </a:tc>
                    <a:tc hMerge="1">
                      <a:txBody>
                        <a:bodyPr/>
                        <a:lstStyle/>
                        <a:p>
                          <a:pPr rtl="1"/>
                          <a:endParaRPr lang="ar-IQ"/>
                        </a:p>
                      </a:txBody>
                      <a:tcPr/>
                    </a:tc>
                    <a:tc hMerge="1">
                      <a:txBody>
                        <a:bodyPr/>
                        <a:lstStyle/>
                        <a:p>
                          <a:pPr rtl="1"/>
                          <a:endParaRPr lang="ar-IQ"/>
                        </a:p>
                      </a:txBody>
                      <a:tcPr/>
                    </a:tc>
                    <a:tc>
                      <a:txBody>
                        <a:bodyPr/>
                        <a:lstStyle/>
                        <a:p>
                          <a:pPr algn="ctr" rtl="0">
                            <a:lnSpc>
                              <a:spcPct val="115000"/>
                            </a:lnSpc>
                            <a:spcAft>
                              <a:spcPts val="0"/>
                            </a:spcAft>
                          </a:pPr>
                          <a:r>
                            <a:rPr lang="en-US" sz="1400">
                              <a:effectLst/>
                            </a:rPr>
                            <a:t>laminar</a:t>
                          </a:r>
                          <a:endParaRPr lang="en-US" sz="1100">
                            <a:effectLst/>
                            <a:latin typeface="Calibri"/>
                            <a:ea typeface="Calibri"/>
                            <a:cs typeface="Arial"/>
                          </a:endParaRPr>
                        </a:p>
                      </a:txBody>
                      <a:tcPr marL="68580" marR="68580" marT="0" marB="0"/>
                    </a:tc>
                  </a:tr>
                  <a:tr h="369549">
                    <a:tc>
                      <a:txBody>
                        <a:bodyPr/>
                        <a:lstStyle/>
                        <a:p>
                          <a:pPr algn="ctr" rtl="0">
                            <a:lnSpc>
                              <a:spcPct val="115000"/>
                            </a:lnSpc>
                            <a:spcAft>
                              <a:spcPts val="0"/>
                            </a:spcAft>
                          </a:pPr>
                          <a:r>
                            <a:rPr lang="en-US" sz="1400">
                              <a:effectLst/>
                            </a:rPr>
                            <a:t>rough</a:t>
                          </a:r>
                          <a:endParaRPr lang="en-US" sz="1100">
                            <a:effectLst/>
                            <a:latin typeface="Calibri"/>
                            <a:ea typeface="Calibri"/>
                            <a:cs typeface="Arial"/>
                          </a:endParaRPr>
                        </a:p>
                      </a:txBody>
                      <a:tcPr marL="68580" marR="68580" marT="0" marB="0"/>
                    </a:tc>
                    <a:tc gridSpan="2">
                      <a:txBody>
                        <a:bodyPr/>
                        <a:lstStyle/>
                        <a:p>
                          <a:pPr algn="ctr" rtl="0">
                            <a:lnSpc>
                              <a:spcPct val="115000"/>
                            </a:lnSpc>
                            <a:spcAft>
                              <a:spcPts val="0"/>
                            </a:spcAft>
                          </a:pPr>
                          <a:r>
                            <a:rPr lang="en-US" sz="1400">
                              <a:effectLst/>
                            </a:rPr>
                            <a:t>smooth</a:t>
                          </a:r>
                          <a:endParaRPr lang="en-US" sz="1100">
                            <a:effectLst/>
                            <a:latin typeface="Calibri"/>
                            <a:ea typeface="Calibri"/>
                            <a:cs typeface="Arial"/>
                          </a:endParaRPr>
                        </a:p>
                      </a:txBody>
                      <a:tcPr marL="68580" marR="68580" marT="0" marB="0"/>
                    </a:tc>
                    <a:tc hMerge="1">
                      <a:txBody>
                        <a:bodyPr/>
                        <a:lstStyle/>
                        <a:p>
                          <a:pPr rtl="1"/>
                          <a:endParaRPr lang="ar-IQ"/>
                        </a:p>
                      </a:txBody>
                      <a:tcPr/>
                    </a:tc>
                    <a:tc rowSpan="2">
                      <a:txBody>
                        <a:bodyPr/>
                        <a:lstStyle/>
                        <a:p>
                          <a:pPr algn="ctr" rtl="0">
                            <a:lnSpc>
                              <a:spcPct val="115000"/>
                            </a:lnSpc>
                            <a:spcAft>
                              <a:spcPts val="0"/>
                            </a:spcAft>
                          </a:pPr>
                          <a:r>
                            <a:rPr lang="en-US" sz="1400">
                              <a:effectLst/>
                            </a:rPr>
                            <a:t>64/Re</a:t>
                          </a:r>
                          <a:endParaRPr lang="en-US" sz="1100">
                            <a:effectLst/>
                            <a:latin typeface="Calibri"/>
                            <a:ea typeface="Calibri"/>
                            <a:cs typeface="Arial"/>
                          </a:endParaRPr>
                        </a:p>
                      </a:txBody>
                      <a:tcPr marL="68580" marR="68580" marT="0" marB="0" anchor="ctr"/>
                    </a:tc>
                  </a:tr>
                  <a:tr h="1407594">
                    <a:tc>
                      <a:txBody>
                        <a:bodyPr/>
                        <a:lstStyle/>
                        <a:p>
                          <a:endParaRPr lang="ar-IQ"/>
                        </a:p>
                      </a:txBody>
                      <a:tcPr marL="68580" marR="68580" marT="0" marB="0" anchor="ctr">
                        <a:blipFill rotWithShape="1">
                          <a:blip r:embed="rId2"/>
                          <a:stretch>
                            <a:fillRect l="-498" t="-82609" r="-337811" b="-435"/>
                          </a:stretch>
                        </a:blipFill>
                      </a:tcPr>
                    </a:tc>
                    <a:tc>
                      <a:txBody>
                        <a:bodyPr/>
                        <a:lstStyle/>
                        <a:p>
                          <a:endParaRPr lang="ar-IQ"/>
                        </a:p>
                      </a:txBody>
                      <a:tcPr marL="68580" marR="68580" marT="0" marB="0" anchor="ctr">
                        <a:blipFill rotWithShape="1">
                          <a:blip r:embed="rId2"/>
                          <a:stretch>
                            <a:fillRect l="-72662" t="-82609" r="-144245" b="-435"/>
                          </a:stretch>
                        </a:blipFill>
                      </a:tcPr>
                    </a:tc>
                    <a:tc>
                      <a:txBody>
                        <a:bodyPr/>
                        <a:lstStyle/>
                        <a:p>
                          <a:pPr algn="ctr" rtl="0">
                            <a:lnSpc>
                              <a:spcPct val="115000"/>
                            </a:lnSpc>
                            <a:spcAft>
                              <a:spcPts val="0"/>
                            </a:spcAft>
                          </a:pPr>
                          <a:r>
                            <a:rPr lang="en-US" sz="1400" dirty="0">
                              <a:effectLst/>
                            </a:rPr>
                            <a:t>Re ˂ 10</a:t>
                          </a:r>
                          <a:r>
                            <a:rPr lang="en-US" sz="1400" baseline="30000" dirty="0">
                              <a:effectLst/>
                            </a:rPr>
                            <a:t>5</a:t>
                          </a:r>
                          <a:endParaRPr lang="en-US" sz="1100" dirty="0">
                            <a:effectLst/>
                          </a:endParaRPr>
                        </a:p>
                        <a:p>
                          <a:pPr algn="ctr" rtl="0">
                            <a:lnSpc>
                              <a:spcPct val="115000"/>
                            </a:lnSpc>
                            <a:spcAft>
                              <a:spcPts val="0"/>
                            </a:spcAft>
                          </a:pPr>
                          <a:r>
                            <a:rPr lang="en-US" sz="1400" dirty="0">
                              <a:effectLst/>
                            </a:rPr>
                            <a:t> </a:t>
                          </a:r>
                          <a:endParaRPr lang="en-US" sz="1100" dirty="0">
                            <a:effectLst/>
                          </a:endParaRPr>
                        </a:p>
                        <a:p>
                          <a:pPr algn="ctr" rtl="0">
                            <a:lnSpc>
                              <a:spcPct val="115000"/>
                            </a:lnSpc>
                            <a:spcAft>
                              <a:spcPts val="0"/>
                            </a:spcAft>
                          </a:pPr>
                          <a:r>
                            <a:rPr lang="en-US" sz="1400" dirty="0">
                              <a:effectLst/>
                            </a:rPr>
                            <a:t>f=0.316/Re</a:t>
                          </a:r>
                          <a:r>
                            <a:rPr lang="en-US" sz="1400" baseline="30000" dirty="0">
                              <a:effectLst/>
                            </a:rPr>
                            <a:t>0.25</a:t>
                          </a:r>
                          <a:endParaRPr lang="en-US" sz="1100" dirty="0">
                            <a:effectLst/>
                            <a:latin typeface="Calibri"/>
                            <a:ea typeface="Calibri"/>
                            <a:cs typeface="Arial"/>
                          </a:endParaRPr>
                        </a:p>
                      </a:txBody>
                      <a:tcPr marL="68580" marR="68580" marT="0" marB="0"/>
                    </a:tc>
                    <a:tc vMerge="1">
                      <a:txBody>
                        <a:bodyPr/>
                        <a:lstStyle/>
                        <a:p>
                          <a:pPr rtl="1"/>
                          <a:endParaRPr lang="ar-IQ"/>
                        </a:p>
                      </a:txBody>
                      <a:tcPr/>
                    </a:tc>
                  </a:tr>
                </a:tbl>
              </a:graphicData>
            </a:graphic>
          </p:graphicFrame>
        </mc:Fallback>
      </mc:AlternateContent>
      <p:sp>
        <p:nvSpPr>
          <p:cNvPr id="5" name="Rectangle 1"/>
          <p:cNvSpPr>
            <a:spLocks noChangeArrowheads="1"/>
          </p:cNvSpPr>
          <p:nvPr/>
        </p:nvSpPr>
        <p:spPr bwMode="auto">
          <a:xfrm>
            <a:off x="1547664" y="908720"/>
            <a:ext cx="638862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Darcy-</a:t>
            </a:r>
            <a:r>
              <a:rPr kumimoji="0" lang="en-US" sz="2400" b="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Weisbach</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equation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If the expression 64/Re is replaced by the symbol f ( friction factor), the equation results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a:t>
            </a:r>
            <a:r>
              <a:rPr kumimoji="0" lang="en-US" sz="2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 f</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400" b="0" i="1" u="none" strike="noStrike" cap="none" normalizeH="0" baseline="0" dirty="0" smtClean="0">
                <a:ln>
                  <a:noFill/>
                </a:ln>
                <a:solidFill>
                  <a:schemeClr val="tx1"/>
                </a:solidFill>
                <a:effectLst/>
                <a:latin typeface="Cambria Math" pitchFamily="18" charset="0"/>
                <a:ea typeface="Calibri" pitchFamily="34" charset="0"/>
                <a:cs typeface="Times New Roman" pitchFamily="18" charset="0"/>
              </a:rPr>
              <a:t>  fLDv22g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(for laminar and turbulent flow)</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65240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5576" y="357166"/>
            <a:ext cx="7560840" cy="1200329"/>
          </a:xfrm>
          <a:prstGeom prst="rect">
            <a:avLst/>
          </a:prstGeom>
        </p:spPr>
        <p:txBody>
          <a:bodyPr wrap="square">
            <a:spAutoFit/>
          </a:bodyPr>
          <a:lstStyle/>
          <a:p>
            <a:pPr algn="just"/>
            <a:r>
              <a:rPr lang="en-US" dirty="0" smtClean="0"/>
              <a:t> </a:t>
            </a:r>
            <a:r>
              <a:rPr lang="en-US" sz="4000" dirty="0" smtClean="0"/>
              <a:t>.  </a:t>
            </a:r>
            <a:endParaRPr lang="ar-IQ" sz="4000" dirty="0" smtClean="0"/>
          </a:p>
          <a:p>
            <a:pPr algn="just"/>
            <a:r>
              <a:rPr lang="ar-IQ" sz="3200" dirty="0" smtClean="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p:txBody>
      </p:sp>
      <p:sp>
        <p:nvSpPr>
          <p:cNvPr id="40961" name="Rectangle 1"/>
          <p:cNvSpPr>
            <a:spLocks noChangeArrowheads="1"/>
          </p:cNvSpPr>
          <p:nvPr/>
        </p:nvSpPr>
        <p:spPr bwMode="auto">
          <a:xfrm>
            <a:off x="0" y="1402648"/>
            <a:ext cx="9144000" cy="16773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lang="en-US" sz="1500" b="1" dirty="0" smtClean="0">
              <a:solidFill>
                <a:srgbClr val="003300"/>
              </a:solidFill>
              <a:latin typeface="Verdana" pitchFamily="34" charset="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lang="en-US" sz="1500" b="1" dirty="0" smtClean="0">
              <a:solidFill>
                <a:srgbClr val="003300"/>
              </a:solidFill>
              <a:latin typeface="Verdana" pitchFamily="34" charset="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r>
              <a:rPr lang="en-US" sz="1500" b="1" dirty="0" smtClean="0">
                <a:solidFill>
                  <a:srgbClr val="003300"/>
                </a:solidFill>
                <a:latin typeface="Verdana" pitchFamily="34" charset="0"/>
                <a:ea typeface="Times New Roman" pitchFamily="18" charset="0"/>
                <a:cs typeface="Arial" pitchFamily="34" charset="0"/>
              </a:rPr>
              <a:t> </a:t>
            </a:r>
            <a:r>
              <a:rPr kumimoji="0" lang="en-US" sz="28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rPr>
              <a:t> </a:t>
            </a:r>
            <a:r>
              <a:rPr kumimoji="0" lang="en-US" sz="24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rPr>
              <a:t> </a:t>
            </a:r>
            <a:r>
              <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3" name="Rectangle 2"/>
              <p:cNvSpPr/>
              <p:nvPr/>
            </p:nvSpPr>
            <p:spPr>
              <a:xfrm>
                <a:off x="467544" y="620688"/>
                <a:ext cx="8136904" cy="5126212"/>
              </a:xfrm>
              <a:prstGeom prst="rect">
                <a:avLst/>
              </a:prstGeom>
            </p:spPr>
            <p:txBody>
              <a:bodyPr wrap="square">
                <a:spAutoFit/>
              </a:bodyPr>
              <a:lstStyle/>
              <a:p>
                <a:pPr algn="l" rtl="0"/>
                <a:r>
                  <a:rPr lang="en-US" sz="2000" dirty="0"/>
                  <a:t>Moody diagram:</a:t>
                </a:r>
              </a:p>
              <a:p>
                <a:pPr algn="l" rtl="0"/>
                <a:r>
                  <a:rPr lang="en-US" sz="2000" dirty="0"/>
                  <a:t>To determine the friction factor from diagram, we can use Moody diagram (fig. 4), the following characteristics should be noted:</a:t>
                </a:r>
              </a:p>
              <a:p>
                <a:pPr algn="l" rtl="0"/>
                <a:r>
                  <a:rPr lang="en-US" sz="2000" dirty="0"/>
                  <a:t>1-It is plotted on logarithmic paper.</a:t>
                </a:r>
              </a:p>
              <a:p>
                <a:pPr algn="l" rtl="0"/>
                <a:r>
                  <a:rPr lang="en-US" sz="2000" dirty="0"/>
                  <a:t>2-At the left end Reynolds no. less than 2000, the straight line curve for laminar flow (f=64/Re).</a:t>
                </a:r>
              </a:p>
              <a:p>
                <a:pPr algn="l" rtl="0"/>
                <a:r>
                  <a:rPr lang="en-US" sz="2000" dirty="0"/>
                  <a:t>3-No curves are drawn in the critical zone, we cant predict the flow (laminar or not).</a:t>
                </a:r>
              </a:p>
              <a:p>
                <a:pPr algn="l" rtl="0"/>
                <a:r>
                  <a:rPr lang="en-US" sz="2000" dirty="0"/>
                  <a:t>4-For Reynolds no. ˃ 4000, each curve represents a particular value of </a:t>
                </a:r>
                <a14:m>
                  <m:oMath xmlns:m="http://schemas.openxmlformats.org/officeDocument/2006/math">
                    <m:r>
                      <a:rPr lang="en-US" sz="2000" i="1"/>
                      <m:t>𝜀</m:t>
                    </m:r>
                    <m:r>
                      <a:rPr lang="en-US" sz="2000" i="1"/>
                      <m:t>/</m:t>
                    </m:r>
                    <m:r>
                      <a:rPr lang="en-US" sz="2000" i="1"/>
                      <m:t>𝐷</m:t>
                    </m:r>
                  </m:oMath>
                </a14:m>
                <a:r>
                  <a:rPr lang="en-US" sz="2000" dirty="0"/>
                  <a:t>, for the intermediate value of </a:t>
                </a:r>
                <a14:m>
                  <m:oMath xmlns:m="http://schemas.openxmlformats.org/officeDocument/2006/math">
                    <m:f>
                      <m:fPr>
                        <m:ctrlPr>
                          <a:rPr lang="en-US" sz="2000" i="1"/>
                        </m:ctrlPr>
                      </m:fPr>
                      <m:num>
                        <m:r>
                          <a:rPr lang="en-US" sz="2000" i="1"/>
                          <m:t>𝜀</m:t>
                        </m:r>
                      </m:num>
                      <m:den>
                        <m:r>
                          <a:rPr lang="en-US" sz="2000" i="1"/>
                          <m:t>𝐷</m:t>
                        </m:r>
                      </m:den>
                    </m:f>
                  </m:oMath>
                </a14:m>
                <a:r>
                  <a:rPr lang="en-US" sz="2000" dirty="0"/>
                  <a:t> interpolation is required.</a:t>
                </a:r>
              </a:p>
              <a:p>
                <a:pPr algn="l" rtl="0"/>
                <a:r>
                  <a:rPr lang="en-US" sz="2000" dirty="0"/>
                  <a:t>5-The bottommost curve is for smooth pipe </a:t>
                </a:r>
                <a14:m>
                  <m:oMath xmlns:m="http://schemas.openxmlformats.org/officeDocument/2006/math">
                    <m:f>
                      <m:fPr>
                        <m:ctrlPr>
                          <a:rPr lang="en-US" sz="2000" i="1"/>
                        </m:ctrlPr>
                      </m:fPr>
                      <m:num>
                        <m:r>
                          <a:rPr lang="en-US" sz="2000" i="1"/>
                          <m:t>𝜀</m:t>
                        </m:r>
                      </m:num>
                      <m:den>
                        <m:r>
                          <a:rPr lang="en-US" sz="2000" i="1"/>
                          <m:t>𝐷</m:t>
                        </m:r>
                      </m:den>
                    </m:f>
                    <m:r>
                      <a:rPr lang="en-US" sz="2000" i="1"/>
                      <m:t>=</m:t>
                    </m:r>
                    <m:r>
                      <a:rPr lang="en-US" sz="2000" i="1"/>
                      <m:t>0</m:t>
                    </m:r>
                  </m:oMath>
                </a14:m>
                <a:r>
                  <a:rPr lang="en-US" sz="2000" dirty="0"/>
                  <a:t>.</a:t>
                </a:r>
              </a:p>
              <a:p>
                <a:pPr algn="l" rtl="0"/>
                <a:r>
                  <a:rPr lang="en-US" sz="2000" dirty="0"/>
                  <a:t>6-Region to the right of dashed line, increasing value of Re no. have no effect on the value of f for a given value of </a:t>
                </a:r>
                <a14:m>
                  <m:oMath xmlns:m="http://schemas.openxmlformats.org/officeDocument/2006/math">
                    <m:f>
                      <m:fPr>
                        <m:ctrlPr>
                          <a:rPr lang="en-US" sz="2000" i="1"/>
                        </m:ctrlPr>
                      </m:fPr>
                      <m:num>
                        <m:r>
                          <a:rPr lang="en-US" sz="2000" i="1"/>
                          <m:t>𝜀</m:t>
                        </m:r>
                      </m:num>
                      <m:den>
                        <m:r>
                          <a:rPr lang="en-US" sz="2000" i="1"/>
                          <m:t>𝐷</m:t>
                        </m:r>
                      </m:den>
                    </m:f>
                    <m:r>
                      <a:rPr lang="en-US" sz="2000" i="1"/>
                      <m:t>.</m:t>
                    </m:r>
                  </m:oMath>
                </a14:m>
                <a:endParaRPr lang="en-US" sz="2000" dirty="0"/>
              </a:p>
              <a:p>
                <a:pPr algn="l" rtl="0"/>
                <a:r>
                  <a:rPr lang="en-US" sz="2000" dirty="0"/>
                  <a:t>7-The region from Re=4000tothe location where complete turbulence is initially achieved is called transition zone</a:t>
                </a:r>
                <a:r>
                  <a:rPr lang="en-US" sz="2400" dirty="0"/>
                  <a:t>.</a:t>
                </a:r>
              </a:p>
            </p:txBody>
          </p:sp>
        </mc:Choice>
        <mc:Fallback>
          <p:sp>
            <p:nvSpPr>
              <p:cNvPr id="3" name="Rectangle 2"/>
              <p:cNvSpPr>
                <a:spLocks noRot="1" noChangeAspect="1" noMove="1" noResize="1" noEditPoints="1" noAdjustHandles="1" noChangeArrowheads="1" noChangeShapeType="1" noTextEdit="1"/>
              </p:cNvSpPr>
              <p:nvPr/>
            </p:nvSpPr>
            <p:spPr>
              <a:xfrm>
                <a:off x="467544" y="620688"/>
                <a:ext cx="8136904" cy="5126212"/>
              </a:xfrm>
              <a:prstGeom prst="rect">
                <a:avLst/>
              </a:prstGeom>
              <a:blipFill rotWithShape="1">
                <a:blip r:embed="rId2"/>
                <a:stretch>
                  <a:fillRect l="-825" t="-595" r="-225" b="-595"/>
                </a:stretch>
              </a:blipFill>
            </p:spPr>
            <p:txBody>
              <a:bodyPr/>
              <a:lstStyle/>
              <a:p>
                <a:r>
                  <a:rPr lang="ar-IQ">
                    <a:noFill/>
                  </a:rPr>
                  <a:t> </a:t>
                </a:r>
              </a:p>
            </p:txBody>
          </p:sp>
        </mc:Fallback>
      </mc:AlternateContent>
    </p:spTree>
  </p:cSld>
  <p:clrMapOvr>
    <a:masterClrMapping/>
  </p:clrMapOvr>
  <p:transition spd="slow">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2219</TotalTime>
  <Words>938</Words>
  <Application>Microsoft Office PowerPoint</Application>
  <PresentationFormat>On-screen Show (4:3)</PresentationFormat>
  <Paragraphs>146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Pushpin</vt:lpstr>
      <vt:lpstr> Fluid Mechanics Lectures 2nd year/2nd semister/2018-2019/Al-Mustansiriyah unv./College of engineering/Highway &amp;Transportation Dep.Lec.1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Naim Al Hussaini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هجرة الشباب</dc:title>
  <dc:creator>ski</dc:creator>
  <cp:lastModifiedBy>DR.Ahmed  </cp:lastModifiedBy>
  <cp:revision>293</cp:revision>
  <dcterms:created xsi:type="dcterms:W3CDTF">2015-11-22T08:38:51Z</dcterms:created>
  <dcterms:modified xsi:type="dcterms:W3CDTF">2019-02-10T15:52:44Z</dcterms:modified>
</cp:coreProperties>
</file>