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8"/>
  </p:notesMasterIdLst>
  <p:sldIdLst>
    <p:sldId id="256" r:id="rId2"/>
    <p:sldId id="276" r:id="rId3"/>
    <p:sldId id="259" r:id="rId4"/>
    <p:sldId id="326" r:id="rId5"/>
    <p:sldId id="260" r:id="rId6"/>
    <p:sldId id="325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Dep.Lec.1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620688"/>
            <a:ext cx="7416824" cy="5475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dirty="0"/>
              <a:t> </a:t>
            </a:r>
            <a:r>
              <a:rPr lang="en-US" dirty="0"/>
              <a:t>Ex3:A nozzle with an exit diameter of 1 in is attached to the end of 4 in dia. Horizontal </a:t>
            </a:r>
            <a:r>
              <a:rPr lang="en-US" dirty="0" err="1"/>
              <a:t>pipi</a:t>
            </a:r>
            <a:r>
              <a:rPr lang="en-US" dirty="0"/>
              <a:t>. (fig.5) water flows through the pipe and nozzle at a flow rate of 200 </a:t>
            </a:r>
            <a:r>
              <a:rPr lang="en-US" dirty="0" err="1"/>
              <a:t>gpm</a:t>
            </a:r>
            <a:r>
              <a:rPr lang="en-US" dirty="0"/>
              <a:t>, if the nozzle jet exits into the atmosphere , find the force exerted on the nozzle due to the water on the inside and the atmosphere air on the outside?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idaa\Desktop\IMG_65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7556" y="1772602"/>
            <a:ext cx="1106170" cy="441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43608" y="1276039"/>
                <a:ext cx="6984776" cy="5045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:r>
                  <a:rPr lang="en-US" sz="2400" dirty="0"/>
                  <a:t>P1A1-P2A2-Fx=ǷQ(v2-v1)</a:t>
                </a:r>
              </a:p>
              <a:p>
                <a:pPr rtl="0"/>
                <a:r>
                  <a:rPr lang="en-US" sz="2400" dirty="0"/>
                  <a:t>Q1=Q2=200*231*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</m:num>
                      <m:den>
                        <m:r>
                          <a:rPr lang="en-US" sz="2400" i="1"/>
                          <m:t>1728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</m:num>
                      <m:den>
                        <m:r>
                          <a:rPr lang="en-US" sz="2400" i="1"/>
                          <m:t>60</m:t>
                        </m:r>
                      </m:den>
                    </m:f>
                  </m:oMath>
                </a14:m>
                <a:r>
                  <a:rPr lang="en-US" sz="2400" dirty="0"/>
                  <a:t>=0.446 ft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/s</a:t>
                </a:r>
              </a:p>
              <a:p>
                <a:pPr rtl="0"/>
                <a:r>
                  <a:rPr lang="en-US" sz="2400" dirty="0"/>
                  <a:t>V1=Q1/A1=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446</m:t>
                        </m:r>
                      </m:num>
                      <m:den>
                        <m:r>
                          <a:rPr lang="en-US" sz="2400" i="1"/>
                          <m:t>𝜋</m:t>
                        </m:r>
                        <m:r>
                          <a:rPr lang="en-US" sz="2400" i="1"/>
                          <m:t>/</m:t>
                        </m:r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(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4</m:t>
                            </m:r>
                          </m:num>
                          <m:den>
                            <m:r>
                              <a:rPr lang="en-US" sz="2400" i="1"/>
                              <m:t>12</m:t>
                            </m:r>
                          </m:den>
                        </m:f>
                        <m:r>
                          <a:rPr lang="en-US" sz="2400" i="1"/>
                          <m:t>)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=5.11 </a:t>
                </a:r>
                <a:r>
                  <a:rPr lang="en-US" sz="2400" dirty="0" err="1"/>
                  <a:t>ft</a:t>
                </a:r>
                <a:r>
                  <a:rPr lang="en-US" sz="2400" dirty="0"/>
                  <a:t>/s</a:t>
                </a:r>
              </a:p>
              <a:p>
                <a:pPr rtl="0"/>
                <a:r>
                  <a:rPr lang="en-US" sz="2400" dirty="0"/>
                  <a:t>V2=Q2/A2=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446</m:t>
                        </m:r>
                      </m:num>
                      <m:den>
                        <m:r>
                          <a:rPr lang="en-US" sz="2400" i="1"/>
                          <m:t>𝜋</m:t>
                        </m:r>
                        <m:r>
                          <a:rPr lang="en-US" sz="2400" i="1"/>
                          <m:t>/</m:t>
                        </m:r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(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1</m:t>
                            </m:r>
                          </m:num>
                          <m:den>
                            <m:r>
                              <a:rPr lang="en-US" sz="2400" i="1"/>
                              <m:t>12</m:t>
                            </m:r>
                          </m:den>
                        </m:f>
                        <m:r>
                          <a:rPr lang="en-US" sz="2400" i="1"/>
                          <m:t>)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=81.8 </a:t>
                </a:r>
                <a:r>
                  <a:rPr lang="en-US" sz="2400" dirty="0" err="1"/>
                  <a:t>ft</a:t>
                </a:r>
                <a:r>
                  <a:rPr lang="en-US" sz="2400" dirty="0"/>
                  <a:t>/s</a:t>
                </a:r>
              </a:p>
              <a:p>
                <a:pPr rtl="0"/>
                <a:r>
                  <a:rPr lang="en-US" sz="2400" dirty="0"/>
                  <a:t>To find P1               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 = Z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 </m:t>
                                </m:r>
                              </m:e>
                              <m:sub>
                                <m:r>
                                  <a:rPr lang="en-US" sz="24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endParaRPr lang="en-US" sz="2400" dirty="0"/>
              </a:p>
              <a:p>
                <a:pPr rtl="0"/>
                <a:r>
                  <a:rPr lang="en-US" sz="2400" dirty="0"/>
                  <a:t>0+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5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11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32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2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62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0+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81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8</m:t>
                        </m:r>
                      </m:num>
                      <m:den>
                        <m:r>
                          <a:rPr lang="en-US" sz="2400" i="1"/>
                          <m:t>232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2</m:t>
                        </m:r>
                      </m:den>
                    </m:f>
                    <m:r>
                      <a:rPr lang="en-US" sz="2400" i="1"/>
                      <m:t>+</m:t>
                    </m:r>
                    <m:r>
                      <a:rPr lang="en-US" sz="2400" i="1"/>
                      <m:t>0</m:t>
                    </m:r>
                  </m:oMath>
                </a14:m>
                <a:endParaRPr lang="en-US" sz="2400" dirty="0"/>
              </a:p>
              <a:p>
                <a:pPr rtl="0"/>
                <a:r>
                  <a:rPr lang="en-US" sz="2400" dirty="0"/>
                  <a:t>P1=6460 </a:t>
                </a:r>
                <a:r>
                  <a:rPr lang="en-US" sz="2400" dirty="0" err="1"/>
                  <a:t>lb</a:t>
                </a:r>
                <a:r>
                  <a:rPr lang="en-US" sz="2400" dirty="0"/>
                  <a:t>/ft</a:t>
                </a:r>
                <a:r>
                  <a:rPr lang="en-US" sz="2400" baseline="30000" dirty="0"/>
                  <a:t>2</a:t>
                </a:r>
                <a:endParaRPr lang="en-US" sz="2400" dirty="0"/>
              </a:p>
              <a:p>
                <a:pPr rtl="0"/>
                <a:r>
                  <a:rPr lang="en-US" sz="2400" dirty="0"/>
                  <a:t>P1 in momentum equation:   6460*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𝜋</m:t>
                        </m:r>
                      </m:num>
                      <m:den>
                        <m:r>
                          <a:rPr lang="en-US" sz="2400" i="1"/>
                          <m:t>4</m:t>
                        </m:r>
                      </m:den>
                    </m:f>
                    <m:r>
                      <a:rPr lang="en-US" sz="2400" i="1"/>
                      <m:t>(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4</m:t>
                        </m:r>
                      </m:num>
                      <m:den>
                        <m:r>
                          <a:rPr lang="en-US" sz="2400" i="1"/>
                          <m:t>12</m:t>
                        </m:r>
                      </m:den>
                    </m:f>
                    <m:r>
                      <a:rPr lang="en-US" sz="2400" i="1"/>
                      <m:t>)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 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-0-Fx=1.94 *0.446*(81.8-5.11)</a:t>
                </a:r>
              </a:p>
              <a:p>
                <a:pPr rtl="0"/>
                <a:r>
                  <a:rPr lang="en-US" dirty="0" err="1"/>
                  <a:t>Fx</a:t>
                </a:r>
                <a:r>
                  <a:rPr lang="en-US" dirty="0"/>
                  <a:t>=431 </a:t>
                </a:r>
                <a:r>
                  <a:rPr lang="en-US" dirty="0" err="1"/>
                  <a:t>lb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76039"/>
                <a:ext cx="6984776" cy="5045677"/>
              </a:xfrm>
              <a:prstGeom prst="rect">
                <a:avLst/>
              </a:prstGeom>
              <a:blipFill rotWithShape="1">
                <a:blip r:embed="rId2"/>
                <a:stretch>
                  <a:fillRect t="-845" r="-1396" b="-96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128792" cy="2736304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600" dirty="0"/>
              <a:t> </a:t>
            </a:r>
            <a:r>
              <a:rPr lang="en-US" sz="2600" dirty="0" smtClean="0"/>
              <a:t>Ex: </a:t>
            </a:r>
            <a:r>
              <a:rPr lang="en-US" sz="2600" dirty="0"/>
              <a:t>Oil (</a:t>
            </a:r>
            <a:r>
              <a:rPr lang="en-US" sz="2600" dirty="0" err="1"/>
              <a:t>Sg</a:t>
            </a:r>
            <a:r>
              <a:rPr lang="en-US" sz="2600" dirty="0"/>
              <a:t>=0.9) flows at rate of 0.05 m</a:t>
            </a:r>
            <a:r>
              <a:rPr lang="en-US" sz="2600" baseline="30000" dirty="0"/>
              <a:t>3</a:t>
            </a:r>
            <a:r>
              <a:rPr lang="en-US" sz="2600" dirty="0"/>
              <a:t>/s through 100 mm </a:t>
            </a:r>
            <a:r>
              <a:rPr lang="en-US" sz="2600" dirty="0" err="1"/>
              <a:t>dia</a:t>
            </a:r>
            <a:r>
              <a:rPr lang="en-US" sz="2600" dirty="0"/>
              <a:t> (fig.5). horizontal 90 elbow connected in a pipeline as shown in fig.6 , if the pressure at sec. 1 is 200 </a:t>
            </a:r>
            <a:r>
              <a:rPr lang="en-US" sz="2600" dirty="0" err="1"/>
              <a:t>kpa</a:t>
            </a:r>
            <a:r>
              <a:rPr lang="en-US" sz="2600" dirty="0"/>
              <a:t> gage, find the fluid force acting on the elbow?</a:t>
            </a:r>
          </a:p>
          <a:p>
            <a:endParaRPr lang="ar-IQ" dirty="0"/>
          </a:p>
        </p:txBody>
      </p:sp>
      <p:pic>
        <p:nvPicPr>
          <p:cNvPr id="4" name="Picture 3" descr="C:\Users\Nidaa\Desktop\IMG_66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8776" y="2152144"/>
            <a:ext cx="2038985" cy="430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465" y="854480"/>
            <a:ext cx="7488832" cy="5403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/>
          </a:p>
          <a:p>
            <a:pPr algn="just">
              <a:buNone/>
            </a:pPr>
            <a:endParaRPr lang="en-US" sz="3600" dirty="0" smtClean="0"/>
          </a:p>
          <a:p>
            <a:pPr>
              <a:buNone/>
            </a:pPr>
            <a:endParaRPr lang="ar-IQ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899591" y="884873"/>
                <a:ext cx="7488833" cy="3926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 rtl="0"/>
                <a:r>
                  <a:rPr lang="en-US" sz="2400" dirty="0"/>
                  <a:t>P1A1-Fx=ǷQ(0-v1)=-ǷQv1</a:t>
                </a:r>
              </a:p>
              <a:p>
                <a:pPr algn="l" rtl="0"/>
                <a:r>
                  <a:rPr lang="en-US" sz="2400" dirty="0"/>
                  <a:t> P2A2-Fy=ǷQ(-v2-0)=-ǷQv2</a:t>
                </a:r>
              </a:p>
              <a:p>
                <a:pPr algn="l" rtl="0"/>
                <a:r>
                  <a:rPr lang="en-US" sz="2400" dirty="0"/>
                  <a:t>V1=v2=Q/A=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05</m:t>
                        </m:r>
                      </m:num>
                      <m:den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1</m:t>
                        </m:r>
                      </m:den>
                    </m:f>
                  </m:oMath>
                </a14:m>
                <a:r>
                  <a:rPr lang="en-US" sz="2400" dirty="0"/>
                  <a:t>=6.37 m/s</a:t>
                </a:r>
              </a:p>
              <a:p>
                <a:pPr algn="l" rtl="0"/>
                <a:r>
                  <a:rPr lang="en-US" sz="2400" dirty="0"/>
                  <a:t>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 = Z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 </m:t>
                                </m:r>
                              </m:e>
                              <m:sub>
                                <m:r>
                                  <a:rPr lang="en-US" sz="24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/>
                  <a:t>Then 200000 *π/4-Fx= -1000*0.05*6.37</a:t>
                </a:r>
              </a:p>
              <a:p>
                <a:pPr algn="l" rtl="0"/>
                <a:r>
                  <a:rPr lang="en-US" sz="2400" dirty="0"/>
                  <a:t>1570 –</a:t>
                </a:r>
                <a:r>
                  <a:rPr lang="en-US" sz="2400" dirty="0" err="1"/>
                  <a:t>Fx</a:t>
                </a:r>
                <a:r>
                  <a:rPr lang="en-US" sz="2400" dirty="0"/>
                  <a:t>=- 319     </a:t>
                </a:r>
                <a:r>
                  <a:rPr lang="en-US" sz="2400" dirty="0" err="1"/>
                  <a:t>Fx</a:t>
                </a:r>
                <a:r>
                  <a:rPr lang="en-US" sz="2400" dirty="0"/>
                  <a:t>=1889 N</a:t>
                </a:r>
              </a:p>
              <a:p>
                <a:pPr algn="l" rtl="0"/>
                <a:r>
                  <a:rPr lang="en-US" sz="2400" dirty="0"/>
                  <a:t>1570-Fy=-319N     </a:t>
                </a:r>
                <a:r>
                  <a:rPr lang="en-US" sz="2400" dirty="0" err="1"/>
                  <a:t>Fy</a:t>
                </a:r>
                <a:r>
                  <a:rPr lang="en-US" sz="2400" dirty="0"/>
                  <a:t>= 1889 N</a:t>
                </a:r>
              </a:p>
              <a:p>
                <a:pPr algn="l" rtl="0"/>
                <a:r>
                  <a:rPr lang="en-US" sz="2400" dirty="0"/>
                  <a:t>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r>
                          <a:rPr lang="en-US" sz="2400" i="1"/>
                          <m:t>1889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 </m:t>
                                </m:r>
                              </m:e>
                              <m:sub>
                                <m:r>
                                  <a:rPr lang="en-US" sz="2400" i="1"/>
                                  <m:t> 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/>
                          <m:t>+</m:t>
                        </m:r>
                        <m:r>
                          <a:rPr lang="en-US" sz="2400" i="1"/>
                          <m:t>1889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= 2671 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884873"/>
                <a:ext cx="7488833" cy="3926844"/>
              </a:xfrm>
              <a:prstGeom prst="rect">
                <a:avLst/>
              </a:prstGeom>
              <a:blipFill rotWithShape="1">
                <a:blip r:embed="rId2"/>
                <a:stretch>
                  <a:fillRect l="-1303" t="-6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2212</TotalTime>
  <Words>334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 Fluid Mechanics Lectures 2nd year/2nd semister/2018-2019/Al-Mustansiriyah unv./College of engineering/Highway &amp;Transportation Dep.Lec.1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292</cp:revision>
  <dcterms:created xsi:type="dcterms:W3CDTF">2015-11-22T08:38:51Z</dcterms:created>
  <dcterms:modified xsi:type="dcterms:W3CDTF">2019-02-10T15:40:31Z</dcterms:modified>
</cp:coreProperties>
</file>