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224" r:id="rId1"/>
  </p:sldMasterIdLst>
  <p:notesMasterIdLst>
    <p:notesMasterId r:id="rId12"/>
  </p:notesMasterIdLst>
  <p:sldIdLst>
    <p:sldId id="256" r:id="rId2"/>
    <p:sldId id="276" r:id="rId3"/>
    <p:sldId id="259" r:id="rId4"/>
    <p:sldId id="326" r:id="rId5"/>
    <p:sldId id="260" r:id="rId6"/>
    <p:sldId id="261" r:id="rId7"/>
    <p:sldId id="262" r:id="rId8"/>
    <p:sldId id="327" r:id="rId9"/>
    <p:sldId id="328" r:id="rId10"/>
    <p:sldId id="325" r:id="rId1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3996" autoAdjust="0"/>
  </p:normalViewPr>
  <p:slideViewPr>
    <p:cSldViewPr>
      <p:cViewPr varScale="1">
        <p:scale>
          <a:sx n="52" d="100"/>
          <a:sy n="52" d="100"/>
        </p:scale>
        <p:origin x="-1219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325E3DE-36BF-4587-BCFC-0FEA68F3D6AE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5EE57DE-2542-40F9-9B0B-B4F768F2C6F6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34553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18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691680" y="2420888"/>
            <a:ext cx="6048672" cy="3672408"/>
          </a:xfr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/>
            <a:r>
              <a:rPr lang="ar-IQ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ar-IQ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luid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echanics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ectures</a:t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year/2</a:t>
            </a:r>
            <a:r>
              <a:rPr lang="en-US" sz="44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semister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/2018-2019/Al-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Mustansiriyah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unv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./College of engineering/Highway &amp;Transportation Dep.Lec.5</a:t>
            </a:r>
            <a:endParaRPr lang="ar-IQ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latin typeface="Andalus" pitchFamily="18" charset="-78"/>
                <a:cs typeface="Andalus" pitchFamily="18" charset="-78"/>
              </a:rPr>
              <a:t>Thanks</a:t>
            </a:r>
            <a:endParaRPr lang="ar-IQ" sz="48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098" name="Picture 2" descr="http://media4.picsearch.com/is?HA4TNjW9Eym2Jny3nciJ2pqgRJkKpUjfFMKBNEae6Ss&amp;height=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2045096"/>
            <a:ext cx="3168353" cy="361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82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Nidaa\Desktop\IMG_655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57678" y="4476761"/>
            <a:ext cx="2308860" cy="27006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sz="3600" dirty="0" smtClean="0"/>
              <a:t> </a:t>
            </a:r>
            <a:endParaRPr lang="en-US" sz="3600" dirty="0"/>
          </a:p>
          <a:p>
            <a:pPr algn="l" rtl="0"/>
            <a:r>
              <a:rPr lang="en-US" sz="3600" b="1" dirty="0"/>
              <a:t>The momentum equation</a:t>
            </a:r>
            <a:endParaRPr lang="en-US" sz="3600" dirty="0"/>
          </a:p>
          <a:p>
            <a:pPr algn="l" rtl="0"/>
            <a:r>
              <a:rPr lang="en-US" sz="3600" dirty="0"/>
              <a:t>It is defined as the product of the mass and the velocity of a moving body. Thus since velocity is vector quantity , the momentum of a body  changes if either the magnitude or direction of its velocity changes. A net force must be applied to a body to change its momentum. This momentum principle can also be applied to a fluid moving through an arbitrary passageway, as shown in fig.1</a:t>
            </a:r>
          </a:p>
          <a:p>
            <a:pPr algn="just">
              <a:buNone/>
            </a:pPr>
            <a:endParaRPr lang="ar-IQ" sz="3600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35729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8845474" y="492442"/>
            <a:ext cx="29854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IQ" sz="3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IQ" sz="3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en-US" sz="3200" dirty="0" smtClean="0"/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2263" y="837525"/>
            <a:ext cx="6559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SA" b="1" dirty="0" smtClean="0">
                <a:solidFill>
                  <a:srgbClr val="0033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ar-SA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7" y="751344"/>
            <a:ext cx="77048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ar-IQ" sz="3600" dirty="0" smtClean="0"/>
              <a:t> </a:t>
            </a:r>
            <a:endParaRPr lang="ar-IQ" sz="3600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35729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99592" y="2216228"/>
            <a:ext cx="748883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b="1" dirty="0" smtClean="0"/>
              <a:t> </a:t>
            </a:r>
            <a:r>
              <a:rPr lang="ar-IQ" sz="2800" b="1" dirty="0" smtClean="0"/>
              <a:t> </a:t>
            </a:r>
            <a:r>
              <a:rPr lang="ar-IQ" sz="3600" dirty="0"/>
              <a:t/>
            </a:r>
            <a:br>
              <a:rPr lang="ar-IQ" sz="3600" dirty="0"/>
            </a:br>
            <a:r>
              <a:rPr lang="ar-SA" sz="2800" dirty="0" smtClean="0"/>
              <a:t> </a:t>
            </a:r>
          </a:p>
          <a:p>
            <a:pPr algn="just"/>
            <a:endParaRPr lang="en-US" sz="2800" dirty="0"/>
          </a:p>
          <a:p>
            <a:pPr algn="just"/>
            <a:r>
              <a:rPr lang="ar-IQ" sz="3600" dirty="0"/>
              <a:t/>
            </a:r>
            <a:br>
              <a:rPr lang="ar-IQ" sz="3600" dirty="0"/>
            </a:br>
            <a:endParaRPr lang="en-US" sz="3600" dirty="0" smtClean="0"/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</a:t>
            </a:r>
            <a:r>
              <a:rPr kumimoji="0" lang="ar-IQ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IQ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IQ" sz="3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592" y="620688"/>
            <a:ext cx="785342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  <a:p>
            <a:pPr rtl="0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286000" y="1936316"/>
                <a:ext cx="4572000" cy="298536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l" rtl="0"/>
                <a:r>
                  <a:rPr lang="en-US" dirty="0"/>
                  <a:t> The mass m of fluid within the passageway is equal to the product of the mass flow rate ǷQ and the time interval </a:t>
                </a:r>
                <a:r>
                  <a:rPr lang="en-US" dirty="0" err="1"/>
                  <a:t>Δt</a:t>
                </a:r>
                <a:r>
                  <a:rPr lang="en-US" dirty="0"/>
                  <a:t>:</a:t>
                </a:r>
              </a:p>
              <a:p>
                <a:pPr algn="l" rtl="0"/>
                <a:r>
                  <a:rPr lang="en-US" dirty="0"/>
                  <a:t>m= (ǷQ) </a:t>
                </a:r>
                <a:r>
                  <a:rPr lang="en-US" dirty="0" err="1"/>
                  <a:t>Δt</a:t>
                </a:r>
                <a:endParaRPr lang="en-US" dirty="0"/>
              </a:p>
              <a:p>
                <a:pPr algn="l" rtl="0"/>
                <a:r>
                  <a:rPr lang="en-US" dirty="0"/>
                  <a:t>F=m*a=(ǷQ) </a:t>
                </a:r>
                <a:r>
                  <a:rPr lang="en-US" dirty="0" err="1"/>
                  <a:t>Δt</a:t>
                </a:r>
                <a:r>
                  <a:rPr lang="en-US" dirty="0"/>
                  <a:t>*a</a:t>
                </a:r>
              </a:p>
              <a:p>
                <a:pPr algn="l" rtl="0"/>
                <a:r>
                  <a:rPr lang="en-US" dirty="0"/>
                  <a:t>F=(ǷQ) </a:t>
                </a:r>
                <a:r>
                  <a:rPr lang="en-US" dirty="0" err="1"/>
                  <a:t>Δt</a:t>
                </a:r>
                <a:r>
                  <a:rPr lang="en-US" dirty="0"/>
                  <a:t>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∆</m:t>
                        </m:r>
                        <m:r>
                          <a:rPr lang="en-US" i="1"/>
                          <m:t>𝑣</m:t>
                        </m:r>
                      </m:num>
                      <m:den>
                        <m:r>
                          <a:rPr lang="en-US" i="1"/>
                          <m:t>∆</m:t>
                        </m:r>
                        <m:r>
                          <a:rPr lang="en-US" i="1"/>
                          <m:t>𝑡</m:t>
                        </m:r>
                      </m:den>
                    </m:f>
                  </m:oMath>
                </a14:m>
                <a:endParaRPr lang="en-US" dirty="0"/>
              </a:p>
              <a:p>
                <a:pPr algn="l" rtl="0"/>
                <a:r>
                  <a:rPr lang="en-US" dirty="0"/>
                  <a:t>F=ǷQ(v2-v1)</a:t>
                </a:r>
              </a:p>
              <a:p>
                <a:pPr algn="l" rtl="0"/>
                <a:r>
                  <a:rPr lang="en-US" dirty="0" err="1"/>
                  <a:t>F</a:t>
                </a:r>
                <a:r>
                  <a:rPr lang="en-US" baseline="-25000" dirty="0" err="1"/>
                  <a:t>x</a:t>
                </a:r>
                <a:r>
                  <a:rPr lang="en-US" dirty="0"/>
                  <a:t>=ǷQ(v</a:t>
                </a:r>
                <a:r>
                  <a:rPr lang="en-US" baseline="-25000" dirty="0"/>
                  <a:t>2x</a:t>
                </a:r>
                <a:r>
                  <a:rPr lang="en-US" dirty="0"/>
                  <a:t>-v</a:t>
                </a:r>
                <a:r>
                  <a:rPr lang="en-US" baseline="-25000" dirty="0"/>
                  <a:t>1x</a:t>
                </a:r>
                <a:r>
                  <a:rPr lang="en-US" dirty="0"/>
                  <a:t>)</a:t>
                </a:r>
              </a:p>
              <a:p>
                <a:pPr algn="l" rtl="0"/>
                <a:r>
                  <a:rPr lang="en-US" dirty="0" err="1"/>
                  <a:t>F</a:t>
                </a:r>
                <a:r>
                  <a:rPr lang="en-US" baseline="-25000" dirty="0" err="1"/>
                  <a:t>y</a:t>
                </a:r>
                <a:r>
                  <a:rPr lang="en-US" dirty="0"/>
                  <a:t>=ǷQ(v</a:t>
                </a:r>
                <a:r>
                  <a:rPr lang="en-US" baseline="-25000" dirty="0"/>
                  <a:t>2y</a:t>
                </a:r>
                <a:r>
                  <a:rPr lang="en-US" dirty="0"/>
                  <a:t>-v</a:t>
                </a:r>
                <a:r>
                  <a:rPr lang="en-US" baseline="-25000" dirty="0"/>
                  <a:t>1y</a:t>
                </a:r>
                <a:r>
                  <a:rPr lang="en-US" dirty="0"/>
                  <a:t>)</a:t>
                </a:r>
              </a:p>
              <a:p>
                <a:pPr algn="l" rtl="0"/>
                <a:r>
                  <a:rPr lang="en-US" dirty="0" err="1"/>
                  <a:t>F</a:t>
                </a:r>
                <a:r>
                  <a:rPr lang="en-US" baseline="-25000" dirty="0" err="1"/>
                  <a:t>z</a:t>
                </a:r>
                <a:r>
                  <a:rPr lang="en-US" dirty="0"/>
                  <a:t>=ǷQ(v</a:t>
                </a:r>
                <a:r>
                  <a:rPr lang="en-US" baseline="-25000" dirty="0"/>
                  <a:t>2z</a:t>
                </a:r>
                <a:r>
                  <a:rPr lang="en-US" dirty="0"/>
                  <a:t>-v</a:t>
                </a:r>
                <a:r>
                  <a:rPr lang="en-US" baseline="-25000" dirty="0"/>
                  <a:t>1z</a:t>
                </a:r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936316"/>
                <a:ext cx="4572000" cy="2985369"/>
              </a:xfrm>
              <a:prstGeom prst="rect">
                <a:avLst/>
              </a:prstGeom>
              <a:blipFill rotWithShape="1">
                <a:blip r:embed="rId2"/>
                <a:stretch>
                  <a:fillRect l="-1067" t="-1022" b="-2454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980728"/>
            <a:ext cx="6196405" cy="2736304"/>
          </a:xfrm>
        </p:spPr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dirty="0" smtClean="0"/>
              <a:t>.</a:t>
            </a:r>
            <a:endParaRPr lang="en-US" dirty="0"/>
          </a:p>
          <a:p>
            <a:endParaRPr lang="ar-IQ" dirty="0"/>
          </a:p>
        </p:txBody>
      </p:sp>
      <p:sp>
        <p:nvSpPr>
          <p:cNvPr id="2" name="Rectangle 1"/>
          <p:cNvSpPr/>
          <p:nvPr/>
        </p:nvSpPr>
        <p:spPr>
          <a:xfrm>
            <a:off x="899592" y="2413338"/>
            <a:ext cx="69127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/>
              <a:t>In fig</a:t>
            </a:r>
            <a:r>
              <a:rPr lang="en-US" sz="2000" dirty="0" smtClean="0"/>
              <a:t>., </a:t>
            </a:r>
            <a:r>
              <a:rPr lang="en-US" sz="2000" dirty="0"/>
              <a:t>a free jet of fluid of cross section area A enters a fixed turning vane, since the direction of the jet velocity is changed, the jet exerts a force F on the van and the van is held in place via a support mechanism that allows the van to exert an equal force but opposite on the jet</a:t>
            </a:r>
            <a:r>
              <a:rPr lang="en-US" dirty="0"/>
              <a:t>. </a:t>
            </a:r>
          </a:p>
        </p:txBody>
      </p:sp>
      <p:pic>
        <p:nvPicPr>
          <p:cNvPr id="5" name="Picture 4" descr="C:\Users\Nidaa\Desktop\IMG_655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49445" y="2807535"/>
            <a:ext cx="1739265" cy="4694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373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403647" y="854480"/>
                <a:ext cx="6729649" cy="4086688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just">
                  <a:buNone/>
                </a:pPr>
                <a:r>
                  <a:rPr lang="ar-IQ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600" dirty="0" smtClean="0"/>
              </a:p>
              <a:p>
                <a:pPr marL="0" indent="0" algn="just" rtl="0">
                  <a:buNone/>
                </a:pPr>
                <a:endParaRPr lang="en-US" sz="3600" dirty="0"/>
              </a:p>
              <a:p>
                <a:pPr algn="l" rtl="0"/>
                <a:r>
                  <a:rPr lang="en-US" sz="3600" dirty="0"/>
                  <a:t>To obtain x and y components of force F :</a:t>
                </a:r>
              </a:p>
              <a:p>
                <a:pPr algn="l" rtl="0"/>
                <a:r>
                  <a:rPr lang="en-US" sz="3600" dirty="0" err="1"/>
                  <a:t>F</a:t>
                </a:r>
                <a:r>
                  <a:rPr lang="en-US" sz="3600" baseline="-25000" dirty="0" err="1"/>
                  <a:t>x</a:t>
                </a:r>
                <a:r>
                  <a:rPr lang="en-US" sz="3600" dirty="0"/>
                  <a:t>=ǷQ(v</a:t>
                </a:r>
                <a:r>
                  <a:rPr lang="en-US" sz="3600" baseline="-25000" dirty="0"/>
                  <a:t>2x</a:t>
                </a:r>
                <a:r>
                  <a:rPr lang="en-US" sz="3600" dirty="0"/>
                  <a:t>-v</a:t>
                </a:r>
                <a:r>
                  <a:rPr lang="en-US" sz="3600" baseline="-25000" dirty="0"/>
                  <a:t>1x</a:t>
                </a:r>
                <a:r>
                  <a:rPr lang="en-US" sz="3600" dirty="0"/>
                  <a:t>)= ǷQ(v </a:t>
                </a:r>
                <a:r>
                  <a:rPr lang="en-US" sz="3600" dirty="0" err="1"/>
                  <a:t>cos</a:t>
                </a:r>
                <a:r>
                  <a:rPr lang="en-US" sz="3600" dirty="0"/>
                  <a:t> ϴ-v)</a:t>
                </a:r>
              </a:p>
              <a:p>
                <a:pPr algn="l" rtl="0"/>
                <a:r>
                  <a:rPr lang="en-US" sz="3600" dirty="0" err="1"/>
                  <a:t>F</a:t>
                </a:r>
                <a:r>
                  <a:rPr lang="en-US" sz="3600" baseline="-25000" dirty="0" err="1"/>
                  <a:t>x</a:t>
                </a:r>
                <a:r>
                  <a:rPr lang="en-US" sz="3600" dirty="0"/>
                  <a:t>= - </a:t>
                </a:r>
                <a:r>
                  <a:rPr lang="en-US" sz="3600" dirty="0" err="1"/>
                  <a:t>ǷQv</a:t>
                </a:r>
                <a:r>
                  <a:rPr lang="en-US" sz="3600" dirty="0"/>
                  <a:t> (1-cos ϴ)</a:t>
                </a:r>
              </a:p>
              <a:p>
                <a:pPr algn="l" rtl="0"/>
                <a:r>
                  <a:rPr lang="en-US" sz="3600" dirty="0" err="1"/>
                  <a:t>F</a:t>
                </a:r>
                <a:r>
                  <a:rPr lang="en-US" sz="3600" baseline="-25000" dirty="0" err="1"/>
                  <a:t>y</a:t>
                </a:r>
                <a:r>
                  <a:rPr lang="en-US" sz="3600" dirty="0"/>
                  <a:t>=ǷQ(v</a:t>
                </a:r>
                <a:r>
                  <a:rPr lang="en-US" sz="3600" baseline="-25000" dirty="0"/>
                  <a:t>2y</a:t>
                </a:r>
                <a:r>
                  <a:rPr lang="en-US" sz="3600" dirty="0"/>
                  <a:t>-v</a:t>
                </a:r>
                <a:r>
                  <a:rPr lang="en-US" sz="3600" baseline="-25000" dirty="0"/>
                  <a:t>1y</a:t>
                </a:r>
                <a:r>
                  <a:rPr lang="en-US" sz="3600" dirty="0"/>
                  <a:t>)= ǷQ(v sin ϴ-0)</a:t>
                </a:r>
              </a:p>
              <a:p>
                <a:pPr algn="l" rtl="0"/>
                <a:r>
                  <a:rPr lang="en-US" sz="3600" dirty="0"/>
                  <a:t>F=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/>
                        </m:ctrlPr>
                      </m:radPr>
                      <m:deg/>
                      <m:e>
                        <m:r>
                          <a:rPr lang="en-US" sz="3600" i="1"/>
                          <m:t>𝐹</m:t>
                        </m:r>
                        <m:sSub>
                          <m:sSubPr>
                            <m:ctrlPr>
                              <a:rPr lang="en-US" sz="3600" i="1"/>
                            </m:ctrlPr>
                          </m:sSubPr>
                          <m:e>
                            <m:r>
                              <a:rPr lang="en-US" sz="3600" i="1"/>
                              <m:t> </m:t>
                            </m:r>
                          </m:e>
                          <m:sub>
                            <m:r>
                              <a:rPr lang="en-US" sz="3600" i="1"/>
                              <m:t>𝑋</m:t>
                            </m:r>
                          </m:sub>
                        </m:sSub>
                        <m:sSup>
                          <m:sSupPr>
                            <m:ctrlPr>
                              <a:rPr lang="en-US" sz="3600" i="1"/>
                            </m:ctrlPr>
                          </m:sSupPr>
                          <m:e>
                            <m:r>
                              <a:rPr lang="en-US" sz="3600" i="1"/>
                              <m:t> </m:t>
                            </m:r>
                          </m:e>
                          <m:sup>
                            <m:r>
                              <a:rPr lang="en-US" sz="3600" i="1"/>
                              <m:t>2</m:t>
                            </m:r>
                            <m:sSub>
                              <m:sSubPr>
                                <m:ctrlPr>
                                  <a:rPr lang="en-US" sz="3600" i="1"/>
                                </m:ctrlPr>
                              </m:sSubPr>
                              <m:e>
                                <m:r>
                                  <a:rPr lang="en-US" sz="3600" i="1"/>
                                  <m:t> </m:t>
                                </m:r>
                              </m:e>
                              <m:sub>
                                <m:r>
                                  <a:rPr lang="en-US" sz="3600" i="1"/>
                                  <m:t> </m:t>
                                </m:r>
                              </m:sub>
                            </m:sSub>
                          </m:sup>
                        </m:sSup>
                        <m:r>
                          <a:rPr lang="en-US" sz="3600" i="1"/>
                          <m:t>+</m:t>
                        </m:r>
                        <m:r>
                          <a:rPr lang="en-US" sz="3600" i="1"/>
                          <m:t>𝐹</m:t>
                        </m:r>
                        <m:sSub>
                          <m:sSubPr>
                            <m:ctrlPr>
                              <a:rPr lang="en-US" sz="3600" i="1"/>
                            </m:ctrlPr>
                          </m:sSubPr>
                          <m:e>
                            <m:r>
                              <a:rPr lang="en-US" sz="3600" i="1"/>
                              <m:t> </m:t>
                            </m:r>
                          </m:e>
                          <m:sub>
                            <m:r>
                              <a:rPr lang="en-US" sz="3600" i="1"/>
                              <m:t>𝑌</m:t>
                            </m:r>
                          </m:sub>
                        </m:sSub>
                        <m:sSup>
                          <m:sSupPr>
                            <m:ctrlPr>
                              <a:rPr lang="en-US" sz="3600" i="1"/>
                            </m:ctrlPr>
                          </m:sSupPr>
                          <m:e>
                            <m:r>
                              <a:rPr lang="en-US" sz="3600" i="1"/>
                              <m:t> </m:t>
                            </m:r>
                          </m:e>
                          <m:sup>
                            <m:r>
                              <a:rPr lang="en-US" sz="3600" i="1"/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3600" dirty="0"/>
              </a:p>
              <a:p>
                <a:pPr algn="just">
                  <a:buNone/>
                </a:pPr>
                <a:endParaRPr lang="en-US" sz="3600" dirty="0" smtClean="0"/>
              </a:p>
              <a:p>
                <a:pPr>
                  <a:buNone/>
                </a:pPr>
                <a:endParaRPr lang="ar-IQ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03647" y="854480"/>
                <a:ext cx="6729649" cy="4086688"/>
              </a:xfrm>
              <a:blipFill rotWithShape="1">
                <a:blip r:embed="rId2"/>
                <a:stretch>
                  <a:fillRect l="-1359" t="-2534" r="-1268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99591" y="2509739"/>
            <a:ext cx="748883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500042"/>
            <a:ext cx="7514006" cy="5738834"/>
          </a:xfrm>
        </p:spPr>
        <p:txBody>
          <a:bodyPr>
            <a:normAutofit/>
          </a:bodyPr>
          <a:lstStyle/>
          <a:p>
            <a:pPr algn="just" rtl="0">
              <a:buNone/>
            </a:pPr>
            <a:r>
              <a:rPr lang="en-US" sz="3600" dirty="0" smtClean="0"/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rtl="0">
              <a:buNone/>
            </a:pPr>
            <a:endParaRPr lang="ar-IQ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269582" y="500042"/>
            <a:ext cx="4171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IQ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ar-SA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8856680" y="892552"/>
            <a:ext cx="287323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-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500" b="1" dirty="0" smtClean="0">
              <a:solidFill>
                <a:srgbClr val="0033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dirty="0" smtClean="0">
              <a:solidFill>
                <a:srgbClr val="0033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ar-S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892550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971600" y="892550"/>
                <a:ext cx="7297982" cy="4061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rtl="0"/>
                <a:r>
                  <a:rPr lang="en-US" sz="2800" dirty="0"/>
                  <a:t>Ex1: for the turning vane of fig.2,  the following data are given:  Jet velocity=10m/s,    volume of flow=0.05m</a:t>
                </a:r>
                <a:r>
                  <a:rPr lang="en-US" sz="2800" baseline="30000" dirty="0"/>
                  <a:t>3</a:t>
                </a:r>
                <a:r>
                  <a:rPr lang="en-US" sz="2800" dirty="0"/>
                  <a:t>/s,   ϴ=45◦.  Find the total force acting on the vane?</a:t>
                </a:r>
              </a:p>
              <a:p>
                <a:pPr rtl="0"/>
                <a:r>
                  <a:rPr lang="en-US" sz="2800" dirty="0" err="1"/>
                  <a:t>F</a:t>
                </a:r>
                <a:r>
                  <a:rPr lang="en-US" sz="2800" baseline="-25000" dirty="0" err="1"/>
                  <a:t>x</a:t>
                </a:r>
                <a:r>
                  <a:rPr lang="en-US" sz="2800" dirty="0"/>
                  <a:t>= - </a:t>
                </a:r>
                <a:r>
                  <a:rPr lang="en-US" sz="2800" dirty="0" err="1"/>
                  <a:t>ǷQv</a:t>
                </a:r>
                <a:r>
                  <a:rPr lang="en-US" sz="2800" dirty="0"/>
                  <a:t> (1-cos ϴ)</a:t>
                </a:r>
              </a:p>
              <a:p>
                <a:pPr rtl="0"/>
                <a:r>
                  <a:rPr lang="en-US" sz="2800" dirty="0"/>
                  <a:t>=-1000*0.05*10(1-cos 45)= -147 N</a:t>
                </a:r>
              </a:p>
              <a:p>
                <a:pPr rtl="0"/>
                <a:r>
                  <a:rPr lang="en-US" sz="2800" dirty="0" err="1"/>
                  <a:t>F</a:t>
                </a:r>
                <a:r>
                  <a:rPr lang="en-US" sz="2800" baseline="-25000" dirty="0" err="1"/>
                  <a:t>y</a:t>
                </a:r>
                <a:r>
                  <a:rPr lang="en-US" sz="2800" dirty="0"/>
                  <a:t>=  ǷQ(v sin ϴ)</a:t>
                </a:r>
              </a:p>
              <a:p>
                <a:pPr rtl="0"/>
                <a:r>
                  <a:rPr lang="en-US" sz="2800" dirty="0"/>
                  <a:t>1000*0.05*10 sin 45=354 N</a:t>
                </a:r>
              </a:p>
              <a:p>
                <a:pPr rtl="0"/>
                <a:r>
                  <a:rPr lang="en-US" sz="2800" dirty="0"/>
                  <a:t>F=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/>
                        </m:ctrlPr>
                      </m:radPr>
                      <m:deg/>
                      <m:e>
                        <m:r>
                          <a:rPr lang="en-US" sz="2800" i="1"/>
                          <m:t>𝐹</m:t>
                        </m:r>
                        <m:sSub>
                          <m:sSubPr>
                            <m:ctrlPr>
                              <a:rPr lang="en-US" sz="2800" i="1"/>
                            </m:ctrlPr>
                          </m:sSubPr>
                          <m:e>
                            <m:r>
                              <a:rPr lang="en-US" sz="2800" i="1"/>
                              <m:t> </m:t>
                            </m:r>
                          </m:e>
                          <m:sub>
                            <m:r>
                              <a:rPr lang="en-US" sz="2800" i="1"/>
                              <m:t>𝑋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i="1"/>
                            </m:ctrlPr>
                          </m:sSupPr>
                          <m:e>
                            <m:r>
                              <a:rPr lang="en-US" sz="2800" i="1"/>
                              <m:t> </m:t>
                            </m:r>
                          </m:e>
                          <m:sup>
                            <m:r>
                              <a:rPr lang="en-US" sz="2800" i="1"/>
                              <m:t>2</m:t>
                            </m:r>
                            <m:sSub>
                              <m:sSubPr>
                                <m:ctrlPr>
                                  <a:rPr lang="en-US" sz="2800" i="1"/>
                                </m:ctrlPr>
                              </m:sSubPr>
                              <m:e>
                                <m:r>
                                  <a:rPr lang="en-US" sz="2800" i="1"/>
                                  <m:t> </m:t>
                                </m:r>
                              </m:e>
                              <m:sub>
                                <m:r>
                                  <a:rPr lang="en-US" sz="2800" i="1"/>
                                  <m:t> </m:t>
                                </m:r>
                              </m:sub>
                            </m:sSub>
                          </m:sup>
                        </m:sSup>
                        <m:r>
                          <a:rPr lang="en-US" sz="2800" i="1"/>
                          <m:t>+</m:t>
                        </m:r>
                        <m:r>
                          <a:rPr lang="en-US" sz="2800" i="1"/>
                          <m:t>𝐹</m:t>
                        </m:r>
                        <m:sSub>
                          <m:sSubPr>
                            <m:ctrlPr>
                              <a:rPr lang="en-US" sz="2800" i="1"/>
                            </m:ctrlPr>
                          </m:sSubPr>
                          <m:e>
                            <m:r>
                              <a:rPr lang="en-US" sz="2800" i="1"/>
                              <m:t> </m:t>
                            </m:r>
                          </m:e>
                          <m:sub>
                            <m:r>
                              <a:rPr lang="en-US" sz="2800" i="1"/>
                              <m:t>𝑌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i="1"/>
                            </m:ctrlPr>
                          </m:sSupPr>
                          <m:e>
                            <m:r>
                              <a:rPr lang="en-US" sz="2800" i="1"/>
                              <m:t> </m:t>
                            </m:r>
                          </m:e>
                          <m:sup>
                            <m:r>
                              <a:rPr lang="en-US" sz="2800" i="1"/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800" dirty="0"/>
                  <a:t>= 383 N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892550"/>
                <a:ext cx="7297982" cy="4061240"/>
              </a:xfrm>
              <a:prstGeom prst="rect">
                <a:avLst/>
              </a:prstGeom>
              <a:blipFill rotWithShape="1">
                <a:blip r:embed="rId2"/>
                <a:stretch>
                  <a:fillRect t="-1349" r="-3172" b="-2849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764704"/>
            <a:ext cx="7200800" cy="5102732"/>
          </a:xfrm>
        </p:spPr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800" dirty="0"/>
              <a:t>Ex2:</a:t>
            </a:r>
          </a:p>
          <a:p>
            <a:pPr algn="l" rtl="0"/>
            <a:r>
              <a:rPr lang="en-US" sz="2800" dirty="0"/>
              <a:t>For the system in fig.3, a jet of oil </a:t>
            </a:r>
            <a:r>
              <a:rPr lang="en-US" sz="2800" dirty="0" err="1"/>
              <a:t>Sg</a:t>
            </a:r>
            <a:r>
              <a:rPr lang="en-US" sz="2800" dirty="0"/>
              <a:t>=0.9, flows at a rate of 100 </a:t>
            </a:r>
            <a:r>
              <a:rPr lang="en-US" sz="2800" dirty="0" err="1"/>
              <a:t>gpm</a:t>
            </a:r>
            <a:r>
              <a:rPr lang="en-US" sz="2800" dirty="0"/>
              <a:t> from a horizontal nozzle having a 1 in dia., if the plate is inclined from the horizontal by an angle 45, fine the total force acting on the plate and floe rate up and down the surface of the plate?</a:t>
            </a:r>
          </a:p>
          <a:p>
            <a:pPr>
              <a:buNone/>
            </a:pPr>
            <a:endParaRPr lang="ar-IQ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21987" y="2833880"/>
            <a:ext cx="833844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IQ" sz="3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Nidaa\Desktop\IMG_655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46776" y="1534146"/>
            <a:ext cx="2872047" cy="205324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331640" y="1870677"/>
                <a:ext cx="4572000" cy="452829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l" rtl="0"/>
                <a:r>
                  <a:rPr lang="en-US" sz="2400" dirty="0"/>
                  <a:t> F=  ǷQ(v sin ϴ)</a:t>
                </a:r>
              </a:p>
              <a:p>
                <a:pPr algn="l" rtl="0"/>
                <a:r>
                  <a:rPr lang="en-US" sz="2400" dirty="0"/>
                  <a:t>Ƿ=</a:t>
                </a:r>
                <a:r>
                  <a:rPr lang="en-US" sz="2400" dirty="0" err="1"/>
                  <a:t>Ƿwater</a:t>
                </a:r>
                <a:r>
                  <a:rPr lang="en-US" sz="2400" dirty="0"/>
                  <a:t>* </a:t>
                </a:r>
                <a:r>
                  <a:rPr lang="en-US" sz="2400" dirty="0" err="1"/>
                  <a:t>Sg</a:t>
                </a:r>
                <a:r>
                  <a:rPr lang="en-US" sz="2400" dirty="0"/>
                  <a:t> oil=1.49 slugs/ft</a:t>
                </a:r>
                <a:r>
                  <a:rPr lang="en-US" sz="2400" baseline="30000" dirty="0"/>
                  <a:t>3</a:t>
                </a:r>
                <a:r>
                  <a:rPr lang="en-US" sz="2400" dirty="0"/>
                  <a:t>*0.9=1.75 slugs/ft</a:t>
                </a:r>
                <a:r>
                  <a:rPr lang="en-US" sz="2400" baseline="30000" dirty="0"/>
                  <a:t>3</a:t>
                </a:r>
                <a:endParaRPr lang="en-US" sz="2400" dirty="0"/>
              </a:p>
              <a:p>
                <a:pPr algn="l" rtl="0"/>
                <a:r>
                  <a:rPr lang="en-US" sz="2400" dirty="0"/>
                  <a:t>V=Q1/A1=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US" sz="2400" i="1"/>
                          <m:t>100</m:t>
                        </m:r>
                        <m:r>
                          <a:rPr lang="en-US" sz="2400" i="1"/>
                          <m:t>∗</m:t>
                        </m:r>
                        <m:r>
                          <a:rPr lang="en-US" sz="2400" i="1"/>
                          <m:t>231</m:t>
                        </m:r>
                        <m:r>
                          <a:rPr lang="en-US" sz="2400" i="1"/>
                          <m:t>∗</m:t>
                        </m:r>
                        <m:r>
                          <a:rPr lang="en-US" sz="2400" i="1"/>
                          <m:t>1</m:t>
                        </m:r>
                        <m:r>
                          <a:rPr lang="en-US" sz="2400" i="1"/>
                          <m:t>∗</m:t>
                        </m:r>
                        <m:r>
                          <a:rPr lang="en-US" sz="2400" i="1"/>
                          <m:t>1</m:t>
                        </m:r>
                      </m:num>
                      <m:den>
                        <m:f>
                          <m:fPr>
                            <m:ctrlPr>
                              <a:rPr lang="en-US" sz="2400" i="1"/>
                            </m:ctrlPr>
                          </m:fPr>
                          <m:num>
                            <m:r>
                              <a:rPr lang="en-US" sz="2400" i="1"/>
                              <m:t>𝜋</m:t>
                            </m:r>
                          </m:num>
                          <m:den>
                            <m:r>
                              <a:rPr lang="en-US" sz="2400" i="1"/>
                              <m:t>4</m:t>
                            </m:r>
                          </m:den>
                        </m:f>
                        <m:r>
                          <a:rPr lang="en-US" sz="2400" i="1"/>
                          <m:t>∗</m:t>
                        </m:r>
                        <m:r>
                          <a:rPr lang="en-US" sz="2400" i="1"/>
                          <m:t>1</m:t>
                        </m:r>
                        <m:r>
                          <a:rPr lang="en-US" sz="2400" i="1"/>
                          <m:t>∗</m:t>
                        </m:r>
                        <m:r>
                          <a:rPr lang="en-US" sz="2400" i="1"/>
                          <m:t>1728</m:t>
                        </m:r>
                        <m:r>
                          <a:rPr lang="en-US" sz="2400" i="1"/>
                          <m:t>∗</m:t>
                        </m:r>
                        <m:r>
                          <a:rPr lang="en-US" sz="2400" i="1"/>
                          <m:t>60</m:t>
                        </m:r>
                      </m:den>
                    </m:f>
                  </m:oMath>
                </a14:m>
                <a:endParaRPr lang="en-US" sz="2400" dirty="0"/>
              </a:p>
              <a:p>
                <a:pPr algn="l" rtl="0"/>
                <a:r>
                  <a:rPr lang="en-US" sz="2400" dirty="0"/>
                  <a:t>V=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US" sz="2400" i="1"/>
                          <m:t>0</m:t>
                        </m:r>
                        <m:r>
                          <a:rPr lang="en-US" sz="2400" i="1"/>
                          <m:t>.</m:t>
                        </m:r>
                        <m:r>
                          <a:rPr lang="en-US" sz="2400" i="1"/>
                          <m:t>223</m:t>
                        </m:r>
                      </m:num>
                      <m:den>
                        <m:r>
                          <a:rPr lang="en-US" sz="2400" i="1"/>
                          <m:t>0</m:t>
                        </m:r>
                        <m:r>
                          <a:rPr lang="en-US" sz="2400" i="1"/>
                          <m:t>.</m:t>
                        </m:r>
                        <m:r>
                          <a:rPr lang="en-US" sz="2400" i="1"/>
                          <m:t>00545</m:t>
                        </m:r>
                      </m:den>
                    </m:f>
                  </m:oMath>
                </a14:m>
                <a:r>
                  <a:rPr lang="en-US" sz="2400" dirty="0"/>
                  <a:t>= 40.9 </a:t>
                </a:r>
                <a:r>
                  <a:rPr lang="en-US" sz="2400" dirty="0" err="1"/>
                  <a:t>ft</a:t>
                </a:r>
                <a:r>
                  <a:rPr lang="en-US" sz="2400" dirty="0"/>
                  <a:t>/s</a:t>
                </a:r>
              </a:p>
              <a:p>
                <a:pPr algn="l" rtl="0"/>
                <a:r>
                  <a:rPr lang="en-US" sz="2400" dirty="0"/>
                  <a:t>F=1.75*0.223*40.9*sin 45=11.3lb</a:t>
                </a:r>
              </a:p>
              <a:p>
                <a:pPr algn="l" rtl="0"/>
                <a:r>
                  <a:rPr lang="en-US" sz="2400" dirty="0"/>
                  <a:t>B:</a:t>
                </a:r>
              </a:p>
              <a:p>
                <a:pPr algn="l" rtl="0"/>
                <a:r>
                  <a:rPr lang="en-US" sz="2400" dirty="0"/>
                  <a:t>Q2=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US" sz="2400" i="1"/>
                          <m:t>1</m:t>
                        </m:r>
                        <m:r>
                          <a:rPr lang="en-US" sz="2400" i="1"/>
                          <m:t>+</m:t>
                        </m:r>
                        <m:func>
                          <m:funcPr>
                            <m:ctrlPr>
                              <a:rPr lang="en-US" sz="2400" i="1"/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/>
                              <m:t>cos</m:t>
                            </m:r>
                          </m:fName>
                          <m:e>
                            <m:r>
                              <a:rPr lang="en-US" sz="2400" i="1"/>
                              <m:t>45</m:t>
                            </m:r>
                          </m:e>
                        </m:func>
                      </m:num>
                      <m:den>
                        <m:r>
                          <a:rPr lang="en-US" sz="2400" i="1"/>
                          <m:t>2</m:t>
                        </m:r>
                      </m:den>
                    </m:f>
                    <m:r>
                      <a:rPr lang="en-US" sz="2400" i="1"/>
                      <m:t>𝑄</m:t>
                    </m:r>
                    <m:r>
                      <a:rPr lang="en-US" sz="2400" i="1"/>
                      <m:t>1</m:t>
                    </m:r>
                  </m:oMath>
                </a14:m>
                <a:r>
                  <a:rPr lang="en-US" sz="2400" dirty="0"/>
                  <a:t>=85.4 </a:t>
                </a:r>
                <a:r>
                  <a:rPr lang="en-US" sz="2400" dirty="0" err="1"/>
                  <a:t>gpm</a:t>
                </a:r>
                <a:endParaRPr lang="en-US" sz="2400" dirty="0"/>
              </a:p>
              <a:p>
                <a:pPr algn="l" rtl="0"/>
                <a:r>
                  <a:rPr lang="en-US" sz="2400" dirty="0"/>
                  <a:t>Q3=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US" sz="2400" i="1"/>
                          <m:t>1</m:t>
                        </m:r>
                        <m:r>
                          <a:rPr lang="en-US" sz="2400" i="1"/>
                          <m:t>−</m:t>
                        </m:r>
                        <m:func>
                          <m:funcPr>
                            <m:ctrlPr>
                              <a:rPr lang="en-US" sz="2400" i="1"/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/>
                              <m:t>cos</m:t>
                            </m:r>
                          </m:fName>
                          <m:e>
                            <m:r>
                              <a:rPr lang="en-US" sz="2400" i="1"/>
                              <m:t>45</m:t>
                            </m:r>
                            <m:r>
                              <a:rPr lang="en-US" sz="2400" i="1"/>
                              <m:t> </m:t>
                            </m:r>
                          </m:e>
                        </m:func>
                      </m:num>
                      <m:den>
                        <m:r>
                          <a:rPr lang="en-US" sz="2400" i="1"/>
                          <m:t>2</m:t>
                        </m:r>
                      </m:den>
                    </m:f>
                    <m:r>
                      <a:rPr lang="en-US" sz="2400" i="1"/>
                      <m:t>∗</m:t>
                    </m:r>
                    <m:r>
                      <a:rPr lang="en-US" sz="2400" i="1"/>
                      <m:t>𝑄</m:t>
                    </m:r>
                    <m:r>
                      <a:rPr lang="en-US" sz="2400" i="1"/>
                      <m:t>1</m:t>
                    </m:r>
                  </m:oMath>
                </a14:m>
                <a:r>
                  <a:rPr lang="en-US" sz="2400" dirty="0"/>
                  <a:t>=14.6 </a:t>
                </a:r>
                <a:r>
                  <a:rPr lang="en-US" sz="2400" dirty="0" err="1"/>
                  <a:t>gpm</a:t>
                </a:r>
                <a:endParaRPr lang="en-US" sz="24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870677"/>
                <a:ext cx="4572000" cy="4528291"/>
              </a:xfrm>
              <a:prstGeom prst="rect">
                <a:avLst/>
              </a:prstGeom>
              <a:blipFill rotWithShape="1">
                <a:blip r:embed="rId3"/>
                <a:stretch>
                  <a:fillRect l="-2000" t="-942" b="-404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9113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848514"/>
            <a:ext cx="6196405" cy="3603812"/>
          </a:xfrm>
        </p:spPr>
        <p:txBody>
          <a:bodyPr/>
          <a:lstStyle/>
          <a:p>
            <a:pPr algn="l" rtl="0"/>
            <a:r>
              <a:rPr lang="en-US" b="1" dirty="0" smtClean="0"/>
              <a:t>Flows through bends and nozzles in pipeline:</a:t>
            </a:r>
            <a:endParaRPr lang="en-US" dirty="0" smtClean="0"/>
          </a:p>
          <a:p>
            <a:pPr algn="l" rtl="0"/>
            <a:r>
              <a:rPr lang="en-US" dirty="0" smtClean="0"/>
              <a:t>Fig.,  shows a pipeline containing a reducer type bend , here there is a change in velocity direction and magnitude due to reduction in pipe diameter, and </a:t>
            </a:r>
            <a:r>
              <a:rPr lang="en-US" dirty="0" err="1" smtClean="0"/>
              <a:t>tere</a:t>
            </a:r>
            <a:r>
              <a:rPr lang="en-US" dirty="0" smtClean="0"/>
              <a:t> is a change in pressure, from fig,:</a:t>
            </a:r>
          </a:p>
          <a:p>
            <a:endParaRPr lang="ar-IQ" dirty="0"/>
          </a:p>
        </p:txBody>
      </p:sp>
      <p:pic>
        <p:nvPicPr>
          <p:cNvPr id="4" name="Picture 3" descr="C:\Users\Nidaa\Desktop\IMG_655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73990" y="4067170"/>
            <a:ext cx="2429510" cy="18732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7584" y="45811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rtl="0"/>
            <a:r>
              <a:rPr lang="en-US" dirty="0"/>
              <a:t>P1A1- P2A2 </a:t>
            </a:r>
            <a:r>
              <a:rPr lang="en-US" dirty="0" err="1"/>
              <a:t>cos</a:t>
            </a:r>
            <a:r>
              <a:rPr lang="en-US" dirty="0"/>
              <a:t> ϴ -</a:t>
            </a:r>
            <a:r>
              <a:rPr lang="en-US" dirty="0" err="1"/>
              <a:t>Fx</a:t>
            </a:r>
            <a:r>
              <a:rPr lang="en-US" dirty="0"/>
              <a:t> =ǷQ(v2cos ϴ- v1)</a:t>
            </a:r>
          </a:p>
          <a:p>
            <a:pPr rtl="0"/>
            <a:r>
              <a:rPr lang="en-US" dirty="0"/>
              <a:t>P1A1 sin ϴ- W –</a:t>
            </a:r>
            <a:r>
              <a:rPr lang="en-US" dirty="0" err="1"/>
              <a:t>Fy</a:t>
            </a:r>
            <a:r>
              <a:rPr lang="en-US" dirty="0"/>
              <a:t>= ǷQ(-v2sin ϴ)</a:t>
            </a:r>
          </a:p>
        </p:txBody>
      </p:sp>
    </p:spTree>
    <p:extLst>
      <p:ext uri="{BB962C8B-B14F-4D97-AF65-F5344CB8AC3E}">
        <p14:creationId xmlns:p14="http://schemas.microsoft.com/office/powerpoint/2010/main" val="23565015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2229</TotalTime>
  <Words>562</Words>
  <Application>Microsoft Office PowerPoint</Application>
  <PresentationFormat>On-screen Show (4:3)</PresentationFormat>
  <Paragraphs>74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Pushpin</vt:lpstr>
      <vt:lpstr> Fluid Mechanics Lectures 2nd year/2nd semister/2018-2019/Al-Mustansiriyah unv./College of engineering/Highway &amp;Transportation Dep.Lec.5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Naim Al Hussaini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هجرة الشباب</dc:title>
  <dc:creator>ski</dc:creator>
  <cp:lastModifiedBy>DR.Ahmed  </cp:lastModifiedBy>
  <cp:revision>294</cp:revision>
  <dcterms:created xsi:type="dcterms:W3CDTF">2015-11-22T08:38:51Z</dcterms:created>
  <dcterms:modified xsi:type="dcterms:W3CDTF">2019-02-10T15:33:51Z</dcterms:modified>
</cp:coreProperties>
</file>