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24" r:id="rId1"/>
  </p:sldMasterIdLst>
  <p:notesMasterIdLst>
    <p:notesMasterId r:id="rId11"/>
  </p:notesMasterIdLst>
  <p:sldIdLst>
    <p:sldId id="256" r:id="rId2"/>
    <p:sldId id="276" r:id="rId3"/>
    <p:sldId id="259" r:id="rId4"/>
    <p:sldId id="326" r:id="rId5"/>
    <p:sldId id="260" r:id="rId6"/>
    <p:sldId id="261" r:id="rId7"/>
    <p:sldId id="262" r:id="rId8"/>
    <p:sldId id="327" r:id="rId9"/>
    <p:sldId id="325" r:id="rId1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3996" autoAdjust="0"/>
  </p:normalViewPr>
  <p:slideViewPr>
    <p:cSldViewPr>
      <p:cViewPr varScale="1">
        <p:scale>
          <a:sx n="52" d="100"/>
          <a:sy n="52" d="100"/>
        </p:scale>
        <p:origin x="-1219"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325E3DE-36BF-4587-BCFC-0FEA68F3D6AE}" type="datetimeFigureOut">
              <a:rPr lang="ar-IQ" smtClean="0"/>
              <a:pPr/>
              <a:t>05/06/1440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5EE57DE-2542-40F9-9B0B-B4F768F2C6F6}" type="slidenum">
              <a:rPr lang="ar-IQ" smtClean="0"/>
              <a:pPr/>
              <a:t>‹#›</a:t>
            </a:fld>
            <a:endParaRPr lang="ar-IQ"/>
          </a:p>
        </p:txBody>
      </p:sp>
    </p:spTree>
    <p:extLst>
      <p:ext uri="{BB962C8B-B14F-4D97-AF65-F5344CB8AC3E}">
        <p14:creationId xmlns:p14="http://schemas.microsoft.com/office/powerpoint/2010/main" val="21345533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a:xfrm>
            <a:off x="1174044" y="5357592"/>
            <a:ext cx="5034845" cy="365125"/>
          </a:xfrm>
        </p:spPr>
        <p:txBody>
          <a:bodyPr/>
          <a:lstStyle/>
          <a:p>
            <a:endParaRPr lang="ar-IQ"/>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EFA3D84-DDEF-4063-8950-2B41776F4DB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EFA3D84-DDEF-4063-8950-2B41776F4DB7}" type="slidenum">
              <a:rPr lang="ar-IQ" smtClean="0"/>
              <a:pPr/>
              <a:t>‹#›</a:t>
            </a:fld>
            <a:endParaRPr lang="ar-IQ"/>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EFA3D84-DDEF-4063-8950-2B41776F4DB7}" type="slidenum">
              <a:rPr lang="ar-IQ" smtClean="0"/>
              <a:pPr/>
              <a:t>‹#›</a:t>
            </a:fld>
            <a:endParaRPr lang="ar-IQ"/>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B8E963D-50C9-4826-8E09-BD359E4BBA9B}" type="datetimeFigureOut">
              <a:rPr lang="ar-IQ" smtClean="0"/>
              <a:pPr/>
              <a:t>05/06/1440</a:t>
            </a:fld>
            <a:endParaRPr lang="ar-IQ"/>
          </a:p>
        </p:txBody>
      </p:sp>
      <p:sp>
        <p:nvSpPr>
          <p:cNvPr id="6" name="Footer Placeholder 5"/>
          <p:cNvSpPr>
            <a:spLocks noGrp="1"/>
          </p:cNvSpPr>
          <p:nvPr>
            <p:ph type="ftr" sz="quarter" idx="11"/>
          </p:nvPr>
        </p:nvSpPr>
        <p:spPr>
          <a:xfrm rot="-60000">
            <a:off x="914554" y="5829261"/>
            <a:ext cx="3522607" cy="365125"/>
          </a:xfrm>
        </p:spPr>
        <p:txBody>
          <a:bodyPr/>
          <a:lstStyle/>
          <a:p>
            <a:endParaRPr lang="ar-IQ"/>
          </a:p>
        </p:txBody>
      </p:sp>
      <p:sp>
        <p:nvSpPr>
          <p:cNvPr id="7" name="Slide Number Placeholder 6"/>
          <p:cNvSpPr>
            <a:spLocks noGrp="1"/>
          </p:cNvSpPr>
          <p:nvPr>
            <p:ph type="sldNum" sz="quarter" idx="12"/>
          </p:nvPr>
        </p:nvSpPr>
        <p:spPr>
          <a:xfrm rot="60000">
            <a:off x="7557313" y="5896961"/>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B8E963D-50C9-4826-8E09-BD359E4BBA9B}" type="datetimeFigureOut">
              <a:rPr lang="ar-IQ" smtClean="0"/>
              <a:pPr/>
              <a:t>05/06/1440</a:t>
            </a:fld>
            <a:endParaRPr lang="ar-IQ"/>
          </a:p>
        </p:txBody>
      </p:sp>
      <p:sp>
        <p:nvSpPr>
          <p:cNvPr id="6" name="Footer Placeholder 5"/>
          <p:cNvSpPr>
            <a:spLocks noGrp="1"/>
          </p:cNvSpPr>
          <p:nvPr>
            <p:ph type="ftr" sz="quarter" idx="11"/>
          </p:nvPr>
        </p:nvSpPr>
        <p:spPr>
          <a:xfrm rot="-60000">
            <a:off x="914569" y="5831037"/>
            <a:ext cx="3319043" cy="365125"/>
          </a:xfrm>
        </p:spPr>
        <p:txBody>
          <a:bodyPr/>
          <a:lstStyle/>
          <a:p>
            <a:endParaRPr lang="ar-IQ"/>
          </a:p>
        </p:txBody>
      </p:sp>
      <p:sp>
        <p:nvSpPr>
          <p:cNvPr id="7" name="Slide Number Placeholder 6"/>
          <p:cNvSpPr>
            <a:spLocks noGrp="1"/>
          </p:cNvSpPr>
          <p:nvPr>
            <p:ph type="sldNum" sz="quarter" idx="12"/>
          </p:nvPr>
        </p:nvSpPr>
        <p:spPr>
          <a:xfrm rot="60000">
            <a:off x="7562089" y="5900026"/>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B8E963D-50C9-4826-8E09-BD359E4BBA9B}" type="datetimeFigureOut">
              <a:rPr lang="ar-IQ" smtClean="0"/>
              <a:pPr/>
              <a:t>05/06/1440</a:t>
            </a:fld>
            <a:endParaRPr lang="ar-IQ"/>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EFA3D84-DDEF-4063-8950-2B41776F4DB7}"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6" cy="618149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1691680" y="2420888"/>
            <a:ext cx="6048672" cy="3672408"/>
          </a:xfrm>
          <a:solidFill>
            <a:schemeClr val="bg1"/>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ar-IQ" sz="4400" dirty="0" smtClean="0">
                <a:latin typeface="Times New Roman" pitchFamily="18" charset="0"/>
                <a:cs typeface="Times New Roman" pitchFamily="18" charset="0"/>
              </a:rPr>
              <a:t/>
            </a:r>
            <a:br>
              <a:rPr lang="ar-IQ" sz="4400" dirty="0" smtClean="0">
                <a:latin typeface="Times New Roman" pitchFamily="18" charset="0"/>
                <a:cs typeface="Times New Roman" pitchFamily="18" charset="0"/>
              </a:rPr>
            </a:br>
            <a:r>
              <a:rPr lang="en-US" sz="4400" dirty="0">
                <a:latin typeface="Times New Roman" pitchFamily="18" charset="0"/>
                <a:cs typeface="Times New Roman" pitchFamily="18" charset="0"/>
              </a:rPr>
              <a:t>F</a:t>
            </a:r>
            <a:r>
              <a:rPr lang="en-US" sz="4400" dirty="0" smtClean="0">
                <a:latin typeface="Times New Roman" pitchFamily="18" charset="0"/>
                <a:cs typeface="Times New Roman" pitchFamily="18" charset="0"/>
              </a:rPr>
              <a:t>luid </a:t>
            </a:r>
            <a:r>
              <a:rPr lang="en-US" sz="4400" dirty="0">
                <a:latin typeface="Times New Roman" pitchFamily="18" charset="0"/>
                <a:cs typeface="Times New Roman" pitchFamily="18" charset="0"/>
              </a:rPr>
              <a:t>M</a:t>
            </a:r>
            <a:r>
              <a:rPr lang="en-US" sz="4400" dirty="0" smtClean="0">
                <a:latin typeface="Times New Roman" pitchFamily="18" charset="0"/>
                <a:cs typeface="Times New Roman" pitchFamily="18" charset="0"/>
              </a:rPr>
              <a:t>echanics </a:t>
            </a:r>
            <a:r>
              <a:rPr lang="en-US" sz="4400" dirty="0">
                <a:latin typeface="Times New Roman" pitchFamily="18" charset="0"/>
                <a:cs typeface="Times New Roman" pitchFamily="18" charset="0"/>
              </a:rPr>
              <a:t>L</a:t>
            </a:r>
            <a:r>
              <a:rPr lang="en-US" sz="4400" dirty="0" smtClean="0">
                <a:latin typeface="Times New Roman" pitchFamily="18" charset="0"/>
                <a:cs typeface="Times New Roman" pitchFamily="18" charset="0"/>
              </a:rPr>
              <a:t>ectures</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2</a:t>
            </a:r>
            <a:r>
              <a:rPr lang="en-US" sz="4400" baseline="30000" dirty="0" smtClean="0">
                <a:latin typeface="Times New Roman" pitchFamily="18" charset="0"/>
                <a:cs typeface="Times New Roman" pitchFamily="18" charset="0"/>
              </a:rPr>
              <a:t>nd</a:t>
            </a:r>
            <a:r>
              <a:rPr lang="en-US"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year/2</a:t>
            </a:r>
            <a:r>
              <a:rPr lang="en-US" sz="4400" baseline="30000" dirty="0" smtClean="0">
                <a:latin typeface="Times New Roman" pitchFamily="18" charset="0"/>
                <a:cs typeface="Times New Roman" pitchFamily="18" charset="0"/>
              </a:rPr>
              <a:t>nd</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semister</a:t>
            </a:r>
            <a:r>
              <a:rPr lang="en-US" sz="4400" dirty="0" smtClean="0">
                <a:latin typeface="Times New Roman" pitchFamily="18" charset="0"/>
                <a:cs typeface="Times New Roman" pitchFamily="18" charset="0"/>
              </a:rPr>
              <a:t>/2018-2019/Al-</a:t>
            </a:r>
            <a:r>
              <a:rPr lang="en-US" sz="4400" dirty="0" err="1" smtClean="0">
                <a:latin typeface="Times New Roman" pitchFamily="18" charset="0"/>
                <a:cs typeface="Times New Roman" pitchFamily="18" charset="0"/>
              </a:rPr>
              <a:t>Mustansiriyah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unv</a:t>
            </a:r>
            <a:r>
              <a:rPr lang="en-US" sz="4400" dirty="0" smtClean="0">
                <a:latin typeface="Times New Roman" pitchFamily="18" charset="0"/>
                <a:cs typeface="Times New Roman" pitchFamily="18" charset="0"/>
              </a:rPr>
              <a:t>./College of engineering/Highway &amp;Transportation Dep.Lec.4</a:t>
            </a:r>
            <a:endParaRPr lang="ar-IQ" sz="44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683567" y="2492896"/>
                <a:ext cx="4176465" cy="2966190"/>
              </a:xfrm>
            </p:spPr>
            <p:txBody>
              <a:bodyPr>
                <a:normAutofit fontScale="70000" lnSpcReduction="20000"/>
              </a:bodyPr>
              <a:lstStyle/>
              <a:p>
                <a:pPr algn="just">
                  <a:buNone/>
                </a:pPr>
                <a:r>
                  <a:rPr lang="ar-IQ" sz="3600" dirty="0" smtClean="0"/>
                  <a:t> </a:t>
                </a:r>
                <a:r>
                  <a:rPr lang="ar-SA" sz="3600" dirty="0" smtClean="0"/>
                  <a:t>.</a:t>
                </a:r>
                <a:r>
                  <a:rPr lang="en-US" sz="3600" b="1" dirty="0"/>
                  <a:t> </a:t>
                </a:r>
                <a:endParaRPr lang="en-US" sz="3600" b="1" dirty="0" smtClean="0"/>
              </a:p>
              <a:p>
                <a:pPr algn="l">
                  <a:buNone/>
                </a:pPr>
                <a:r>
                  <a:rPr lang="en-US" sz="3600" b="1" dirty="0" smtClean="0"/>
                  <a:t> </a:t>
                </a:r>
                <a:endParaRPr lang="en-US" sz="2000" dirty="0">
                  <a:latin typeface="Times New Roman" pitchFamily="18" charset="0"/>
                  <a:cs typeface="Times New Roman" pitchFamily="18" charset="0"/>
                </a:endParaRPr>
              </a:p>
              <a:p>
                <a:pPr marL="0" indent="0" algn="l" rtl="0">
                  <a:buNone/>
                </a:pPr>
                <a:r>
                  <a:rPr lang="en-US" sz="3600" dirty="0"/>
                  <a:t>Z</a:t>
                </a:r>
                <a:r>
                  <a:rPr lang="en-US" sz="3600" baseline="-25000" dirty="0"/>
                  <a:t>1</a:t>
                </a:r>
                <a:r>
                  <a:rPr lang="en-US" sz="3600" dirty="0"/>
                  <a:t>+</a:t>
                </a:r>
                <a14:m>
                  <m:oMath xmlns:m="http://schemas.openxmlformats.org/officeDocument/2006/math">
                    <m:f>
                      <m:fPr>
                        <m:ctrlPr>
                          <a:rPr lang="en-US" sz="3600" i="1"/>
                        </m:ctrlPr>
                      </m:fPr>
                      <m:num>
                        <m:r>
                          <a:rPr lang="en-US" sz="3600" i="1"/>
                          <m:t>𝑣</m:t>
                        </m:r>
                        <m:sSub>
                          <m:sSubPr>
                            <m:ctrlPr>
                              <a:rPr lang="en-US" sz="3600" i="1"/>
                            </m:ctrlPr>
                          </m:sSubPr>
                          <m:e>
                            <m:r>
                              <a:rPr lang="en-US" sz="3600" i="1"/>
                              <m:t> </m:t>
                            </m:r>
                          </m:e>
                          <m:sub>
                            <m:r>
                              <a:rPr lang="en-US" sz="3600" i="1"/>
                              <m:t>1</m:t>
                            </m:r>
                          </m:sub>
                        </m:sSub>
                        <m:sSup>
                          <m:sSupPr>
                            <m:ctrlPr>
                              <a:rPr lang="en-US" sz="3600" i="1"/>
                            </m:ctrlPr>
                          </m:sSupPr>
                          <m:e>
                            <m:r>
                              <a:rPr lang="en-US" sz="3600" i="1"/>
                              <m:t> </m:t>
                            </m:r>
                          </m:e>
                          <m:sup>
                            <m:r>
                              <a:rPr lang="en-US" sz="3600" i="1"/>
                              <m:t>2</m:t>
                            </m:r>
                          </m:sup>
                        </m:sSup>
                      </m:num>
                      <m:den>
                        <m:r>
                          <a:rPr lang="en-US" sz="3600" i="1"/>
                          <m:t>2</m:t>
                        </m:r>
                        <m:r>
                          <a:rPr lang="en-US" sz="3600" i="1"/>
                          <m:t>𝑔</m:t>
                        </m:r>
                      </m:den>
                    </m:f>
                    <m:r>
                      <a:rPr lang="en-US" sz="3600" i="1"/>
                      <m:t>+</m:t>
                    </m:r>
                    <m:f>
                      <m:fPr>
                        <m:ctrlPr>
                          <a:rPr lang="en-US" sz="3600" i="1"/>
                        </m:ctrlPr>
                      </m:fPr>
                      <m:num>
                        <m:r>
                          <a:rPr lang="en-US" sz="3600" i="1"/>
                          <m:t>𝑃</m:t>
                        </m:r>
                        <m:sSub>
                          <m:sSubPr>
                            <m:ctrlPr>
                              <a:rPr lang="en-US" sz="3600" i="1"/>
                            </m:ctrlPr>
                          </m:sSubPr>
                          <m:e>
                            <m:r>
                              <a:rPr lang="en-US" sz="3600" i="1"/>
                              <m:t> </m:t>
                            </m:r>
                          </m:e>
                          <m:sub>
                            <m:r>
                              <a:rPr lang="en-US" sz="3600" i="1"/>
                              <m:t>1</m:t>
                            </m:r>
                          </m:sub>
                        </m:sSub>
                      </m:num>
                      <m:den>
                        <m:r>
                          <a:rPr lang="en-US" sz="3600" i="1"/>
                          <m:t>𝛾</m:t>
                        </m:r>
                      </m:den>
                    </m:f>
                  </m:oMath>
                </a14:m>
                <a:r>
                  <a:rPr lang="en-US" sz="3600" dirty="0"/>
                  <a:t> = Z</a:t>
                </a:r>
                <a:r>
                  <a:rPr lang="en-US" sz="3600" baseline="-25000" dirty="0"/>
                  <a:t>2 </a:t>
                </a:r>
                <a:r>
                  <a:rPr lang="en-US" sz="3600" dirty="0"/>
                  <a:t>+</a:t>
                </a:r>
                <a14:m>
                  <m:oMath xmlns:m="http://schemas.openxmlformats.org/officeDocument/2006/math">
                    <m:f>
                      <m:fPr>
                        <m:ctrlPr>
                          <a:rPr lang="en-US" sz="3600" i="1"/>
                        </m:ctrlPr>
                      </m:fPr>
                      <m:num>
                        <m:r>
                          <a:rPr lang="en-US" sz="3600" i="1"/>
                          <m:t>𝑣</m:t>
                        </m:r>
                        <m:sSup>
                          <m:sSupPr>
                            <m:ctrlPr>
                              <a:rPr lang="en-US" sz="3600" i="1"/>
                            </m:ctrlPr>
                          </m:sSupPr>
                          <m:e>
                            <m:r>
                              <a:rPr lang="en-US" sz="3600" i="1"/>
                              <m:t> </m:t>
                            </m:r>
                            <m:sSub>
                              <m:sSubPr>
                                <m:ctrlPr>
                                  <a:rPr lang="en-US" sz="3600" i="1"/>
                                </m:ctrlPr>
                              </m:sSubPr>
                              <m:e>
                                <m:r>
                                  <a:rPr lang="en-US" sz="3600" i="1"/>
                                  <m:t> </m:t>
                                </m:r>
                              </m:e>
                              <m:sub>
                                <m:r>
                                  <a:rPr lang="en-US" sz="3600" i="1"/>
                                  <m:t>2</m:t>
                                </m:r>
                              </m:sub>
                            </m:sSub>
                          </m:e>
                          <m:sup>
                            <m:r>
                              <a:rPr lang="en-US" sz="3600" i="1"/>
                              <m:t>2</m:t>
                            </m:r>
                          </m:sup>
                        </m:sSup>
                      </m:num>
                      <m:den>
                        <m:r>
                          <a:rPr lang="en-US" sz="3600" i="1"/>
                          <m:t>2</m:t>
                        </m:r>
                        <m:r>
                          <a:rPr lang="en-US" sz="3600" i="1"/>
                          <m:t>𝑔</m:t>
                        </m:r>
                      </m:den>
                    </m:f>
                    <m:r>
                      <a:rPr lang="en-US" sz="3600" i="1"/>
                      <m:t>+</m:t>
                    </m:r>
                    <m:f>
                      <m:fPr>
                        <m:ctrlPr>
                          <a:rPr lang="en-US" sz="3600" i="1"/>
                        </m:ctrlPr>
                      </m:fPr>
                      <m:num>
                        <m:r>
                          <a:rPr lang="en-US" sz="3600" i="1"/>
                          <m:t>𝑃</m:t>
                        </m:r>
                        <m:sSub>
                          <m:sSubPr>
                            <m:ctrlPr>
                              <a:rPr lang="en-US" sz="3600" i="1"/>
                            </m:ctrlPr>
                          </m:sSubPr>
                          <m:e>
                            <m:r>
                              <a:rPr lang="en-US" sz="3600" i="1"/>
                              <m:t> </m:t>
                            </m:r>
                          </m:e>
                          <m:sub>
                            <m:r>
                              <a:rPr lang="en-US" sz="3600" i="1"/>
                              <m:t>2</m:t>
                            </m:r>
                          </m:sub>
                        </m:sSub>
                      </m:num>
                      <m:den>
                        <m:r>
                          <a:rPr lang="en-US" sz="3600" i="1"/>
                          <m:t>𝛾</m:t>
                        </m:r>
                      </m:den>
                    </m:f>
                  </m:oMath>
                </a14:m>
                <a:endParaRPr lang="en-US" sz="3600" dirty="0"/>
              </a:p>
              <a:p>
                <a:pPr marL="0" indent="0" algn="l" rtl="0">
                  <a:buNone/>
                </a:pPr>
                <a:r>
                  <a:rPr lang="en-US" sz="3600" dirty="0"/>
                  <a:t>Z1=Z2   and v2=0 (stagnation point)</a:t>
                </a:r>
              </a:p>
              <a:p>
                <a:pPr marL="0" indent="0" algn="l" rtl="0">
                  <a:buNone/>
                </a:pPr>
                <a:r>
                  <a:rPr lang="en-US" sz="3600" dirty="0"/>
                  <a:t>H=</a:t>
                </a:r>
                <a14:m>
                  <m:oMath xmlns:m="http://schemas.openxmlformats.org/officeDocument/2006/math">
                    <m:f>
                      <m:fPr>
                        <m:ctrlPr>
                          <a:rPr lang="en-US" sz="3600" i="1"/>
                        </m:ctrlPr>
                      </m:fPr>
                      <m:num>
                        <m:r>
                          <a:rPr lang="en-US" sz="3600" i="1"/>
                          <m:t>𝑣</m:t>
                        </m:r>
                        <m:sSub>
                          <m:sSubPr>
                            <m:ctrlPr>
                              <a:rPr lang="en-US" sz="3600" i="1"/>
                            </m:ctrlPr>
                          </m:sSubPr>
                          <m:e>
                            <m:r>
                              <a:rPr lang="en-US" sz="3600" i="1"/>
                              <m:t> </m:t>
                            </m:r>
                          </m:e>
                          <m:sub>
                            <m:r>
                              <a:rPr lang="en-US" sz="3600" i="1"/>
                              <m:t>1</m:t>
                            </m:r>
                          </m:sub>
                        </m:sSub>
                        <m:sSup>
                          <m:sSupPr>
                            <m:ctrlPr>
                              <a:rPr lang="en-US" sz="3600" i="1"/>
                            </m:ctrlPr>
                          </m:sSupPr>
                          <m:e>
                            <m:r>
                              <a:rPr lang="en-US" sz="3600" i="1"/>
                              <m:t> </m:t>
                            </m:r>
                          </m:e>
                          <m:sup>
                            <m:r>
                              <a:rPr lang="en-US" sz="3600" i="1"/>
                              <m:t>2</m:t>
                            </m:r>
                          </m:sup>
                        </m:sSup>
                      </m:num>
                      <m:den>
                        <m:r>
                          <a:rPr lang="en-US" sz="3600" i="1"/>
                          <m:t>2</m:t>
                        </m:r>
                        <m:r>
                          <a:rPr lang="en-US" sz="3600" i="1"/>
                          <m:t>𝑔</m:t>
                        </m:r>
                      </m:den>
                    </m:f>
                  </m:oMath>
                </a14:m>
                <a:endParaRPr lang="en-US" sz="3600" dirty="0"/>
              </a:p>
              <a:p>
                <a:pPr algn="just">
                  <a:buNone/>
                </a:pPr>
                <a:endParaRPr lang="ar-IQ" sz="36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683567" y="2492896"/>
                <a:ext cx="4176465" cy="2966190"/>
              </a:xfrm>
              <a:blipFill rotWithShape="1">
                <a:blip r:embed="rId2"/>
                <a:stretch>
                  <a:fillRect l="-2336" t="-4107" r="-2482"/>
                </a:stretch>
              </a:blipFill>
            </p:spPr>
            <p:txBody>
              <a:bodyPr/>
              <a:lstStyle/>
              <a:p>
                <a:r>
                  <a:rPr lang="ar-IQ">
                    <a:noFill/>
                  </a:rPr>
                  <a:t> </a:t>
                </a:r>
              </a:p>
            </p:txBody>
          </p:sp>
        </mc:Fallback>
      </mc:AlternateContent>
      <p:sp>
        <p:nvSpPr>
          <p:cNvPr id="2051" name="Rectangle 3"/>
          <p:cNvSpPr>
            <a:spLocks noChangeArrowheads="1"/>
          </p:cNvSpPr>
          <p:nvPr/>
        </p:nvSpPr>
        <p:spPr bwMode="auto">
          <a:xfrm>
            <a:off x="0" y="13572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1" name="Rectangle 3"/>
          <p:cNvSpPr>
            <a:spLocks noChangeArrowheads="1"/>
          </p:cNvSpPr>
          <p:nvPr/>
        </p:nvSpPr>
        <p:spPr bwMode="auto">
          <a:xfrm>
            <a:off x="8845474" y="492442"/>
            <a:ext cx="298543"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smtClean="0">
              <a:ln>
                <a:noFill/>
              </a:ln>
              <a:effectLst/>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r>
              <a:rPr lang="ar-SA" sz="3200" dirty="0" smtClean="0">
                <a:latin typeface="Arial" pitchFamily="34" charset="0"/>
                <a:ea typeface="Calibri" pitchFamily="34" charset="0"/>
                <a:cs typeface="Arial" pitchFamily="34" charset="0"/>
              </a:rPr>
              <a:t> </a:t>
            </a:r>
            <a:endParaRPr lang="en-US" sz="3200" dirty="0" smtClean="0"/>
          </a:p>
          <a:p>
            <a:pPr marL="0" marR="0" lvl="0" indent="0" algn="r"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0" i="0" u="none" strike="noStrike" cap="none" normalizeH="0" baseline="0" dirty="0" smtClean="0">
              <a:ln>
                <a:noFill/>
              </a:ln>
              <a:effectLst/>
              <a:latin typeface="Arial" pitchFamily="34" charset="0"/>
              <a:cs typeface="Arial" pitchFamily="34" charset="0"/>
            </a:endParaRPr>
          </a:p>
        </p:txBody>
      </p:sp>
      <p:sp>
        <p:nvSpPr>
          <p:cNvPr id="3" name="Rectangle 2"/>
          <p:cNvSpPr/>
          <p:nvPr/>
        </p:nvSpPr>
        <p:spPr>
          <a:xfrm>
            <a:off x="1292263" y="837525"/>
            <a:ext cx="6559474" cy="369332"/>
          </a:xfrm>
          <a:prstGeom prst="rect">
            <a:avLst/>
          </a:prstGeom>
        </p:spPr>
        <p:txBody>
          <a:bodyPr wrap="square">
            <a:spAutoFit/>
          </a:bodyPr>
          <a:lstStyle/>
          <a:p>
            <a:pPr lvl="0" fontAlgn="base">
              <a:spcBef>
                <a:spcPct val="0"/>
              </a:spcBef>
              <a:spcAft>
                <a:spcPct val="0"/>
              </a:spcAft>
            </a:pPr>
            <a:r>
              <a:rPr lang="ar-SA" b="1" dirty="0" smtClean="0">
                <a:solidFill>
                  <a:srgbClr val="003300"/>
                </a:solidFill>
                <a:latin typeface="Verdana" pitchFamily="34" charset="0"/>
                <a:ea typeface="Times New Roman" pitchFamily="18" charset="0"/>
                <a:cs typeface="Arial" pitchFamily="34" charset="0"/>
              </a:rPr>
              <a:t> </a:t>
            </a:r>
            <a:endParaRPr lang="ar-SA" sz="3600" dirty="0">
              <a:latin typeface="Times New Roman" pitchFamily="18" charset="0"/>
              <a:cs typeface="Times New Roman" pitchFamily="18" charset="0"/>
            </a:endParaRPr>
          </a:p>
        </p:txBody>
      </p:sp>
      <p:sp>
        <p:nvSpPr>
          <p:cNvPr id="4" name="Rectangle 3"/>
          <p:cNvSpPr/>
          <p:nvPr/>
        </p:nvSpPr>
        <p:spPr>
          <a:xfrm>
            <a:off x="683567" y="751344"/>
            <a:ext cx="7704857" cy="400110"/>
          </a:xfrm>
          <a:prstGeom prst="rect">
            <a:avLst/>
          </a:prstGeom>
        </p:spPr>
        <p:txBody>
          <a:bodyPr wrap="square">
            <a:spAutoFit/>
          </a:bodyPr>
          <a:lstStyle/>
          <a:p>
            <a:pPr algn="just" rtl="0"/>
            <a:r>
              <a:rPr lang="en-US" sz="2000" b="1"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5" name="Rectangle 4"/>
          <p:cNvSpPr/>
          <p:nvPr/>
        </p:nvSpPr>
        <p:spPr>
          <a:xfrm>
            <a:off x="1023919" y="754051"/>
            <a:ext cx="7096161" cy="2031325"/>
          </a:xfrm>
          <a:prstGeom prst="rect">
            <a:avLst/>
          </a:prstGeom>
        </p:spPr>
        <p:txBody>
          <a:bodyPr wrap="square">
            <a:spAutoFit/>
          </a:bodyPr>
          <a:lstStyle/>
          <a:p>
            <a:pPr algn="l" rtl="0"/>
            <a:r>
              <a:rPr lang="en-US" b="1" dirty="0"/>
              <a:t>The </a:t>
            </a:r>
            <a:r>
              <a:rPr lang="en-US" b="1" dirty="0" err="1"/>
              <a:t>pitot</a:t>
            </a:r>
            <a:r>
              <a:rPr lang="en-US" b="1" dirty="0"/>
              <a:t>-static tube:</a:t>
            </a:r>
            <a:endParaRPr lang="en-US" dirty="0"/>
          </a:p>
          <a:p>
            <a:pPr algn="l" rtl="0"/>
            <a:r>
              <a:rPr lang="en-US" dirty="0"/>
              <a:t>Fig</a:t>
            </a:r>
            <a:r>
              <a:rPr lang="en-US" dirty="0" smtClean="0"/>
              <a:t>., </a:t>
            </a:r>
            <a:r>
              <a:rPr lang="en-US" dirty="0"/>
              <a:t>shows a </a:t>
            </a:r>
            <a:r>
              <a:rPr lang="en-US" dirty="0" err="1"/>
              <a:t>pitot</a:t>
            </a:r>
            <a:r>
              <a:rPr lang="en-US" dirty="0"/>
              <a:t> tube installed in a pipeline along with piezometer , both are pressure measuring device. Unlike, piezometer , </a:t>
            </a:r>
            <a:r>
              <a:rPr lang="en-US" dirty="0" err="1"/>
              <a:t>pitot</a:t>
            </a:r>
            <a:r>
              <a:rPr lang="en-US" dirty="0"/>
              <a:t> continues inward toward the centerline of the pipe. As a result the fluid that inters the inside of the </a:t>
            </a:r>
            <a:r>
              <a:rPr lang="en-US" dirty="0" err="1"/>
              <a:t>pitot</a:t>
            </a:r>
            <a:r>
              <a:rPr lang="en-US" dirty="0"/>
              <a:t> tube comes to a stop (stagnates), in contrast the piezometer tube allows the fluid to travel past without any change of velocity.</a:t>
            </a:r>
          </a:p>
        </p:txBody>
      </p:sp>
      <p:pic>
        <p:nvPicPr>
          <p:cNvPr id="9" name="Picture 8" descr="C:\Users\Nidaa\Desktop\IMG_656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655010" y="2368040"/>
            <a:ext cx="2080260" cy="2849880"/>
          </a:xfrm>
          <a:prstGeom prst="rect">
            <a:avLst/>
          </a:prstGeom>
          <a:noFill/>
          <a:ln>
            <a:noFill/>
          </a:ln>
        </p:spPr>
      </p:pic>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428604"/>
            <a:ext cx="7787208" cy="5667396"/>
          </a:xfrm>
        </p:spPr>
        <p:txBody>
          <a:bodyPr>
            <a:normAutofit/>
          </a:bodyPr>
          <a:lstStyle/>
          <a:p>
            <a:pPr marL="0" indent="0" algn="l" rtl="0">
              <a:buNone/>
            </a:pPr>
            <a:r>
              <a:rPr lang="en-US" sz="3600" dirty="0" smtClean="0"/>
              <a:t>Ex:</a:t>
            </a:r>
            <a:endParaRPr lang="en-US" sz="3600" dirty="0"/>
          </a:p>
          <a:p>
            <a:pPr marL="0" indent="0" algn="l" rtl="0">
              <a:buNone/>
            </a:pPr>
            <a:r>
              <a:rPr lang="en-US" sz="3600" dirty="0"/>
              <a:t>Determine the flow rate through the pipe?</a:t>
            </a:r>
          </a:p>
          <a:p>
            <a:pPr algn="just">
              <a:buNone/>
            </a:pPr>
            <a:endParaRPr lang="ar-IQ" sz="3600" dirty="0"/>
          </a:p>
        </p:txBody>
      </p:sp>
      <p:sp>
        <p:nvSpPr>
          <p:cNvPr id="2051" name="Rectangle 3"/>
          <p:cNvSpPr>
            <a:spLocks noChangeArrowheads="1"/>
          </p:cNvSpPr>
          <p:nvPr/>
        </p:nvSpPr>
        <p:spPr bwMode="auto">
          <a:xfrm>
            <a:off x="0" y="13572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en-US"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052" name="Rectangle 4"/>
              <p:cNvSpPr>
                <a:spLocks noChangeArrowheads="1"/>
              </p:cNvSpPr>
              <p:nvPr/>
            </p:nvSpPr>
            <p:spPr bwMode="auto">
              <a:xfrm>
                <a:off x="1043608" y="2420888"/>
                <a:ext cx="4176464" cy="3409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dirty="0"/>
                  <a:t>Z1=Z2	                               v2=0</a:t>
                </a:r>
              </a:p>
              <a:p>
                <a:pPr algn="l" rtl="0"/>
                <a14:m>
                  <m:oMath xmlns:m="http://schemas.openxmlformats.org/officeDocument/2006/math">
                    <m:f>
                      <m:fPr>
                        <m:ctrlPr>
                          <a:rPr lang="en-US" i="1"/>
                        </m:ctrlPr>
                      </m:fPr>
                      <m:num>
                        <m:r>
                          <a:rPr lang="en-US" i="1"/>
                          <m:t>𝑣</m:t>
                        </m:r>
                        <m:sSub>
                          <m:sSubPr>
                            <m:ctrlPr>
                              <a:rPr lang="en-US" i="1"/>
                            </m:ctrlPr>
                          </m:sSubPr>
                          <m:e>
                            <m:r>
                              <a:rPr lang="en-US" i="1"/>
                              <m:t> </m:t>
                            </m:r>
                          </m:e>
                          <m:sub>
                            <m:r>
                              <a:rPr lang="en-US" i="1"/>
                              <m:t>1</m:t>
                            </m:r>
                          </m:sub>
                        </m:sSub>
                        <m:sSup>
                          <m:sSupPr>
                            <m:ctrlPr>
                              <a:rPr lang="en-US" i="1"/>
                            </m:ctrlPr>
                          </m:sSupPr>
                          <m:e>
                            <m:r>
                              <a:rPr lang="en-US" i="1"/>
                              <m:t> </m:t>
                            </m:r>
                          </m:e>
                          <m:sup>
                            <m:r>
                              <a:rPr lang="en-US" i="1"/>
                              <m:t>2</m:t>
                            </m:r>
                          </m:sup>
                        </m:sSup>
                      </m:num>
                      <m:den>
                        <m:r>
                          <a:rPr lang="en-US" i="1"/>
                          <m:t>2</m:t>
                        </m:r>
                        <m:r>
                          <a:rPr lang="en-US" i="1"/>
                          <m:t>𝑔</m:t>
                        </m:r>
                      </m:den>
                    </m:f>
                    <m:r>
                      <a:rPr lang="en-US" i="1"/>
                      <m:t>+</m:t>
                    </m:r>
                    <m:f>
                      <m:fPr>
                        <m:ctrlPr>
                          <a:rPr lang="en-US" i="1"/>
                        </m:ctrlPr>
                      </m:fPr>
                      <m:num>
                        <m:r>
                          <a:rPr lang="en-US" i="1"/>
                          <m:t>𝑃</m:t>
                        </m:r>
                        <m:sSub>
                          <m:sSubPr>
                            <m:ctrlPr>
                              <a:rPr lang="en-US" i="1"/>
                            </m:ctrlPr>
                          </m:sSubPr>
                          <m:e>
                            <m:r>
                              <a:rPr lang="en-US" i="1"/>
                              <m:t> </m:t>
                            </m:r>
                          </m:e>
                          <m:sub>
                            <m:r>
                              <a:rPr lang="en-US" i="1"/>
                              <m:t>1</m:t>
                            </m:r>
                          </m:sub>
                        </m:sSub>
                      </m:num>
                      <m:den>
                        <m:r>
                          <a:rPr lang="en-US" i="1"/>
                          <m:t>𝛾</m:t>
                        </m:r>
                      </m:den>
                    </m:f>
                  </m:oMath>
                </a14:m>
                <a:r>
                  <a:rPr lang="en-US" dirty="0"/>
                  <a:t> = </a:t>
                </a:r>
                <a14:m>
                  <m:oMath xmlns:m="http://schemas.openxmlformats.org/officeDocument/2006/math">
                    <m:f>
                      <m:fPr>
                        <m:ctrlPr>
                          <a:rPr lang="en-US" i="1"/>
                        </m:ctrlPr>
                      </m:fPr>
                      <m:num>
                        <m:r>
                          <a:rPr lang="en-US" i="1"/>
                          <m:t>𝑃</m:t>
                        </m:r>
                        <m:sSub>
                          <m:sSubPr>
                            <m:ctrlPr>
                              <a:rPr lang="en-US" i="1"/>
                            </m:ctrlPr>
                          </m:sSubPr>
                          <m:e>
                            <m:r>
                              <a:rPr lang="en-US" i="1"/>
                              <m:t> </m:t>
                            </m:r>
                          </m:e>
                          <m:sub>
                            <m:r>
                              <a:rPr lang="en-US" i="1"/>
                              <m:t>2</m:t>
                            </m:r>
                          </m:sub>
                        </m:sSub>
                      </m:num>
                      <m:den>
                        <m:r>
                          <a:rPr lang="en-US" i="1"/>
                          <m:t>𝛾</m:t>
                        </m:r>
                      </m:den>
                    </m:f>
                  </m:oMath>
                </a14:m>
                <a:endParaRPr lang="en-US" dirty="0"/>
              </a:p>
              <a:p>
                <a:pPr algn="l" rtl="0"/>
                <a:r>
                  <a:rPr lang="en-US" dirty="0"/>
                  <a:t>V1=</a:t>
                </a:r>
                <a14:m>
                  <m:oMath xmlns:m="http://schemas.openxmlformats.org/officeDocument/2006/math">
                    <m:rad>
                      <m:radPr>
                        <m:degHide m:val="on"/>
                        <m:ctrlPr>
                          <a:rPr lang="en-US" i="1"/>
                        </m:ctrlPr>
                      </m:radPr>
                      <m:deg/>
                      <m:e>
                        <m:f>
                          <m:fPr>
                            <m:ctrlPr>
                              <a:rPr lang="en-US" i="1"/>
                            </m:ctrlPr>
                          </m:fPr>
                          <m:num>
                            <m:r>
                              <a:rPr lang="en-US" i="1"/>
                              <m:t>2</m:t>
                            </m:r>
                            <m:r>
                              <a:rPr lang="en-US" i="1"/>
                              <m:t>𝑔</m:t>
                            </m:r>
                            <m:r>
                              <a:rPr lang="en-US" i="1"/>
                              <m:t> (</m:t>
                            </m:r>
                            <m:r>
                              <a:rPr lang="en-US" i="1"/>
                              <m:t>𝑃</m:t>
                            </m:r>
                            <m:r>
                              <a:rPr lang="en-US" i="1"/>
                              <m:t>2</m:t>
                            </m:r>
                            <m:r>
                              <a:rPr lang="en-US" i="1"/>
                              <m:t>−</m:t>
                            </m:r>
                            <m:r>
                              <a:rPr lang="en-US" i="1"/>
                              <m:t>𝑃</m:t>
                            </m:r>
                            <m:r>
                              <a:rPr lang="en-US" i="1"/>
                              <m:t>1</m:t>
                            </m:r>
                            <m:r>
                              <a:rPr lang="en-US" i="1"/>
                              <m:t>)</m:t>
                            </m:r>
                          </m:num>
                          <m:den>
                            <m:r>
                              <a:rPr lang="en-US" i="1"/>
                              <m:t>𝛾</m:t>
                            </m:r>
                          </m:den>
                        </m:f>
                      </m:e>
                    </m:rad>
                  </m:oMath>
                </a14:m>
                <a:endParaRPr lang="en-US" dirty="0"/>
              </a:p>
              <a:p>
                <a:pPr algn="l" rtl="0"/>
                <a:r>
                  <a:rPr lang="en-US" dirty="0"/>
                  <a:t>P1-γ L-γ </a:t>
                </a:r>
                <a:r>
                  <a:rPr lang="en-US" baseline="-25000" dirty="0" err="1"/>
                  <a:t>m</a:t>
                </a:r>
                <a:r>
                  <a:rPr lang="en-US" dirty="0" err="1"/>
                  <a:t>h+γ</a:t>
                </a:r>
                <a:r>
                  <a:rPr lang="en-US" dirty="0"/>
                  <a:t>(</a:t>
                </a:r>
                <a:r>
                  <a:rPr lang="en-US" dirty="0" err="1"/>
                  <a:t>L+h</a:t>
                </a:r>
                <a:r>
                  <a:rPr lang="en-US" dirty="0"/>
                  <a:t>)=P2</a:t>
                </a:r>
              </a:p>
              <a:p>
                <a:pPr algn="l" rtl="0"/>
                <a:r>
                  <a:rPr lang="en-US" dirty="0"/>
                  <a:t>So v1= </a:t>
                </a:r>
                <a14:m>
                  <m:oMath xmlns:m="http://schemas.openxmlformats.org/officeDocument/2006/math">
                    <m:rad>
                      <m:radPr>
                        <m:degHide m:val="on"/>
                        <m:ctrlPr>
                          <a:rPr lang="en-US" i="1"/>
                        </m:ctrlPr>
                      </m:radPr>
                      <m:deg/>
                      <m:e>
                        <m:f>
                          <m:fPr>
                            <m:ctrlPr>
                              <a:rPr lang="en-US" i="1"/>
                            </m:ctrlPr>
                          </m:fPr>
                          <m:num>
                            <m:r>
                              <a:rPr lang="en-US" i="1"/>
                              <m:t>2</m:t>
                            </m:r>
                            <m:r>
                              <a:rPr lang="en-US" i="1"/>
                              <m:t>𝑔</m:t>
                            </m:r>
                            <m:r>
                              <a:rPr lang="en-US" i="1"/>
                              <m:t> </m:t>
                            </m:r>
                            <m:d>
                              <m:dPr>
                                <m:ctrlPr>
                                  <a:rPr lang="en-US" i="1"/>
                                </m:ctrlPr>
                              </m:dPr>
                              <m:e>
                                <m:r>
                                  <a:rPr lang="en-US" i="1"/>
                                  <m:t>1</m:t>
                                </m:r>
                                <m:r>
                                  <a:rPr lang="en-US" i="1"/>
                                  <m:t>−</m:t>
                                </m:r>
                                <m:f>
                                  <m:fPr>
                                    <m:ctrlPr>
                                      <a:rPr lang="en-US" i="1"/>
                                    </m:ctrlPr>
                                  </m:fPr>
                                  <m:num>
                                    <m:r>
                                      <a:rPr lang="en-US" i="1"/>
                                      <m:t>𝛾</m:t>
                                    </m:r>
                                    <m:r>
                                      <a:rPr lang="en-US" i="1"/>
                                      <m:t>𝑚</m:t>
                                    </m:r>
                                  </m:num>
                                  <m:den>
                                    <m:r>
                                      <a:rPr lang="en-US" i="1"/>
                                      <m:t>𝛾</m:t>
                                    </m:r>
                                  </m:den>
                                </m:f>
                              </m:e>
                            </m:d>
                            <m:r>
                              <a:rPr lang="en-US" i="1"/>
                              <m:t>h</m:t>
                            </m:r>
                          </m:num>
                          <m:den>
                            <m:r>
                              <a:rPr lang="en-US" i="1"/>
                              <m:t> </m:t>
                            </m:r>
                          </m:den>
                        </m:f>
                      </m:e>
                    </m:rad>
                  </m:oMath>
                </a14:m>
                <a:endParaRPr lang="en-US" dirty="0"/>
              </a:p>
              <a:p>
                <a:pPr algn="l" rtl="0"/>
                <a:r>
                  <a:rPr lang="en-US" dirty="0"/>
                  <a:t>=(2(9.81)(1-900/999)(2.5))</a:t>
                </a:r>
                <a:r>
                  <a:rPr lang="en-US" baseline="30000" dirty="0"/>
                  <a:t>0.5</a:t>
                </a:r>
                <a:endParaRPr lang="en-US" dirty="0"/>
              </a:p>
              <a:p>
                <a:pPr algn="l" rtl="0"/>
                <a:r>
                  <a:rPr lang="en-US" dirty="0"/>
                  <a:t>=2.2m/s</a:t>
                </a:r>
              </a:p>
              <a:p>
                <a:pPr algn="l" rtl="0"/>
                <a:r>
                  <a:rPr lang="en-US" dirty="0"/>
                  <a:t>Q=A1V1=</a:t>
                </a:r>
                <a14:m>
                  <m:oMath xmlns:m="http://schemas.openxmlformats.org/officeDocument/2006/math">
                    <m:f>
                      <m:fPr>
                        <m:ctrlPr>
                          <a:rPr lang="en-US" i="1"/>
                        </m:ctrlPr>
                      </m:fPr>
                      <m:num>
                        <m:r>
                          <a:rPr lang="en-US" i="1"/>
                          <m:t>𝜋</m:t>
                        </m:r>
                      </m:num>
                      <m:den>
                        <m:r>
                          <a:rPr lang="en-US" i="1"/>
                          <m:t>4</m:t>
                        </m:r>
                      </m:den>
                    </m:f>
                  </m:oMath>
                </a14:m>
                <a:r>
                  <a:rPr lang="en-US" dirty="0"/>
                  <a:t>(0.08)</a:t>
                </a:r>
                <a:r>
                  <a:rPr lang="en-US" baseline="30000" dirty="0"/>
                  <a:t>2</a:t>
                </a:r>
                <a:r>
                  <a:rPr lang="en-US" dirty="0"/>
                  <a:t> (2.2)=0.0111 m</a:t>
                </a:r>
                <a:r>
                  <a:rPr lang="en-US" baseline="30000" dirty="0"/>
                  <a:t>3</a:t>
                </a:r>
                <a:r>
                  <a:rPr lang="en-US" dirty="0"/>
                  <a:t>/s.</a:t>
                </a:r>
              </a:p>
            </p:txBody>
          </p:sp>
        </mc:Choice>
        <mc:Fallback>
          <p:sp>
            <p:nvSpPr>
              <p:cNvPr id="2052" name="Rectangle 4"/>
              <p:cNvSpPr>
                <a:spLocks noRot="1" noChangeAspect="1" noMove="1" noResize="1" noEditPoints="1" noAdjustHandles="1" noChangeArrowheads="1" noChangeShapeType="1" noTextEdit="1"/>
              </p:cNvSpPr>
              <p:nvPr/>
            </p:nvSpPr>
            <p:spPr bwMode="auto">
              <a:xfrm>
                <a:off x="1043608" y="2420888"/>
                <a:ext cx="4176464" cy="3409651"/>
              </a:xfrm>
              <a:prstGeom prst="rect">
                <a:avLst/>
              </a:prstGeom>
              <a:blipFill rotWithShape="1">
                <a:blip r:embed="rId2"/>
                <a:stretch>
                  <a:fillRect l="-1168" t="-358" b="-716"/>
                </a:stretch>
              </a:blipFill>
              <a:ln w="9525">
                <a:noFill/>
                <a:miter lim="800000"/>
                <a:headEnd/>
                <a:tailEnd/>
              </a:ln>
              <a:effectLst/>
            </p:spPr>
            <p:txBody>
              <a:bodyPr/>
              <a:lstStyle/>
              <a:p>
                <a:r>
                  <a:rPr lang="ar-IQ">
                    <a:noFill/>
                  </a:rPr>
                  <a:t> </a:t>
                </a:r>
              </a:p>
            </p:txBody>
          </p:sp>
        </mc:Fallback>
      </mc:AlternateContent>
      <p:pic>
        <p:nvPicPr>
          <p:cNvPr id="5" name="Picture 4" descr="C:\Users\Nidaa\Desktop\IMG_657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064" y="2996952"/>
            <a:ext cx="2880360" cy="1967230"/>
          </a:xfrm>
          <a:prstGeom prst="rect">
            <a:avLst/>
          </a:prstGeom>
          <a:noFill/>
          <a:ln>
            <a:noFill/>
          </a:ln>
        </p:spPr>
      </p:pic>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980728"/>
            <a:ext cx="6196405" cy="2736304"/>
          </a:xfrm>
        </p:spPr>
        <p:txBody>
          <a:bodyPr>
            <a:normAutofit fontScale="70000" lnSpcReduction="20000"/>
          </a:bodyPr>
          <a:lstStyle/>
          <a:p>
            <a:pPr marL="0" indent="0" algn="just" rtl="0">
              <a:buNone/>
            </a:pPr>
            <a:endParaRPr lang="en-US" dirty="0"/>
          </a:p>
          <a:p>
            <a:pPr marL="0" indent="0" algn="l" rtl="0">
              <a:buNone/>
            </a:pPr>
            <a:r>
              <a:rPr lang="en-US" b="1" dirty="0" err="1"/>
              <a:t>Verturi</a:t>
            </a:r>
            <a:r>
              <a:rPr lang="en-US" b="1" dirty="0"/>
              <a:t>, nozzle and orifice flow meters:</a:t>
            </a:r>
            <a:endParaRPr lang="en-US" dirty="0"/>
          </a:p>
          <a:p>
            <a:pPr marL="0" indent="0" algn="l" rtl="0">
              <a:buNone/>
            </a:pPr>
            <a:r>
              <a:rPr lang="en-US" dirty="0"/>
              <a:t>Three additional  used flow meters measuring that operate on the principles of </a:t>
            </a:r>
            <a:r>
              <a:rPr lang="en-US" dirty="0" err="1"/>
              <a:t>Bernoullis</a:t>
            </a:r>
            <a:r>
              <a:rPr lang="en-US" dirty="0"/>
              <a:t> eq. , venture, nozzle and orifice flow meters. They based on the principle that as the velocity of flow increases, a drop in pressure occurred. The measurement of the pressure drop can  be used to indicate the flow rate.</a:t>
            </a:r>
          </a:p>
          <a:p>
            <a:pPr marL="0" indent="0" algn="l" rtl="0">
              <a:buNone/>
            </a:pPr>
            <a:r>
              <a:rPr lang="en-US" dirty="0"/>
              <a:t>Fig. </a:t>
            </a:r>
            <a:r>
              <a:rPr lang="en-US" dirty="0" smtClean="0"/>
              <a:t>, </a:t>
            </a:r>
            <a:r>
              <a:rPr lang="en-US" dirty="0"/>
              <a:t>shows the </a:t>
            </a:r>
            <a:r>
              <a:rPr lang="en-US" dirty="0" err="1"/>
              <a:t>venturi</a:t>
            </a:r>
            <a:r>
              <a:rPr lang="en-US" dirty="0"/>
              <a:t>  meter, it is installed to the pipeline whose flow rate is measured , venture meter consist of a converging section followed by a constant diameter section (throat) followed by a diverging section.</a:t>
            </a:r>
          </a:p>
          <a:p>
            <a:endParaRPr lang="ar-IQ" dirty="0"/>
          </a:p>
        </p:txBody>
      </p:sp>
      <p:pic>
        <p:nvPicPr>
          <p:cNvPr id="5" name="Picture 4" descr="C:\Users\Nidaa\Desktop\IMG_656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960079" y="2240723"/>
            <a:ext cx="1967865" cy="4776470"/>
          </a:xfrm>
          <a:prstGeom prst="rect">
            <a:avLst/>
          </a:prstGeom>
          <a:noFill/>
          <a:ln>
            <a:noFill/>
          </a:ln>
        </p:spPr>
      </p:pic>
    </p:spTree>
    <p:extLst>
      <p:ext uri="{BB962C8B-B14F-4D97-AF65-F5344CB8AC3E}">
        <p14:creationId xmlns:p14="http://schemas.microsoft.com/office/powerpoint/2010/main" val="3843737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043608" y="188640"/>
                <a:ext cx="6696744" cy="7920880"/>
              </a:xfrm>
            </p:spPr>
            <p:txBody>
              <a:bodyPr>
                <a:normAutofit/>
              </a:bodyPr>
              <a:lstStyle/>
              <a:p>
                <a:pPr marL="0" indent="0" rtl="0">
                  <a:buNone/>
                </a:pPr>
                <a:r>
                  <a:rPr lang="ar-IQ" sz="2800" dirty="0" smtClean="0">
                    <a:latin typeface="Times New Roman" pitchFamily="18" charset="0"/>
                    <a:cs typeface="Times New Roman" pitchFamily="18" charset="0"/>
                  </a:rPr>
                  <a:t> </a:t>
                </a:r>
                <a:r>
                  <a:rPr lang="en-US" sz="800" dirty="0"/>
                  <a:t> </a:t>
                </a:r>
              </a:p>
              <a:p>
                <a:pPr marL="0" indent="0" algn="l" rtl="0">
                  <a:buNone/>
                </a:pPr>
                <a:r>
                  <a:rPr lang="en-US" dirty="0"/>
                  <a:t>Z</a:t>
                </a:r>
                <a:r>
                  <a:rPr lang="en-US" baseline="-25000" dirty="0"/>
                  <a:t>1</a:t>
                </a:r>
                <a:r>
                  <a:rPr lang="en-US" dirty="0"/>
                  <a:t>+</a:t>
                </a:r>
                <a14:m>
                  <m:oMath xmlns:m="http://schemas.openxmlformats.org/officeDocument/2006/math">
                    <m:f>
                      <m:fPr>
                        <m:ctrlPr>
                          <a:rPr lang="en-US" i="1"/>
                        </m:ctrlPr>
                      </m:fPr>
                      <m:num>
                        <m:r>
                          <a:rPr lang="en-US" i="1"/>
                          <m:t>𝑣</m:t>
                        </m:r>
                        <m:sSub>
                          <m:sSubPr>
                            <m:ctrlPr>
                              <a:rPr lang="en-US" i="1"/>
                            </m:ctrlPr>
                          </m:sSubPr>
                          <m:e>
                            <m:r>
                              <a:rPr lang="en-US" i="1"/>
                              <m:t> </m:t>
                            </m:r>
                          </m:e>
                          <m:sub>
                            <m:r>
                              <a:rPr lang="en-US" i="1"/>
                              <m:t>1</m:t>
                            </m:r>
                          </m:sub>
                        </m:sSub>
                        <m:sSup>
                          <m:sSupPr>
                            <m:ctrlPr>
                              <a:rPr lang="en-US" i="1"/>
                            </m:ctrlPr>
                          </m:sSupPr>
                          <m:e>
                            <m:r>
                              <a:rPr lang="en-US" i="1"/>
                              <m:t> </m:t>
                            </m:r>
                          </m:e>
                          <m:sup>
                            <m:r>
                              <a:rPr lang="en-US" i="1"/>
                              <m:t>2</m:t>
                            </m:r>
                          </m:sup>
                        </m:sSup>
                      </m:num>
                      <m:den>
                        <m:r>
                          <a:rPr lang="en-US" i="1"/>
                          <m:t>2</m:t>
                        </m:r>
                        <m:r>
                          <a:rPr lang="en-US" i="1"/>
                          <m:t>𝑔</m:t>
                        </m:r>
                      </m:den>
                    </m:f>
                    <m:r>
                      <a:rPr lang="en-US" i="1"/>
                      <m:t>+</m:t>
                    </m:r>
                    <m:f>
                      <m:fPr>
                        <m:ctrlPr>
                          <a:rPr lang="en-US" i="1"/>
                        </m:ctrlPr>
                      </m:fPr>
                      <m:num>
                        <m:r>
                          <a:rPr lang="en-US" i="1"/>
                          <m:t>𝑃</m:t>
                        </m:r>
                        <m:sSub>
                          <m:sSubPr>
                            <m:ctrlPr>
                              <a:rPr lang="en-US" i="1"/>
                            </m:ctrlPr>
                          </m:sSubPr>
                          <m:e>
                            <m:r>
                              <a:rPr lang="en-US" i="1"/>
                              <m:t> </m:t>
                            </m:r>
                          </m:e>
                          <m:sub>
                            <m:r>
                              <a:rPr lang="en-US" i="1"/>
                              <m:t>1</m:t>
                            </m:r>
                          </m:sub>
                        </m:sSub>
                      </m:num>
                      <m:den>
                        <m:r>
                          <a:rPr lang="en-US" i="1"/>
                          <m:t>𝛾</m:t>
                        </m:r>
                      </m:den>
                    </m:f>
                  </m:oMath>
                </a14:m>
                <a:r>
                  <a:rPr lang="en-US" dirty="0"/>
                  <a:t> = Z</a:t>
                </a:r>
                <a:r>
                  <a:rPr lang="en-US" baseline="-25000" dirty="0"/>
                  <a:t>2 </a:t>
                </a:r>
                <a:r>
                  <a:rPr lang="en-US" dirty="0"/>
                  <a:t>+</a:t>
                </a:r>
                <a14:m>
                  <m:oMath xmlns:m="http://schemas.openxmlformats.org/officeDocument/2006/math">
                    <m:f>
                      <m:fPr>
                        <m:ctrlPr>
                          <a:rPr lang="en-US" i="1"/>
                        </m:ctrlPr>
                      </m:fPr>
                      <m:num>
                        <m:r>
                          <a:rPr lang="en-US" i="1"/>
                          <m:t>𝑣</m:t>
                        </m:r>
                        <m:sSup>
                          <m:sSupPr>
                            <m:ctrlPr>
                              <a:rPr lang="en-US" i="1"/>
                            </m:ctrlPr>
                          </m:sSupPr>
                          <m:e>
                            <m:r>
                              <a:rPr lang="en-US" i="1"/>
                              <m:t> </m:t>
                            </m:r>
                            <m:sSub>
                              <m:sSubPr>
                                <m:ctrlPr>
                                  <a:rPr lang="en-US" i="1"/>
                                </m:ctrlPr>
                              </m:sSubPr>
                              <m:e>
                                <m:r>
                                  <a:rPr lang="en-US" i="1"/>
                                  <m:t> </m:t>
                                </m:r>
                              </m:e>
                              <m:sub>
                                <m:r>
                                  <a:rPr lang="en-US" i="1"/>
                                  <m:t>2</m:t>
                                </m:r>
                              </m:sub>
                            </m:sSub>
                          </m:e>
                          <m:sup>
                            <m:r>
                              <a:rPr lang="en-US" i="1"/>
                              <m:t>2</m:t>
                            </m:r>
                          </m:sup>
                        </m:sSup>
                      </m:num>
                      <m:den>
                        <m:r>
                          <a:rPr lang="en-US" i="1"/>
                          <m:t>2</m:t>
                        </m:r>
                        <m:r>
                          <a:rPr lang="en-US" i="1"/>
                          <m:t>𝑔</m:t>
                        </m:r>
                      </m:den>
                    </m:f>
                    <m:r>
                      <a:rPr lang="en-US" i="1"/>
                      <m:t>+</m:t>
                    </m:r>
                    <m:f>
                      <m:fPr>
                        <m:ctrlPr>
                          <a:rPr lang="en-US" i="1"/>
                        </m:ctrlPr>
                      </m:fPr>
                      <m:num>
                        <m:r>
                          <a:rPr lang="en-US" i="1"/>
                          <m:t>𝑃</m:t>
                        </m:r>
                        <m:sSub>
                          <m:sSubPr>
                            <m:ctrlPr>
                              <a:rPr lang="en-US" i="1"/>
                            </m:ctrlPr>
                          </m:sSubPr>
                          <m:e>
                            <m:r>
                              <a:rPr lang="en-US" i="1"/>
                              <m:t> </m:t>
                            </m:r>
                          </m:e>
                          <m:sub>
                            <m:r>
                              <a:rPr lang="en-US" i="1"/>
                              <m:t>2</m:t>
                            </m:r>
                          </m:sub>
                        </m:sSub>
                      </m:num>
                      <m:den>
                        <m:r>
                          <a:rPr lang="en-US" i="1"/>
                          <m:t>𝛾</m:t>
                        </m:r>
                      </m:den>
                    </m:f>
                  </m:oMath>
                </a14:m>
                <a:endParaRPr lang="en-US" dirty="0"/>
              </a:p>
              <a:p>
                <a:pPr marL="0" indent="0" algn="l" rtl="0">
                  <a:buNone/>
                </a:pPr>
                <a:r>
                  <a:rPr lang="en-US" dirty="0"/>
                  <a:t>Z1=Z2</a:t>
                </a:r>
              </a:p>
              <a:p>
                <a:pPr marL="0" indent="0" algn="l" rtl="0">
                  <a:buNone/>
                </a:pPr>
                <a:r>
                  <a:rPr lang="en-US" dirty="0"/>
                  <a:t>A1v1=A2v2</a:t>
                </a:r>
              </a:p>
              <a:p>
                <a:pPr marL="0" indent="0" algn="l" rtl="0">
                  <a:buNone/>
                </a:pPr>
                <a:r>
                  <a:rPr lang="en-US" dirty="0"/>
                  <a:t>So </a:t>
                </a:r>
                <a14:m>
                  <m:oMath xmlns:m="http://schemas.openxmlformats.org/officeDocument/2006/math">
                    <m:r>
                      <a:rPr lang="en-US" i="1"/>
                      <m:t>𝐶𝑣</m:t>
                    </m:r>
                    <m:r>
                      <a:rPr lang="en-US" i="1"/>
                      <m:t> </m:t>
                    </m:r>
                    <m:r>
                      <a:rPr lang="en-US" i="1"/>
                      <m:t>𝑖𝑑𝑒𝑎𝑙</m:t>
                    </m:r>
                    <m:r>
                      <a:rPr lang="en-US" i="1"/>
                      <m:t>=</m:t>
                    </m:r>
                    <m:rad>
                      <m:radPr>
                        <m:degHide m:val="on"/>
                        <m:ctrlPr>
                          <a:rPr lang="en-US" i="1"/>
                        </m:ctrlPr>
                      </m:radPr>
                      <m:deg/>
                      <m:e>
                        <m:f>
                          <m:fPr>
                            <m:ctrlPr>
                              <a:rPr lang="en-US" i="1"/>
                            </m:ctrlPr>
                          </m:fPr>
                          <m:num>
                            <m:r>
                              <a:rPr lang="en-US" i="1"/>
                              <m:t>2</m:t>
                            </m:r>
                            <m:r>
                              <a:rPr lang="en-US" i="1"/>
                              <m:t>(</m:t>
                            </m:r>
                            <m:r>
                              <a:rPr lang="en-US" i="1"/>
                              <m:t>𝑃</m:t>
                            </m:r>
                            <m:r>
                              <a:rPr lang="en-US" i="1"/>
                              <m:t>1</m:t>
                            </m:r>
                            <m:r>
                              <a:rPr lang="en-US" i="1"/>
                              <m:t>−</m:t>
                            </m:r>
                            <m:r>
                              <a:rPr lang="en-US" i="1"/>
                              <m:t>𝑃</m:t>
                            </m:r>
                            <m:r>
                              <a:rPr lang="en-US" i="1"/>
                              <m:t>2</m:t>
                            </m:r>
                            <m:r>
                              <a:rPr lang="en-US" i="1"/>
                              <m:t>)</m:t>
                            </m:r>
                          </m:num>
                          <m:den>
                            <m:r>
                              <a:rPr lang="en-US" i="1"/>
                              <m:t>𝜌</m:t>
                            </m:r>
                            <m:r>
                              <a:rPr lang="en-US" i="1"/>
                              <m:t>( </m:t>
                            </m:r>
                            <m:r>
                              <a:rPr lang="en-US" i="1"/>
                              <m:t>1</m:t>
                            </m:r>
                            <m:r>
                              <a:rPr lang="en-US" i="1"/>
                              <m:t>−</m:t>
                            </m:r>
                            <m:d>
                              <m:dPr>
                                <m:ctrlPr>
                                  <a:rPr lang="en-US" i="1"/>
                                </m:ctrlPr>
                              </m:dPr>
                              <m:e>
                                <m:f>
                                  <m:fPr>
                                    <m:ctrlPr>
                                      <a:rPr lang="en-US" i="1"/>
                                    </m:ctrlPr>
                                  </m:fPr>
                                  <m:num>
                                    <m:r>
                                      <a:rPr lang="en-US" i="1"/>
                                      <m:t>𝐴</m:t>
                                    </m:r>
                                    <m:r>
                                      <a:rPr lang="en-US" i="1"/>
                                      <m:t>2</m:t>
                                    </m:r>
                                  </m:num>
                                  <m:den>
                                    <m:r>
                                      <a:rPr lang="en-US" i="1"/>
                                      <m:t>𝐴</m:t>
                                    </m:r>
                                    <m:r>
                                      <a:rPr lang="en-US" i="1"/>
                                      <m:t>1</m:t>
                                    </m:r>
                                  </m:den>
                                </m:f>
                              </m:e>
                            </m:d>
                            <m:sSup>
                              <m:sSupPr>
                                <m:ctrlPr>
                                  <a:rPr lang="en-US" i="1"/>
                                </m:ctrlPr>
                              </m:sSupPr>
                              <m:e>
                                <m:r>
                                  <a:rPr lang="en-US" i="1"/>
                                  <m:t> </m:t>
                                </m:r>
                              </m:e>
                              <m:sup>
                                <m:r>
                                  <a:rPr lang="en-US" i="1"/>
                                  <m:t>2</m:t>
                                </m:r>
                                <m:r>
                                  <a:rPr lang="en-US" i="1"/>
                                  <m:t> </m:t>
                                </m:r>
                              </m:sup>
                            </m:sSup>
                            <m:r>
                              <a:rPr lang="en-US" i="1"/>
                              <m:t>)</m:t>
                            </m:r>
                          </m:den>
                        </m:f>
                      </m:e>
                    </m:rad>
                  </m:oMath>
                </a14:m>
                <a:endParaRPr lang="en-US" dirty="0" smtClean="0"/>
              </a:p>
              <a:p>
                <a:pPr marL="0" indent="0" algn="l" rtl="0">
                  <a:buNone/>
                </a:pPr>
                <a:r>
                  <a:rPr lang="en-US" dirty="0"/>
                  <a:t>To calculate the flow coefficient  </a:t>
                </a:r>
                <a:r>
                  <a:rPr lang="en-US" dirty="0" err="1"/>
                  <a:t>Cv</a:t>
                </a:r>
                <a:r>
                  <a:rPr lang="en-US" dirty="0"/>
                  <a:t>=</a:t>
                </a:r>
                <a14:m>
                  <m:oMath xmlns:m="http://schemas.openxmlformats.org/officeDocument/2006/math">
                    <m:f>
                      <m:fPr>
                        <m:ctrlPr>
                          <a:rPr lang="en-US" i="1"/>
                        </m:ctrlPr>
                      </m:fPr>
                      <m:num>
                        <m:r>
                          <a:rPr lang="en-US" i="1"/>
                          <m:t>𝑉</m:t>
                        </m:r>
                        <m:r>
                          <a:rPr lang="en-US" i="1"/>
                          <m:t>2</m:t>
                        </m:r>
                        <m:r>
                          <a:rPr lang="en-US" i="1"/>
                          <m:t> </m:t>
                        </m:r>
                        <m:r>
                          <a:rPr lang="en-US" i="1"/>
                          <m:t>𝑎𝑐𝑡𝑢𝑎𝑙</m:t>
                        </m:r>
                      </m:num>
                      <m:den>
                        <m:r>
                          <a:rPr lang="en-US" i="1"/>
                          <m:t>𝑉</m:t>
                        </m:r>
                        <m:r>
                          <a:rPr lang="en-US" i="1"/>
                          <m:t>2</m:t>
                        </m:r>
                        <m:r>
                          <a:rPr lang="en-US" i="1"/>
                          <m:t> </m:t>
                        </m:r>
                        <m:r>
                          <a:rPr lang="en-US" i="1"/>
                          <m:t>𝑖𝑑𝑒𝑎𝑙</m:t>
                        </m:r>
                      </m:den>
                    </m:f>
                  </m:oMath>
                </a14:m>
                <a:endParaRPr lang="en-US" dirty="0"/>
              </a:p>
              <a:p>
                <a:pPr marL="0" indent="0" algn="l" rtl="0">
                  <a:buNone/>
                </a:pPr>
                <a:r>
                  <a:rPr lang="en-US" dirty="0"/>
                  <a:t>Q=v2 actual A2= </a:t>
                </a:r>
                <a:r>
                  <a:rPr lang="en-US" dirty="0" err="1"/>
                  <a:t>Cv</a:t>
                </a:r>
                <a:r>
                  <a:rPr lang="en-US" dirty="0"/>
                  <a:t> ideal A2</a:t>
                </a:r>
              </a:p>
              <a:p>
                <a:pPr marL="0" indent="0" algn="l" rtl="0">
                  <a:buNone/>
                </a:pPr>
                <a:r>
                  <a:rPr lang="en-US" dirty="0"/>
                  <a:t>Q=</a:t>
                </a:r>
                <a14:m>
                  <m:oMath xmlns:m="http://schemas.openxmlformats.org/officeDocument/2006/math">
                    <m:r>
                      <a:rPr lang="en-US" i="1"/>
                      <m:t>𝐶𝑣</m:t>
                    </m:r>
                    <m:r>
                      <a:rPr lang="en-US" i="1"/>
                      <m:t> </m:t>
                    </m:r>
                    <m:r>
                      <a:rPr lang="en-US" i="1"/>
                      <m:t>𝐴</m:t>
                    </m:r>
                    <m:r>
                      <a:rPr lang="en-US" i="1"/>
                      <m:t>2</m:t>
                    </m:r>
                    <m:rad>
                      <m:radPr>
                        <m:degHide m:val="on"/>
                        <m:ctrlPr>
                          <a:rPr lang="en-US" i="1"/>
                        </m:ctrlPr>
                      </m:radPr>
                      <m:deg/>
                      <m:e>
                        <m:f>
                          <m:fPr>
                            <m:ctrlPr>
                              <a:rPr lang="en-US" i="1"/>
                            </m:ctrlPr>
                          </m:fPr>
                          <m:num>
                            <m:r>
                              <a:rPr lang="en-US" i="1"/>
                              <m:t>2</m:t>
                            </m:r>
                            <m:r>
                              <a:rPr lang="en-US" i="1"/>
                              <m:t>(</m:t>
                            </m:r>
                            <m:r>
                              <a:rPr lang="en-US" i="1"/>
                              <m:t>𝑃</m:t>
                            </m:r>
                            <m:r>
                              <a:rPr lang="en-US" i="1"/>
                              <m:t>1</m:t>
                            </m:r>
                            <m:r>
                              <a:rPr lang="en-US" i="1"/>
                              <m:t>−</m:t>
                            </m:r>
                            <m:r>
                              <a:rPr lang="en-US" i="1"/>
                              <m:t>𝑃</m:t>
                            </m:r>
                            <m:r>
                              <a:rPr lang="en-US" i="1"/>
                              <m:t>2</m:t>
                            </m:r>
                            <m:r>
                              <a:rPr lang="en-US" i="1"/>
                              <m:t>)</m:t>
                            </m:r>
                          </m:num>
                          <m:den>
                            <m:r>
                              <a:rPr lang="en-US" i="1"/>
                              <m:t>𝜌</m:t>
                            </m:r>
                            <m:r>
                              <a:rPr lang="en-US" i="1"/>
                              <m:t>( </m:t>
                            </m:r>
                            <m:r>
                              <a:rPr lang="en-US" i="1"/>
                              <m:t>1</m:t>
                            </m:r>
                            <m:r>
                              <a:rPr lang="en-US" i="1"/>
                              <m:t>−</m:t>
                            </m:r>
                            <m:d>
                              <m:dPr>
                                <m:ctrlPr>
                                  <a:rPr lang="en-US" i="1"/>
                                </m:ctrlPr>
                              </m:dPr>
                              <m:e>
                                <m:f>
                                  <m:fPr>
                                    <m:ctrlPr>
                                      <a:rPr lang="en-US" i="1"/>
                                    </m:ctrlPr>
                                  </m:fPr>
                                  <m:num>
                                    <m:r>
                                      <a:rPr lang="en-US" i="1"/>
                                      <m:t>𝐴</m:t>
                                    </m:r>
                                    <m:r>
                                      <a:rPr lang="en-US" i="1"/>
                                      <m:t>2</m:t>
                                    </m:r>
                                  </m:num>
                                  <m:den>
                                    <m:r>
                                      <a:rPr lang="en-US" i="1"/>
                                      <m:t>𝐴</m:t>
                                    </m:r>
                                    <m:r>
                                      <a:rPr lang="en-US" i="1"/>
                                      <m:t>1</m:t>
                                    </m:r>
                                  </m:den>
                                </m:f>
                              </m:e>
                            </m:d>
                            <m:sSup>
                              <m:sSupPr>
                                <m:ctrlPr>
                                  <a:rPr lang="en-US" i="1"/>
                                </m:ctrlPr>
                              </m:sSupPr>
                              <m:e>
                                <m:r>
                                  <a:rPr lang="en-US" i="1"/>
                                  <m:t> </m:t>
                                </m:r>
                              </m:e>
                              <m:sup>
                                <m:r>
                                  <a:rPr lang="en-US" i="1"/>
                                  <m:t>2</m:t>
                                </m:r>
                                <m:r>
                                  <a:rPr lang="en-US" i="1"/>
                                  <m:t> </m:t>
                                </m:r>
                              </m:sup>
                            </m:sSup>
                            <m:r>
                              <a:rPr lang="en-US" i="1"/>
                              <m:t>)</m:t>
                            </m:r>
                          </m:den>
                        </m:f>
                      </m:e>
                    </m:rad>
                  </m:oMath>
                </a14:m>
                <a:r>
                  <a:rPr lang="en-US" dirty="0"/>
                  <a:t>=</a:t>
                </a:r>
                <a14:m>
                  <m:oMath xmlns:m="http://schemas.openxmlformats.org/officeDocument/2006/math">
                    <m:r>
                      <a:rPr lang="en-US" i="1"/>
                      <m:t> </m:t>
                    </m:r>
                    <m:r>
                      <a:rPr lang="en-US" i="1"/>
                      <m:t>𝐶𝑣</m:t>
                    </m:r>
                    <m:r>
                      <a:rPr lang="en-US" i="1"/>
                      <m:t> </m:t>
                    </m:r>
                    <m:r>
                      <a:rPr lang="en-US" i="1"/>
                      <m:t>𝐴</m:t>
                    </m:r>
                    <m:r>
                      <a:rPr lang="en-US" i="1"/>
                      <m:t>2</m:t>
                    </m:r>
                    <m:rad>
                      <m:radPr>
                        <m:degHide m:val="on"/>
                        <m:ctrlPr>
                          <a:rPr lang="en-US" i="1"/>
                        </m:ctrlPr>
                      </m:radPr>
                      <m:deg/>
                      <m:e>
                        <m:f>
                          <m:fPr>
                            <m:ctrlPr>
                              <a:rPr lang="en-US" i="1"/>
                            </m:ctrlPr>
                          </m:fPr>
                          <m:num>
                            <m:r>
                              <a:rPr lang="en-US" i="1"/>
                              <m:t>2</m:t>
                            </m:r>
                            <m:r>
                              <a:rPr lang="en-US" i="1"/>
                              <m:t>(</m:t>
                            </m:r>
                            <m:r>
                              <a:rPr lang="en-US" i="1"/>
                              <m:t>𝑃</m:t>
                            </m:r>
                            <m:r>
                              <a:rPr lang="en-US" i="1"/>
                              <m:t>1</m:t>
                            </m:r>
                            <m:r>
                              <a:rPr lang="en-US" i="1"/>
                              <m:t>−</m:t>
                            </m:r>
                            <m:r>
                              <a:rPr lang="en-US" i="1"/>
                              <m:t>𝑃</m:t>
                            </m:r>
                            <m:r>
                              <a:rPr lang="en-US" i="1"/>
                              <m:t>2</m:t>
                            </m:r>
                            <m:r>
                              <a:rPr lang="en-US" i="1"/>
                              <m:t>)</m:t>
                            </m:r>
                          </m:num>
                          <m:den>
                            <m:r>
                              <a:rPr lang="en-US" i="1"/>
                              <m:t>𝜌</m:t>
                            </m:r>
                            <m:r>
                              <a:rPr lang="en-US" i="1"/>
                              <m:t>( </m:t>
                            </m:r>
                            <m:r>
                              <a:rPr lang="en-US" i="1"/>
                              <m:t>1</m:t>
                            </m:r>
                            <m:r>
                              <a:rPr lang="en-US" i="1"/>
                              <m:t>−</m:t>
                            </m:r>
                            <m:d>
                              <m:dPr>
                                <m:ctrlPr>
                                  <a:rPr lang="en-US" i="1"/>
                                </m:ctrlPr>
                              </m:dPr>
                              <m:e>
                                <m:f>
                                  <m:fPr>
                                    <m:ctrlPr>
                                      <a:rPr lang="en-US" i="1"/>
                                    </m:ctrlPr>
                                  </m:fPr>
                                  <m:num>
                                    <m:r>
                                      <a:rPr lang="en-US" i="1"/>
                                      <m:t>𝐷</m:t>
                                    </m:r>
                                    <m:r>
                                      <a:rPr lang="en-US" i="1"/>
                                      <m:t>2</m:t>
                                    </m:r>
                                  </m:num>
                                  <m:den>
                                    <m:r>
                                      <a:rPr lang="en-US" i="1"/>
                                      <m:t>𝐷</m:t>
                                    </m:r>
                                    <m:r>
                                      <a:rPr lang="en-US" i="1"/>
                                      <m:t>1</m:t>
                                    </m:r>
                                  </m:den>
                                </m:f>
                              </m:e>
                            </m:d>
                            <m:sSup>
                              <m:sSupPr>
                                <m:ctrlPr>
                                  <a:rPr lang="en-US" i="1"/>
                                </m:ctrlPr>
                              </m:sSupPr>
                              <m:e>
                                <m:r>
                                  <a:rPr lang="en-US" i="1"/>
                                  <m:t> </m:t>
                                </m:r>
                              </m:e>
                              <m:sup>
                                <m:r>
                                  <a:rPr lang="en-US" i="1"/>
                                  <m:t>2</m:t>
                                </m:r>
                                <m:r>
                                  <a:rPr lang="en-US" i="1"/>
                                  <m:t> </m:t>
                                </m:r>
                              </m:sup>
                            </m:sSup>
                            <m:r>
                              <a:rPr lang="en-US" i="1"/>
                              <m:t>)</m:t>
                            </m:r>
                          </m:den>
                        </m:f>
                      </m:e>
                    </m:rad>
                  </m:oMath>
                </a14:m>
                <a:endParaRPr lang="en-US" dirty="0">
                  <a:latin typeface="Times New Roman" pitchFamily="18" charset="0"/>
                  <a:cs typeface="Times New Roman" pitchFamily="18" charset="0"/>
                </a:endParaRPr>
              </a:p>
              <a:p>
                <a:pPr algn="just">
                  <a:buNone/>
                </a:pPr>
                <a:endParaRPr lang="en-US" sz="3600" dirty="0" smtClean="0"/>
              </a:p>
              <a:p>
                <a:pPr>
                  <a:buNone/>
                </a:pPr>
                <a:endParaRPr lang="ar-IQ"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043608" y="188640"/>
                <a:ext cx="6696744" cy="7920880"/>
              </a:xfrm>
              <a:blipFill rotWithShape="1">
                <a:blip r:embed="rId2"/>
                <a:stretch>
                  <a:fillRect l="-1365" t="-770" r="-1820"/>
                </a:stretch>
              </a:blipFill>
            </p:spPr>
            <p:txBody>
              <a:bodyPr/>
              <a:lstStyle/>
              <a:p>
                <a:r>
                  <a:rPr lang="ar-IQ">
                    <a:noFill/>
                  </a:rPr>
                  <a:t> </a:t>
                </a:r>
              </a:p>
            </p:txBody>
          </p:sp>
        </mc:Fallback>
      </mc:AlternateContent>
      <p:sp>
        <p:nvSpPr>
          <p:cNvPr id="3" name="Rectangle 2"/>
          <p:cNvSpPr>
            <a:spLocks noChangeArrowheads="1"/>
          </p:cNvSpPr>
          <p:nvPr/>
        </p:nvSpPr>
        <p:spPr bwMode="auto">
          <a:xfrm>
            <a:off x="899591" y="2509739"/>
            <a:ext cx="7488833"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500042"/>
            <a:ext cx="7514006" cy="5738834"/>
          </a:xfrm>
        </p:spPr>
        <p:txBody>
          <a:bodyPr>
            <a:normAutofit/>
          </a:bodyPr>
          <a:lstStyle/>
          <a:p>
            <a:pPr algn="just" rtl="0">
              <a:buNone/>
            </a:pPr>
            <a:r>
              <a:rPr lang="ar-IQ" dirty="0" smtClean="0"/>
              <a:t> </a:t>
            </a:r>
            <a:r>
              <a:rPr lang="ar-IQ" dirty="0" smtClean="0">
                <a:latin typeface="Times New Roman" pitchFamily="18" charset="0"/>
                <a:cs typeface="Times New Roman" pitchFamily="18" charset="0"/>
              </a:rPr>
              <a:t> </a:t>
            </a:r>
            <a:r>
              <a:rPr lang="en-US" u="sng" dirty="0" smtClean="0"/>
              <a:t> </a:t>
            </a:r>
            <a:endParaRPr lang="en-US" dirty="0">
              <a:latin typeface="Times New Roman" pitchFamily="18" charset="0"/>
              <a:cs typeface="Times New Roman" pitchFamily="18" charset="0"/>
            </a:endParaRPr>
          </a:p>
          <a:p>
            <a:pPr rtl="0"/>
            <a:r>
              <a:rPr lang="en-US" sz="3200" dirty="0"/>
              <a:t> </a:t>
            </a:r>
          </a:p>
          <a:p>
            <a:r>
              <a:rPr lang="en-US" sz="3200" dirty="0" smtClean="0"/>
              <a:t>Fig., </a:t>
            </a:r>
            <a:r>
              <a:rPr lang="en-US" sz="3200" dirty="0"/>
              <a:t>shows the nozzle meter contain a </a:t>
            </a:r>
            <a:r>
              <a:rPr lang="en-US" sz="3200" dirty="0" smtClean="0"/>
              <a:t>nozzle has </a:t>
            </a:r>
            <a:r>
              <a:rPr lang="en-US" sz="3200" dirty="0"/>
              <a:t>a flange on its upstream face</a:t>
            </a:r>
            <a:endParaRPr lang="ar-IQ" sz="3200" dirty="0" smtClean="0">
              <a:latin typeface="Times New Roman" pitchFamily="18" charset="0"/>
              <a:cs typeface="Times New Roman" pitchFamily="18" charset="0"/>
            </a:endParaRPr>
          </a:p>
        </p:txBody>
      </p:sp>
      <p:sp>
        <p:nvSpPr>
          <p:cNvPr id="17409" name="Rectangle 1"/>
          <p:cNvSpPr>
            <a:spLocks noChangeArrowheads="1"/>
          </p:cNvSpPr>
          <p:nvPr/>
        </p:nvSpPr>
        <p:spPr bwMode="auto">
          <a:xfrm>
            <a:off x="8269582" y="500042"/>
            <a:ext cx="41710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ar-SA" sz="3600" b="0" i="0" u="none" strike="noStrike" cap="none" normalizeH="0" baseline="0" dirty="0" smtClean="0">
              <a:ln>
                <a:noFill/>
              </a:ln>
              <a:effectLst/>
              <a:latin typeface="Arial" pitchFamily="34" charset="0"/>
              <a:cs typeface="Arial" pitchFamily="34" charset="0"/>
            </a:endParaRPr>
          </a:p>
        </p:txBody>
      </p:sp>
      <p:sp>
        <p:nvSpPr>
          <p:cNvPr id="43009" name="Rectangle 1"/>
          <p:cNvSpPr>
            <a:spLocks noChangeArrowheads="1"/>
          </p:cNvSpPr>
          <p:nvPr/>
        </p:nvSpPr>
        <p:spPr bwMode="auto">
          <a:xfrm>
            <a:off x="8856680" y="892552"/>
            <a:ext cx="287323" cy="17697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a:t>
            </a:r>
          </a:p>
          <a:p>
            <a:pPr marL="0" marR="0" lvl="0" indent="0" algn="r"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755576" y="892550"/>
            <a:ext cx="7344816" cy="400110"/>
          </a:xfrm>
          <a:prstGeom prst="rect">
            <a:avLst/>
          </a:prstGeom>
        </p:spPr>
        <p:txBody>
          <a:bodyPr wrap="square">
            <a:spAutoFit/>
          </a:bodyPr>
          <a:lstStyle/>
          <a:p>
            <a:pPr algn="just" rtl="0"/>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7" name="Picture 6" descr="C:\Users\Nidaa\Desktop\IMG_656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163945" y="3091774"/>
            <a:ext cx="1982470" cy="2583180"/>
          </a:xfrm>
          <a:prstGeom prst="rect">
            <a:avLst/>
          </a:prstGeom>
          <a:noFill/>
          <a:ln>
            <a:noFill/>
          </a:ln>
        </p:spPr>
      </p:pic>
      <mc:AlternateContent xmlns:mc="http://schemas.openxmlformats.org/markup-compatibility/2006">
        <mc:Choice xmlns:a14="http://schemas.microsoft.com/office/drawing/2010/main" Requires="a14">
          <p:sp>
            <p:nvSpPr>
              <p:cNvPr id="4" name="Rectangle 3"/>
              <p:cNvSpPr/>
              <p:nvPr/>
            </p:nvSpPr>
            <p:spPr>
              <a:xfrm>
                <a:off x="971600" y="3461263"/>
                <a:ext cx="4572000" cy="1464696"/>
              </a:xfrm>
              <a:prstGeom prst="rect">
                <a:avLst/>
              </a:prstGeom>
            </p:spPr>
            <p:txBody>
              <a:bodyPr>
                <a:spAutoFit/>
              </a:bodyPr>
              <a:lstStyle/>
              <a:p>
                <a:pPr rtl="0"/>
                <a:r>
                  <a:rPr lang="en-US" dirty="0"/>
                  <a:t> </a:t>
                </a:r>
              </a:p>
              <a:p>
                <a:pPr rtl="0"/>
                <a:r>
                  <a:rPr lang="en-US" dirty="0"/>
                  <a:t>Q=</a:t>
                </a:r>
                <a14:m>
                  <m:oMath xmlns:m="http://schemas.openxmlformats.org/officeDocument/2006/math">
                    <m:r>
                      <a:rPr lang="en-US" i="1"/>
                      <m:t> </m:t>
                    </m:r>
                    <m:r>
                      <a:rPr lang="en-US" i="1"/>
                      <m:t>𝐶𝑛</m:t>
                    </m:r>
                    <m:r>
                      <a:rPr lang="en-US" i="1"/>
                      <m:t> </m:t>
                    </m:r>
                    <m:r>
                      <a:rPr lang="en-US" i="1"/>
                      <m:t>𝐴</m:t>
                    </m:r>
                    <m:r>
                      <a:rPr lang="en-US" i="1"/>
                      <m:t>2</m:t>
                    </m:r>
                    <m:rad>
                      <m:radPr>
                        <m:degHide m:val="on"/>
                        <m:ctrlPr>
                          <a:rPr lang="en-US" i="1"/>
                        </m:ctrlPr>
                      </m:radPr>
                      <m:deg/>
                      <m:e>
                        <m:f>
                          <m:fPr>
                            <m:ctrlPr>
                              <a:rPr lang="en-US" i="1"/>
                            </m:ctrlPr>
                          </m:fPr>
                          <m:num>
                            <m:r>
                              <a:rPr lang="en-US" i="1"/>
                              <m:t>2</m:t>
                            </m:r>
                            <m:r>
                              <a:rPr lang="en-US" i="1"/>
                              <m:t>(</m:t>
                            </m:r>
                            <m:r>
                              <a:rPr lang="en-US" i="1"/>
                              <m:t>𝑃</m:t>
                            </m:r>
                            <m:r>
                              <a:rPr lang="en-US" i="1"/>
                              <m:t>1</m:t>
                            </m:r>
                            <m:r>
                              <a:rPr lang="en-US" i="1"/>
                              <m:t>−</m:t>
                            </m:r>
                            <m:r>
                              <a:rPr lang="en-US" i="1"/>
                              <m:t>𝑃</m:t>
                            </m:r>
                            <m:r>
                              <a:rPr lang="en-US" i="1"/>
                              <m:t>2</m:t>
                            </m:r>
                            <m:r>
                              <a:rPr lang="en-US" i="1"/>
                              <m:t>)</m:t>
                            </m:r>
                          </m:num>
                          <m:den>
                            <m:r>
                              <a:rPr lang="en-US" i="1"/>
                              <m:t>𝜌</m:t>
                            </m:r>
                            <m:r>
                              <a:rPr lang="en-US" i="1"/>
                              <m:t>( </m:t>
                            </m:r>
                            <m:r>
                              <a:rPr lang="en-US" i="1"/>
                              <m:t>1</m:t>
                            </m:r>
                            <m:r>
                              <a:rPr lang="en-US" i="1"/>
                              <m:t>−</m:t>
                            </m:r>
                            <m:d>
                              <m:dPr>
                                <m:ctrlPr>
                                  <a:rPr lang="en-US" i="1"/>
                                </m:ctrlPr>
                              </m:dPr>
                              <m:e>
                                <m:f>
                                  <m:fPr>
                                    <m:ctrlPr>
                                      <a:rPr lang="en-US" i="1"/>
                                    </m:ctrlPr>
                                  </m:fPr>
                                  <m:num>
                                    <m:r>
                                      <a:rPr lang="en-US" i="1"/>
                                      <m:t>𝐷</m:t>
                                    </m:r>
                                    <m:r>
                                      <a:rPr lang="en-US" i="1"/>
                                      <m:t>2</m:t>
                                    </m:r>
                                  </m:num>
                                  <m:den>
                                    <m:r>
                                      <a:rPr lang="en-US" i="1"/>
                                      <m:t>𝐷</m:t>
                                    </m:r>
                                    <m:r>
                                      <a:rPr lang="en-US" i="1"/>
                                      <m:t>1</m:t>
                                    </m:r>
                                  </m:den>
                                </m:f>
                              </m:e>
                            </m:d>
                            <m:sSup>
                              <m:sSupPr>
                                <m:ctrlPr>
                                  <a:rPr lang="en-US" i="1"/>
                                </m:ctrlPr>
                              </m:sSupPr>
                              <m:e>
                                <m:r>
                                  <a:rPr lang="en-US" i="1"/>
                                  <m:t> </m:t>
                                </m:r>
                              </m:e>
                              <m:sup>
                                <m:r>
                                  <a:rPr lang="en-US" i="1"/>
                                  <m:t>2</m:t>
                                </m:r>
                                <m:r>
                                  <a:rPr lang="en-US" i="1"/>
                                  <m:t> </m:t>
                                </m:r>
                              </m:sup>
                            </m:sSup>
                            <m:r>
                              <a:rPr lang="en-US" i="1"/>
                              <m:t>)</m:t>
                            </m:r>
                          </m:den>
                        </m:f>
                      </m:e>
                    </m:rad>
                  </m:oMath>
                </a14:m>
                <a:r>
                  <a:rPr lang="en-US" dirty="0"/>
                  <a:t>            </a:t>
                </a:r>
                <a:r>
                  <a:rPr lang="en-US" dirty="0" err="1"/>
                  <a:t>Cn</a:t>
                </a:r>
                <a:r>
                  <a:rPr lang="en-US" dirty="0"/>
                  <a:t> discharge coefficient.</a:t>
                </a:r>
              </a:p>
            </p:txBody>
          </p:sp>
        </mc:Choice>
        <mc:Fallback>
          <p:sp>
            <p:nvSpPr>
              <p:cNvPr id="4" name="Rectangle 3"/>
              <p:cNvSpPr>
                <a:spLocks noRot="1" noChangeAspect="1" noMove="1" noResize="1" noEditPoints="1" noAdjustHandles="1" noChangeArrowheads="1" noChangeShapeType="1" noTextEdit="1"/>
              </p:cNvSpPr>
              <p:nvPr/>
            </p:nvSpPr>
            <p:spPr>
              <a:xfrm>
                <a:off x="971600" y="3461263"/>
                <a:ext cx="4572000" cy="1464696"/>
              </a:xfrm>
              <a:prstGeom prst="rect">
                <a:avLst/>
              </a:prstGeom>
              <a:blipFill rotWithShape="1">
                <a:blip r:embed="rId3"/>
                <a:stretch>
                  <a:fillRect r="-2000" b="-5833"/>
                </a:stretch>
              </a:blipFill>
            </p:spPr>
            <p:txBody>
              <a:bodyPr/>
              <a:lstStyle/>
              <a:p>
                <a:r>
                  <a:rPr lang="ar-IQ">
                    <a:noFill/>
                  </a:rPr>
                  <a:t> </a:t>
                </a:r>
              </a:p>
            </p:txBody>
          </p:sp>
        </mc:Fallback>
      </mc:AlternateContent>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764704"/>
            <a:ext cx="7200800" cy="5102732"/>
          </a:xfrm>
        </p:spPr>
        <p:txBody>
          <a:bodyPr>
            <a:normAutofit/>
          </a:bodyPr>
          <a:lstStyle/>
          <a:p>
            <a:pPr algn="just" rtl="0"/>
            <a:endParaRPr lang="en-US" dirty="0">
              <a:latin typeface="Times New Roman" pitchFamily="18" charset="0"/>
              <a:cs typeface="Times New Roman" pitchFamily="18" charset="0"/>
            </a:endParaRPr>
          </a:p>
          <a:p>
            <a:pPr algn="l">
              <a:buNone/>
            </a:pPr>
            <a:r>
              <a:rPr lang="en-US" dirty="0" smtClean="0"/>
              <a:t>Fig., </a:t>
            </a:r>
            <a:r>
              <a:rPr lang="en-US" dirty="0"/>
              <a:t>shows the orifice meter it is a simple flow meter consist of a circular plate containing a sharp edge , the upstream fluid approach the orifice it must turn inward to inter the orifice. The fluid jet cannot immediately change directions as its flow, thus the jet area continues to contract until its minimum value is obtained downstream :</a:t>
            </a:r>
          </a:p>
          <a:p>
            <a:pPr>
              <a:buNone/>
            </a:pPr>
            <a:endParaRPr lang="ar-IQ" sz="2800" dirty="0">
              <a:solidFill>
                <a:schemeClr val="tx1"/>
              </a:solidFill>
              <a:latin typeface="Times New Roman" pitchFamily="18" charset="0"/>
              <a:cs typeface="Times New Roman" pitchFamily="18" charset="0"/>
            </a:endParaRPr>
          </a:p>
        </p:txBody>
      </p:sp>
      <p:sp>
        <p:nvSpPr>
          <p:cNvPr id="16386" name="Rectangle 2"/>
          <p:cNvSpPr>
            <a:spLocks noChangeArrowheads="1"/>
          </p:cNvSpPr>
          <p:nvPr/>
        </p:nvSpPr>
        <p:spPr bwMode="auto">
          <a:xfrm>
            <a:off x="121987" y="2833880"/>
            <a:ext cx="833844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dirty="0" smtClean="0">
              <a:solidFill>
                <a:srgbClr val="C00000"/>
              </a:solidFill>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kumimoji="0" lang="ar-IQ" sz="3200" b="1"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1" i="0" u="none" strike="noStrike" cap="none" normalizeH="0" baseline="0" dirty="0" smtClean="0">
              <a:ln>
                <a:noFill/>
              </a:ln>
              <a:effectLst/>
              <a:latin typeface="Arial" pitchFamily="34" charset="0"/>
              <a:cs typeface="Arial" pitchFamily="34" charset="0"/>
            </a:endParaRPr>
          </a:p>
        </p:txBody>
      </p:sp>
      <p:pic>
        <p:nvPicPr>
          <p:cNvPr id="4" name="Picture 3" descr="C:\Users\Nidaa\Desktop\IMG_656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005190" y="2468060"/>
            <a:ext cx="1724660" cy="3870960"/>
          </a:xfrm>
          <a:prstGeom prst="rect">
            <a:avLst/>
          </a:prstGeom>
          <a:noFill/>
          <a:ln>
            <a:noFill/>
          </a:ln>
        </p:spPr>
      </p:pic>
      <mc:AlternateContent xmlns:mc="http://schemas.openxmlformats.org/markup-compatibility/2006">
        <mc:Choice xmlns:a14="http://schemas.microsoft.com/office/drawing/2010/main" Requires="a14">
          <p:sp>
            <p:nvSpPr>
              <p:cNvPr id="3" name="Rectangle 2"/>
              <p:cNvSpPr/>
              <p:nvPr/>
            </p:nvSpPr>
            <p:spPr>
              <a:xfrm>
                <a:off x="755576" y="4403540"/>
                <a:ext cx="4572000" cy="1187697"/>
              </a:xfrm>
              <a:prstGeom prst="rect">
                <a:avLst/>
              </a:prstGeom>
            </p:spPr>
            <p:txBody>
              <a:bodyPr>
                <a:spAutoFit/>
              </a:bodyPr>
              <a:lstStyle/>
              <a:p>
                <a:pPr rtl="0"/>
                <a:r>
                  <a:rPr lang="en-US" dirty="0"/>
                  <a:t>Q=</a:t>
                </a:r>
                <a14:m>
                  <m:oMath xmlns:m="http://schemas.openxmlformats.org/officeDocument/2006/math">
                    <m:r>
                      <a:rPr lang="en-US" i="1"/>
                      <m:t> </m:t>
                    </m:r>
                    <m:r>
                      <a:rPr lang="en-US" i="1"/>
                      <m:t>𝐶</m:t>
                    </m:r>
                    <m:r>
                      <a:rPr lang="en-US" i="1"/>
                      <m:t>0</m:t>
                    </m:r>
                    <m:r>
                      <a:rPr lang="en-US" i="1"/>
                      <m:t> </m:t>
                    </m:r>
                    <m:r>
                      <a:rPr lang="en-US" i="1"/>
                      <m:t>𝐴</m:t>
                    </m:r>
                    <m:r>
                      <a:rPr lang="en-US" i="1"/>
                      <m:t>0</m:t>
                    </m:r>
                    <m:rad>
                      <m:radPr>
                        <m:degHide m:val="on"/>
                        <m:ctrlPr>
                          <a:rPr lang="en-US" i="1"/>
                        </m:ctrlPr>
                      </m:radPr>
                      <m:deg/>
                      <m:e>
                        <m:f>
                          <m:fPr>
                            <m:ctrlPr>
                              <a:rPr lang="en-US" i="1"/>
                            </m:ctrlPr>
                          </m:fPr>
                          <m:num>
                            <m:r>
                              <a:rPr lang="en-US" i="1"/>
                              <m:t>2</m:t>
                            </m:r>
                            <m:r>
                              <a:rPr lang="en-US" i="1"/>
                              <m:t>(</m:t>
                            </m:r>
                            <m:r>
                              <a:rPr lang="en-US" i="1"/>
                              <m:t>𝑃</m:t>
                            </m:r>
                            <m:r>
                              <a:rPr lang="en-US" i="1"/>
                              <m:t>1</m:t>
                            </m:r>
                            <m:r>
                              <a:rPr lang="en-US" i="1"/>
                              <m:t>−</m:t>
                            </m:r>
                            <m:r>
                              <a:rPr lang="en-US" i="1"/>
                              <m:t>𝑃</m:t>
                            </m:r>
                            <m:r>
                              <a:rPr lang="en-US" i="1"/>
                              <m:t>2</m:t>
                            </m:r>
                            <m:r>
                              <a:rPr lang="en-US" i="1"/>
                              <m:t>)</m:t>
                            </m:r>
                          </m:num>
                          <m:den>
                            <m:r>
                              <a:rPr lang="en-US" i="1"/>
                              <m:t>𝜌</m:t>
                            </m:r>
                            <m:r>
                              <a:rPr lang="en-US" i="1"/>
                              <m:t>( </m:t>
                            </m:r>
                            <m:r>
                              <a:rPr lang="en-US" i="1"/>
                              <m:t>1</m:t>
                            </m:r>
                            <m:r>
                              <a:rPr lang="en-US" i="1"/>
                              <m:t>−</m:t>
                            </m:r>
                            <m:d>
                              <m:dPr>
                                <m:ctrlPr>
                                  <a:rPr lang="en-US" i="1"/>
                                </m:ctrlPr>
                              </m:dPr>
                              <m:e>
                                <m:f>
                                  <m:fPr>
                                    <m:ctrlPr>
                                      <a:rPr lang="en-US" i="1"/>
                                    </m:ctrlPr>
                                  </m:fPr>
                                  <m:num>
                                    <m:r>
                                      <a:rPr lang="en-US" i="1"/>
                                      <m:t>𝐷</m:t>
                                    </m:r>
                                    <m:r>
                                      <a:rPr lang="en-US" i="1"/>
                                      <m:t>0</m:t>
                                    </m:r>
                                  </m:num>
                                  <m:den>
                                    <m:r>
                                      <a:rPr lang="en-US" i="1"/>
                                      <m:t>𝐷</m:t>
                                    </m:r>
                                    <m:r>
                                      <a:rPr lang="en-US" i="1"/>
                                      <m:t>1</m:t>
                                    </m:r>
                                  </m:den>
                                </m:f>
                              </m:e>
                            </m:d>
                            <m:sSup>
                              <m:sSupPr>
                                <m:ctrlPr>
                                  <a:rPr lang="en-US" i="1"/>
                                </m:ctrlPr>
                              </m:sSupPr>
                              <m:e>
                                <m:r>
                                  <a:rPr lang="en-US" i="1"/>
                                  <m:t> </m:t>
                                </m:r>
                              </m:e>
                              <m:sup>
                                <m:r>
                                  <a:rPr lang="en-US" i="1"/>
                                  <m:t>2</m:t>
                                </m:r>
                                <m:r>
                                  <a:rPr lang="en-US" i="1"/>
                                  <m:t> </m:t>
                                </m:r>
                              </m:sup>
                            </m:sSup>
                            <m:r>
                              <a:rPr lang="en-US" i="1"/>
                              <m:t>)</m:t>
                            </m:r>
                          </m:den>
                        </m:f>
                      </m:e>
                    </m:rad>
                  </m:oMath>
                </a14:m>
                <a:r>
                  <a:rPr lang="en-US" dirty="0"/>
                  <a:t>      A0:area of the hole in the orifice plate.</a:t>
                </a:r>
              </a:p>
            </p:txBody>
          </p:sp>
        </mc:Choice>
        <mc:Fallback>
          <p:sp>
            <p:nvSpPr>
              <p:cNvPr id="3" name="Rectangle 2"/>
              <p:cNvSpPr>
                <a:spLocks noRot="1" noChangeAspect="1" noMove="1" noResize="1" noEditPoints="1" noAdjustHandles="1" noChangeArrowheads="1" noChangeShapeType="1" noTextEdit="1"/>
              </p:cNvSpPr>
              <p:nvPr/>
            </p:nvSpPr>
            <p:spPr>
              <a:xfrm>
                <a:off x="755576" y="4403540"/>
                <a:ext cx="4572000" cy="1187697"/>
              </a:xfrm>
              <a:prstGeom prst="rect">
                <a:avLst/>
              </a:prstGeom>
              <a:blipFill rotWithShape="1">
                <a:blip r:embed="rId3"/>
                <a:stretch>
                  <a:fillRect r="-2000" b="-7179"/>
                </a:stretch>
              </a:blipFill>
            </p:spPr>
            <p:txBody>
              <a:bodyPr/>
              <a:lstStyle/>
              <a:p>
                <a:r>
                  <a:rPr lang="ar-IQ">
                    <a:noFill/>
                  </a:rPr>
                  <a:t> </a:t>
                </a:r>
              </a:p>
            </p:txBody>
          </p:sp>
        </mc:Fallback>
      </mc:AlternateContent>
    </p:spTree>
  </p:cSld>
  <p:clrMapOvr>
    <a:masterClrMapping/>
  </p:clrMapOvr>
  <p:transition spd="slow">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47664" y="404664"/>
                <a:ext cx="6196405" cy="2808312"/>
              </a:xfrm>
            </p:spPr>
            <p:txBody>
              <a:bodyPr>
                <a:noAutofit/>
              </a:bodyPr>
              <a:lstStyle/>
              <a:p>
                <a:pPr marL="0" indent="0" algn="l" rtl="0">
                  <a:buNone/>
                </a:pPr>
                <a:r>
                  <a:rPr lang="en-US" sz="20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algn="l" rtl="0"/>
                <a:r>
                  <a:rPr lang="en-US" sz="1600" dirty="0" smtClean="0"/>
                  <a:t>Ex:</a:t>
                </a:r>
                <a:endParaRPr lang="en-US" sz="1600" dirty="0"/>
              </a:p>
              <a:p>
                <a:pPr algn="l" rtl="0"/>
                <a:r>
                  <a:rPr lang="en-US" sz="1600" dirty="0"/>
                  <a:t>Venture meter of fig.11,  has the following data:D1 3in, D20.75 in, </a:t>
                </a:r>
                <a:r>
                  <a:rPr lang="en-US" sz="1600" dirty="0" err="1"/>
                  <a:t>Cv</a:t>
                </a:r>
                <a:r>
                  <a:rPr lang="en-US" sz="1600" dirty="0"/>
                  <a:t> 0.98, fluid in manometer is mercury, P2-P1=10 psi, H=20 in Hg, find the flow rate in gallons per minute  ?</a:t>
                </a:r>
              </a:p>
              <a:p>
                <a:pPr algn="l" rtl="0"/>
                <a:r>
                  <a:rPr lang="en-US" sz="1600" dirty="0"/>
                  <a:t>Q=</a:t>
                </a:r>
                <a14:m>
                  <m:oMath xmlns:m="http://schemas.openxmlformats.org/officeDocument/2006/math">
                    <m:r>
                      <a:rPr lang="en-US" sz="1600" i="1"/>
                      <m:t>𝐶𝑣</m:t>
                    </m:r>
                    <m:r>
                      <a:rPr lang="en-US" sz="1600" i="1"/>
                      <m:t> </m:t>
                    </m:r>
                    <m:r>
                      <a:rPr lang="en-US" sz="1600" i="1"/>
                      <m:t>𝐴</m:t>
                    </m:r>
                    <m:r>
                      <a:rPr lang="en-US" sz="1600" i="1"/>
                      <m:t>2</m:t>
                    </m:r>
                    <m:rad>
                      <m:radPr>
                        <m:degHide m:val="on"/>
                        <m:ctrlPr>
                          <a:rPr lang="en-US" sz="1600" i="1"/>
                        </m:ctrlPr>
                      </m:radPr>
                      <m:deg/>
                      <m:e>
                        <m:f>
                          <m:fPr>
                            <m:ctrlPr>
                              <a:rPr lang="en-US" sz="1600" i="1"/>
                            </m:ctrlPr>
                          </m:fPr>
                          <m:num>
                            <m:r>
                              <a:rPr lang="en-US" sz="1600" i="1"/>
                              <m:t>2</m:t>
                            </m:r>
                            <m:r>
                              <a:rPr lang="en-US" sz="1600" i="1"/>
                              <m:t>(</m:t>
                            </m:r>
                            <m:r>
                              <a:rPr lang="en-US" sz="1600" i="1"/>
                              <m:t>𝑃</m:t>
                            </m:r>
                            <m:r>
                              <a:rPr lang="en-US" sz="1600" i="1"/>
                              <m:t>1</m:t>
                            </m:r>
                            <m:r>
                              <a:rPr lang="en-US" sz="1600" i="1"/>
                              <m:t>−</m:t>
                            </m:r>
                            <m:r>
                              <a:rPr lang="en-US" sz="1600" i="1"/>
                              <m:t>𝑃</m:t>
                            </m:r>
                            <m:r>
                              <a:rPr lang="en-US" sz="1600" i="1"/>
                              <m:t>2</m:t>
                            </m:r>
                            <m:r>
                              <a:rPr lang="en-US" sz="1600" i="1"/>
                              <m:t>)</m:t>
                            </m:r>
                          </m:num>
                          <m:den>
                            <m:r>
                              <a:rPr lang="en-US" sz="1600" i="1"/>
                              <m:t>𝜌</m:t>
                            </m:r>
                            <m:r>
                              <a:rPr lang="en-US" sz="1600" i="1"/>
                              <m:t>( </m:t>
                            </m:r>
                            <m:r>
                              <a:rPr lang="en-US" sz="1600" i="1"/>
                              <m:t>1</m:t>
                            </m:r>
                            <m:r>
                              <a:rPr lang="en-US" sz="1600" i="1"/>
                              <m:t>−</m:t>
                            </m:r>
                            <m:d>
                              <m:dPr>
                                <m:ctrlPr>
                                  <a:rPr lang="en-US" sz="1600" i="1"/>
                                </m:ctrlPr>
                              </m:dPr>
                              <m:e>
                                <m:f>
                                  <m:fPr>
                                    <m:ctrlPr>
                                      <a:rPr lang="en-US" sz="1600" i="1"/>
                                    </m:ctrlPr>
                                  </m:fPr>
                                  <m:num>
                                    <m:r>
                                      <a:rPr lang="en-US" sz="1600" i="1"/>
                                      <m:t>𝐴</m:t>
                                    </m:r>
                                    <m:r>
                                      <a:rPr lang="en-US" sz="1600" i="1"/>
                                      <m:t>2</m:t>
                                    </m:r>
                                  </m:num>
                                  <m:den>
                                    <m:r>
                                      <a:rPr lang="en-US" sz="1600" i="1"/>
                                      <m:t>𝐴</m:t>
                                    </m:r>
                                    <m:r>
                                      <a:rPr lang="en-US" sz="1600" i="1"/>
                                      <m:t>1</m:t>
                                    </m:r>
                                  </m:den>
                                </m:f>
                              </m:e>
                            </m:d>
                            <m:sSup>
                              <m:sSupPr>
                                <m:ctrlPr>
                                  <a:rPr lang="en-US" sz="1600" i="1"/>
                                </m:ctrlPr>
                              </m:sSupPr>
                              <m:e>
                                <m:r>
                                  <a:rPr lang="en-US" sz="1600" i="1"/>
                                  <m:t> </m:t>
                                </m:r>
                              </m:e>
                              <m:sup>
                                <m:r>
                                  <a:rPr lang="en-US" sz="1600" i="1"/>
                                  <m:t>2</m:t>
                                </m:r>
                                <m:r>
                                  <a:rPr lang="en-US" sz="1600" i="1"/>
                                  <m:t> </m:t>
                                </m:r>
                              </m:sup>
                            </m:sSup>
                            <m:r>
                              <a:rPr lang="en-US" sz="1600" i="1"/>
                              <m:t>)</m:t>
                            </m:r>
                          </m:den>
                        </m:f>
                      </m:e>
                    </m:rad>
                  </m:oMath>
                </a14:m>
                <a:endParaRPr lang="en-US" sz="1600" dirty="0"/>
              </a:p>
              <a:p>
                <a:pPr algn="l" rtl="0"/>
                <a:r>
                  <a:rPr lang="en-US" sz="1600" dirty="0"/>
                  <a:t>A2=</a:t>
                </a:r>
                <a14:m>
                  <m:oMath xmlns:m="http://schemas.openxmlformats.org/officeDocument/2006/math">
                    <m:f>
                      <m:fPr>
                        <m:ctrlPr>
                          <a:rPr lang="en-US" sz="1600" i="1"/>
                        </m:ctrlPr>
                      </m:fPr>
                      <m:num>
                        <m:r>
                          <a:rPr lang="en-US" sz="1600" i="1"/>
                          <m:t>𝜋</m:t>
                        </m:r>
                      </m:num>
                      <m:den>
                        <m:r>
                          <a:rPr lang="en-US" sz="1600" i="1"/>
                          <m:t>4</m:t>
                        </m:r>
                      </m:den>
                    </m:f>
                  </m:oMath>
                </a14:m>
                <a:r>
                  <a:rPr lang="en-US" sz="1600" dirty="0"/>
                  <a:t>(</a:t>
                </a:r>
                <a14:m>
                  <m:oMath xmlns:m="http://schemas.openxmlformats.org/officeDocument/2006/math">
                    <m:f>
                      <m:fPr>
                        <m:ctrlPr>
                          <a:rPr lang="en-US" sz="1600" i="1"/>
                        </m:ctrlPr>
                      </m:fPr>
                      <m:num>
                        <m:r>
                          <a:rPr lang="en-US" sz="1600" i="1"/>
                          <m:t>0</m:t>
                        </m:r>
                        <m:r>
                          <a:rPr lang="en-US" sz="1600" i="1"/>
                          <m:t>.</m:t>
                        </m:r>
                        <m:r>
                          <a:rPr lang="en-US" sz="1600" i="1"/>
                          <m:t>75</m:t>
                        </m:r>
                      </m:num>
                      <m:den>
                        <m:r>
                          <a:rPr lang="en-US" sz="1600" i="1"/>
                          <m:t>12</m:t>
                        </m:r>
                      </m:den>
                    </m:f>
                    <m:r>
                      <a:rPr lang="en-US" sz="1600" i="1"/>
                      <m:t>)</m:t>
                    </m:r>
                    <m:sSup>
                      <m:sSupPr>
                        <m:ctrlPr>
                          <a:rPr lang="en-US" sz="1600" i="1"/>
                        </m:ctrlPr>
                      </m:sSupPr>
                      <m:e>
                        <m:r>
                          <a:rPr lang="en-US" sz="1600" i="1"/>
                          <m:t> </m:t>
                        </m:r>
                      </m:e>
                      <m:sup>
                        <m:r>
                          <a:rPr lang="en-US" sz="1600" i="1"/>
                          <m:t>2</m:t>
                        </m:r>
                      </m:sup>
                    </m:sSup>
                  </m:oMath>
                </a14:m>
                <a:r>
                  <a:rPr lang="en-US" sz="1600" dirty="0"/>
                  <a:t>=0.00307 ft</a:t>
                </a:r>
                <a:r>
                  <a:rPr lang="en-US" sz="1600" baseline="30000" dirty="0"/>
                  <a:t>2</a:t>
                </a:r>
                <a:endParaRPr lang="en-US" sz="1600" dirty="0"/>
              </a:p>
              <a:p>
                <a:pPr algn="l" rtl="0"/>
                <a:r>
                  <a:rPr lang="en-US" sz="1600" dirty="0" err="1"/>
                  <a:t>Ƿwater</a:t>
                </a:r>
                <a:r>
                  <a:rPr lang="en-US" sz="1600" dirty="0"/>
                  <a:t> =1.94 slugs/ft</a:t>
                </a:r>
                <a:r>
                  <a:rPr lang="en-US" sz="1600" baseline="30000" dirty="0"/>
                  <a:t>3</a:t>
                </a:r>
                <a:endParaRPr lang="en-US" sz="1600" dirty="0"/>
              </a:p>
              <a:p>
                <a:pPr algn="l" rtl="0"/>
                <a:r>
                  <a:rPr lang="en-US" sz="1600" dirty="0"/>
                  <a:t>P1-P2=10*144=1440 </a:t>
                </a:r>
                <a:r>
                  <a:rPr lang="en-US" sz="1600" dirty="0" err="1"/>
                  <a:t>lb</a:t>
                </a:r>
                <a:r>
                  <a:rPr lang="en-US" sz="1600" dirty="0"/>
                  <a:t>/ft</a:t>
                </a:r>
                <a:r>
                  <a:rPr lang="en-US" sz="1600" baseline="30000" dirty="0"/>
                  <a:t>2</a:t>
                </a:r>
                <a:endParaRPr lang="en-US" sz="1600" dirty="0"/>
              </a:p>
              <a:p>
                <a:pPr algn="l" rtl="0"/>
                <a14:m>
                  <m:oMath xmlns:m="http://schemas.openxmlformats.org/officeDocument/2006/math">
                    <m:d>
                      <m:dPr>
                        <m:ctrlPr>
                          <a:rPr lang="en-US" sz="1600" i="1"/>
                        </m:ctrlPr>
                      </m:dPr>
                      <m:e>
                        <m:f>
                          <m:fPr>
                            <m:ctrlPr>
                              <a:rPr lang="en-US" sz="1600" i="1"/>
                            </m:ctrlPr>
                          </m:fPr>
                          <m:num>
                            <m:r>
                              <a:rPr lang="en-US" sz="1600" i="1"/>
                              <m:t>𝐴</m:t>
                            </m:r>
                            <m:r>
                              <a:rPr lang="en-US" sz="1600" i="1"/>
                              <m:t>2</m:t>
                            </m:r>
                          </m:num>
                          <m:den>
                            <m:r>
                              <a:rPr lang="en-US" sz="1600" i="1"/>
                              <m:t>𝐴</m:t>
                            </m:r>
                            <m:r>
                              <a:rPr lang="en-US" sz="1600" i="1"/>
                              <m:t>1</m:t>
                            </m:r>
                          </m:den>
                        </m:f>
                      </m:e>
                    </m:d>
                    <m:sSup>
                      <m:sSupPr>
                        <m:ctrlPr>
                          <a:rPr lang="en-US" sz="1600" i="1"/>
                        </m:ctrlPr>
                      </m:sSupPr>
                      <m:e>
                        <m:r>
                          <a:rPr lang="en-US" sz="1600" i="1"/>
                          <m:t> </m:t>
                        </m:r>
                      </m:e>
                      <m:sup>
                        <m:r>
                          <a:rPr lang="en-US" sz="1600" i="1"/>
                          <m:t>2</m:t>
                        </m:r>
                        <m:r>
                          <a:rPr lang="en-US" sz="1600" i="1"/>
                          <m:t> </m:t>
                        </m:r>
                      </m:sup>
                    </m:sSup>
                  </m:oMath>
                </a14:m>
                <a:r>
                  <a:rPr lang="en-US" sz="1600" dirty="0"/>
                  <a:t>=</a:t>
                </a:r>
                <a14:m>
                  <m:oMath xmlns:m="http://schemas.openxmlformats.org/officeDocument/2006/math">
                    <m:r>
                      <a:rPr lang="en-US" sz="1600" i="1"/>
                      <m:t>(</m:t>
                    </m:r>
                    <m:f>
                      <m:fPr>
                        <m:ctrlPr>
                          <a:rPr lang="en-US" sz="1600" i="1"/>
                        </m:ctrlPr>
                      </m:fPr>
                      <m:num>
                        <m:r>
                          <a:rPr lang="en-US" sz="1600" i="1"/>
                          <m:t>0</m:t>
                        </m:r>
                        <m:r>
                          <a:rPr lang="en-US" sz="1600" i="1"/>
                          <m:t>.</m:t>
                        </m:r>
                        <m:r>
                          <a:rPr lang="en-US" sz="1600" i="1"/>
                          <m:t>75</m:t>
                        </m:r>
                      </m:num>
                      <m:den>
                        <m:r>
                          <a:rPr lang="en-US" sz="1600" i="1"/>
                          <m:t>3</m:t>
                        </m:r>
                      </m:den>
                    </m:f>
                    <m:r>
                      <a:rPr lang="en-US" sz="1600" i="1"/>
                      <m:t>)</m:t>
                    </m:r>
                    <m:sSup>
                      <m:sSupPr>
                        <m:ctrlPr>
                          <a:rPr lang="en-US" sz="1600" i="1"/>
                        </m:ctrlPr>
                      </m:sSupPr>
                      <m:e>
                        <m:r>
                          <a:rPr lang="en-US" sz="1600" i="1"/>
                          <m:t> </m:t>
                        </m:r>
                      </m:e>
                      <m:sup>
                        <m:r>
                          <a:rPr lang="en-US" sz="1600" i="1"/>
                          <m:t>4</m:t>
                        </m:r>
                      </m:sup>
                    </m:sSup>
                  </m:oMath>
                </a14:m>
                <a:r>
                  <a:rPr lang="en-US" sz="1600" dirty="0"/>
                  <a:t>=0.00391</a:t>
                </a:r>
              </a:p>
              <a:p>
                <a:pPr algn="l" rtl="0"/>
                <a:r>
                  <a:rPr lang="en-US" sz="1600" dirty="0"/>
                  <a:t>Q=0.98* 0.00307*</a:t>
                </a:r>
                <a14:m>
                  <m:oMath xmlns:m="http://schemas.openxmlformats.org/officeDocument/2006/math">
                    <m:rad>
                      <m:radPr>
                        <m:degHide m:val="on"/>
                        <m:ctrlPr>
                          <a:rPr lang="en-US" sz="1600" i="1"/>
                        </m:ctrlPr>
                      </m:radPr>
                      <m:deg/>
                      <m:e>
                        <m:f>
                          <m:fPr>
                            <m:ctrlPr>
                              <a:rPr lang="en-US" sz="1600" i="1"/>
                            </m:ctrlPr>
                          </m:fPr>
                          <m:num>
                            <m:r>
                              <a:rPr lang="en-US" sz="1600" i="1"/>
                              <m:t>2</m:t>
                            </m:r>
                            <m:r>
                              <a:rPr lang="en-US" sz="1600" i="1"/>
                              <m:t>∗</m:t>
                            </m:r>
                            <m:r>
                              <a:rPr lang="en-US" sz="1600" i="1"/>
                              <m:t>1440</m:t>
                            </m:r>
                          </m:num>
                          <m:den>
                            <m:r>
                              <a:rPr lang="en-US" sz="1600" i="1"/>
                              <m:t>1</m:t>
                            </m:r>
                            <m:r>
                              <a:rPr lang="en-US" sz="1600" i="1"/>
                              <m:t>.</m:t>
                            </m:r>
                            <m:r>
                              <a:rPr lang="en-US" sz="1600" i="1"/>
                              <m:t>94</m:t>
                            </m:r>
                            <m:r>
                              <a:rPr lang="en-US" sz="1600" i="1"/>
                              <m:t>(</m:t>
                            </m:r>
                            <m:r>
                              <a:rPr lang="en-US" sz="1600" i="1"/>
                              <m:t>1</m:t>
                            </m:r>
                            <m:r>
                              <a:rPr lang="en-US" sz="1600" i="1"/>
                              <m:t>−</m:t>
                            </m:r>
                            <m:r>
                              <a:rPr lang="en-US" sz="1600" i="1"/>
                              <m:t>0</m:t>
                            </m:r>
                            <m:r>
                              <a:rPr lang="en-US" sz="1600" i="1"/>
                              <m:t>.</m:t>
                            </m:r>
                            <m:r>
                              <a:rPr lang="en-US" sz="1600" i="1"/>
                              <m:t>00391</m:t>
                            </m:r>
                            <m:r>
                              <a:rPr lang="en-US" sz="1600" i="1"/>
                              <m:t>)</m:t>
                            </m:r>
                          </m:den>
                        </m:f>
                      </m:e>
                    </m:rad>
                  </m:oMath>
                </a14:m>
                <a:r>
                  <a:rPr lang="en-US" sz="1600" dirty="0"/>
                  <a:t>=0.116 ft</a:t>
                </a:r>
                <a:r>
                  <a:rPr lang="en-US" sz="1600" baseline="30000" dirty="0"/>
                  <a:t>3</a:t>
                </a:r>
                <a:r>
                  <a:rPr lang="en-US" sz="1600" dirty="0"/>
                  <a:t>/s</a:t>
                </a:r>
              </a:p>
              <a:p>
                <a:pPr algn="l" rtl="0"/>
                <a:r>
                  <a:rPr lang="en-US" sz="1600" dirty="0"/>
                  <a:t>Q= 0.116*1728*</a:t>
                </a:r>
                <a14:m>
                  <m:oMath xmlns:m="http://schemas.openxmlformats.org/officeDocument/2006/math">
                    <m:f>
                      <m:fPr>
                        <m:ctrlPr>
                          <a:rPr lang="en-US" sz="1600" i="1"/>
                        </m:ctrlPr>
                      </m:fPr>
                      <m:num>
                        <m:r>
                          <a:rPr lang="en-US" sz="1600" i="1"/>
                          <m:t>1</m:t>
                        </m:r>
                      </m:num>
                      <m:den>
                        <m:r>
                          <a:rPr lang="en-US" sz="1600" i="1"/>
                          <m:t>231</m:t>
                        </m:r>
                      </m:den>
                    </m:f>
                  </m:oMath>
                </a14:m>
                <a:r>
                  <a:rPr lang="en-US" sz="1600" dirty="0"/>
                  <a:t>*60=52.1 </a:t>
                </a:r>
                <a:r>
                  <a:rPr lang="en-US" sz="1600" dirty="0" err="1"/>
                  <a:t>gpm</a:t>
                </a:r>
                <a:endParaRPr lang="en-US" sz="1600" dirty="0"/>
              </a:p>
              <a:p>
                <a:pPr algn="l" rtl="0"/>
                <a:r>
                  <a:rPr lang="en-US" sz="1600" dirty="0"/>
                  <a:t>P2-P1 =H(</a:t>
                </a:r>
                <a:r>
                  <a:rPr lang="en-US" sz="1600" dirty="0" err="1"/>
                  <a:t>γHg</a:t>
                </a:r>
                <a:r>
                  <a:rPr lang="en-US" sz="1600" dirty="0"/>
                  <a:t>- </a:t>
                </a:r>
                <a:r>
                  <a:rPr lang="en-US" sz="1600" dirty="0" err="1"/>
                  <a:t>γwater</a:t>
                </a:r>
                <a:r>
                  <a:rPr lang="en-US" sz="1600" dirty="0"/>
                  <a:t>)=20*1/12*(847-62.4)=1308 </a:t>
                </a:r>
                <a:r>
                  <a:rPr lang="en-US" sz="1600" dirty="0" err="1"/>
                  <a:t>ib</a:t>
                </a:r>
                <a:r>
                  <a:rPr lang="en-US" sz="1600" dirty="0"/>
                  <a:t>/ft</a:t>
                </a:r>
                <a:r>
                  <a:rPr lang="en-US" sz="1600" baseline="30000" dirty="0"/>
                  <a:t>2</a:t>
                </a:r>
                <a:endParaRPr lang="en-US" sz="1600" dirty="0"/>
              </a:p>
              <a:p>
                <a:pPr algn="l" rtl="0"/>
                <a:r>
                  <a:rPr lang="en-US" sz="1600" dirty="0"/>
                  <a:t>Q </a:t>
                </a:r>
                <a14:m>
                  <m:oMath xmlns:m="http://schemas.openxmlformats.org/officeDocument/2006/math">
                    <m:r>
                      <a:rPr lang="en-US" sz="1600" i="1"/>
                      <m:t>∝</m:t>
                    </m:r>
                    <m:rad>
                      <m:radPr>
                        <m:degHide m:val="on"/>
                        <m:ctrlPr>
                          <a:rPr lang="en-US" sz="1600" i="1"/>
                        </m:ctrlPr>
                      </m:radPr>
                      <m:deg/>
                      <m:e>
                        <m:r>
                          <a:rPr lang="en-US" sz="1600" i="1"/>
                          <m:t>𝑃</m:t>
                        </m:r>
                        <m:r>
                          <a:rPr lang="en-US" sz="1600" i="1"/>
                          <m:t>1</m:t>
                        </m:r>
                        <m:r>
                          <a:rPr lang="en-US" sz="1600" i="1"/>
                          <m:t>−</m:t>
                        </m:r>
                        <m:r>
                          <a:rPr lang="en-US" sz="1600" i="1"/>
                          <m:t>𝑃</m:t>
                        </m:r>
                        <m:r>
                          <a:rPr lang="en-US" sz="1600" i="1"/>
                          <m:t>2</m:t>
                        </m:r>
                      </m:e>
                    </m:rad>
                  </m:oMath>
                </a14:m>
                <a:r>
                  <a:rPr lang="en-US" sz="1600" dirty="0"/>
                  <a:t>                    Q=52.1 *</a:t>
                </a:r>
                <a14:m>
                  <m:oMath xmlns:m="http://schemas.openxmlformats.org/officeDocument/2006/math">
                    <m:rad>
                      <m:radPr>
                        <m:degHide m:val="on"/>
                        <m:ctrlPr>
                          <a:rPr lang="en-US" sz="1600" i="1"/>
                        </m:ctrlPr>
                      </m:radPr>
                      <m:deg/>
                      <m:e>
                        <m:f>
                          <m:fPr>
                            <m:ctrlPr>
                              <a:rPr lang="en-US" sz="1600" i="1"/>
                            </m:ctrlPr>
                          </m:fPr>
                          <m:num>
                            <m:r>
                              <a:rPr lang="en-US" sz="1600" i="1"/>
                              <m:t>1308</m:t>
                            </m:r>
                          </m:num>
                          <m:den>
                            <m:r>
                              <a:rPr lang="en-US" sz="1600" i="1"/>
                              <m:t>1440</m:t>
                            </m:r>
                          </m:den>
                        </m:f>
                      </m:e>
                    </m:rad>
                  </m:oMath>
                </a14:m>
                <a:r>
                  <a:rPr lang="en-US" sz="1600" dirty="0"/>
                  <a:t>= 49.7 </a:t>
                </a:r>
                <a:r>
                  <a:rPr lang="en-US" sz="1600" dirty="0" err="1"/>
                  <a:t>gpm</a:t>
                </a:r>
                <a:r>
                  <a:rPr lang="en-US" sz="1600" dirty="0"/>
                  <a:t> </a:t>
                </a:r>
                <a:r>
                  <a:rPr lang="en-US" sz="2000" dirty="0"/>
                  <a:t>.</a:t>
                </a:r>
              </a:p>
              <a:p>
                <a:endParaRPr lang="ar-IQ"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47664" y="404664"/>
                <a:ext cx="6196405" cy="2808312"/>
              </a:xfrm>
              <a:blipFill rotWithShape="1">
                <a:blip r:embed="rId2"/>
                <a:stretch>
                  <a:fillRect l="-1083" t="-1085" r="-984" b="-102386"/>
                </a:stretch>
              </a:blipFill>
            </p:spPr>
            <p:txBody>
              <a:bodyPr/>
              <a:lstStyle/>
              <a:p>
                <a:r>
                  <a:rPr lang="ar-IQ">
                    <a:noFill/>
                  </a:rPr>
                  <a:t> </a:t>
                </a:r>
              </a:p>
            </p:txBody>
          </p:sp>
        </mc:Fallback>
      </mc:AlternateContent>
    </p:spTree>
    <p:extLst>
      <p:ext uri="{BB962C8B-B14F-4D97-AF65-F5344CB8AC3E}">
        <p14:creationId xmlns:p14="http://schemas.microsoft.com/office/powerpoint/2010/main" val="2065240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endParaRPr lang="ar-IQ"/>
          </a:p>
        </p:txBody>
      </p:sp>
      <p:sp>
        <p:nvSpPr>
          <p:cNvPr id="7" name="Content Placeholder 6"/>
          <p:cNvSpPr>
            <a:spLocks noGrp="1"/>
          </p:cNvSpPr>
          <p:nvPr>
            <p:ph sz="quarter" idx="14"/>
          </p:nvPr>
        </p:nvSpPr>
        <p:spPr/>
        <p:txBody>
          <a:bodyPr>
            <a:normAutofit/>
          </a:bodyPr>
          <a:lstStyle/>
          <a:p>
            <a:pPr marL="0" indent="0" algn="ctr">
              <a:buNone/>
            </a:pPr>
            <a:r>
              <a:rPr lang="en-US" sz="4800" dirty="0" smtClean="0">
                <a:latin typeface="Andalus" pitchFamily="18" charset="-78"/>
                <a:cs typeface="Andalus" pitchFamily="18" charset="-78"/>
              </a:rPr>
              <a:t>Thanks</a:t>
            </a:r>
            <a:endParaRPr lang="ar-IQ" sz="4800" dirty="0">
              <a:latin typeface="Andalus" pitchFamily="18" charset="-78"/>
              <a:cs typeface="Andalus" pitchFamily="18" charset="-78"/>
            </a:endParaRPr>
          </a:p>
        </p:txBody>
      </p:sp>
      <p:pic>
        <p:nvPicPr>
          <p:cNvPr id="4098" name="Picture 2" descr="http://media4.picsearch.com/is?HA4TNjW9Eym2Jny3nciJ2pqgRJkKpUjfFMKBNEae6Ss&amp;height=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2045096"/>
            <a:ext cx="3168353" cy="361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250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2251</TotalTime>
  <Words>682</Words>
  <Application>Microsoft Office PowerPoint</Application>
  <PresentationFormat>On-screen Show (4:3)</PresentationFormat>
  <Paragraphs>71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Pushpin</vt:lpstr>
      <vt:lpstr> Fluid Mechanics Lectures 2nd year/2nd semister/2018-2019/Al-Mustansiriyah unv./College of engineering/Highway &amp;Transportation Dep.Lec.4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هجرة الشباب</dc:title>
  <dc:creator>ski</dc:creator>
  <cp:lastModifiedBy>DR.Ahmed  </cp:lastModifiedBy>
  <cp:revision>296</cp:revision>
  <dcterms:created xsi:type="dcterms:W3CDTF">2015-11-22T08:38:51Z</dcterms:created>
  <dcterms:modified xsi:type="dcterms:W3CDTF">2019-02-10T15:23:23Z</dcterms:modified>
</cp:coreProperties>
</file>