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0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5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Dep.Lec.3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837524"/>
            <a:ext cx="7643192" cy="525847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u="sng" dirty="0"/>
              <a:t> </a:t>
            </a:r>
            <a:r>
              <a:rPr lang="en-US" sz="3600" u="sng" dirty="0" err="1"/>
              <a:t>Torricillis</a:t>
            </a:r>
            <a:r>
              <a:rPr lang="en-US" sz="3600" u="sng" dirty="0"/>
              <a:t> theorem:</a:t>
            </a:r>
            <a:endParaRPr lang="en-US" sz="3600" dirty="0"/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75134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idaa\Desktop\IMG_65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0341" y="1498515"/>
            <a:ext cx="2209800" cy="26352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15616" y="3046987"/>
                <a:ext cx="4572000" cy="27548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000" dirty="0"/>
                  <a:t>The velocity of free jet of fluid is equal to:</a:t>
                </a:r>
              </a:p>
              <a:p>
                <a:pPr algn="l" rtl="0"/>
                <a:r>
                  <a:rPr lang="en-US" sz="2000" dirty="0"/>
                  <a:t>V=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/>
                        </m:ctrlPr>
                      </m:radPr>
                      <m:deg/>
                      <m:e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𝑔</m:t>
                        </m:r>
                        <m:r>
                          <a:rPr lang="en-US" sz="2000" i="1"/>
                          <m:t>h</m:t>
                        </m:r>
                      </m:e>
                    </m:rad>
                  </m:oMath>
                </a14:m>
                <a:endParaRPr lang="en-US" sz="2000" dirty="0"/>
              </a:p>
              <a:p>
                <a:pPr algn="l" rtl="0"/>
                <a:r>
                  <a:rPr lang="en-US" sz="2000" dirty="0"/>
                  <a:t>Because:</a:t>
                </a:r>
              </a:p>
              <a:p>
                <a:pPr algn="l" rtl="0"/>
                <a:r>
                  <a:rPr lang="en-US" sz="2000" dirty="0"/>
                  <a:t>1-P1=P2 atmosphere pressure</a:t>
                </a:r>
              </a:p>
              <a:p>
                <a:pPr algn="l" rtl="0"/>
                <a:r>
                  <a:rPr lang="en-US" sz="2000" dirty="0"/>
                  <a:t>2-v1 negligible cross sec. A1 very large compared with A2 so</a:t>
                </a:r>
              </a:p>
              <a:p>
                <a:pPr algn="l" rtl="0"/>
                <a:r>
                  <a:rPr lang="en-US" sz="2000" dirty="0"/>
                  <a:t>v1=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𝐴</m:t>
                        </m:r>
                        <m:r>
                          <a:rPr lang="en-US" sz="2000" i="1"/>
                          <m:t>2</m:t>
                        </m:r>
                      </m:num>
                      <m:den>
                        <m:r>
                          <a:rPr lang="en-US" sz="2000" i="1"/>
                          <m:t>𝐴</m:t>
                        </m:r>
                        <m:r>
                          <a:rPr lang="en-US" sz="2000" i="1"/>
                          <m:t>1</m:t>
                        </m:r>
                      </m:den>
                    </m:f>
                  </m:oMath>
                </a14:m>
                <a:r>
                  <a:rPr lang="en-US" sz="2000" dirty="0"/>
                  <a:t> v2    (very small number)</a:t>
                </a:r>
              </a:p>
              <a:p>
                <a:pPr algn="l" rtl="0"/>
                <a:r>
                  <a:rPr lang="en-US" sz="2000" dirty="0"/>
                  <a:t>3-Z2 can be taken as a zero number.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46987"/>
                <a:ext cx="4572000" cy="2754857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106" r="-1200" b="-30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2406302"/>
                <a:ext cx="7082742" cy="3689697"/>
              </a:xfrm>
            </p:spPr>
            <p:txBody>
              <a:bodyPr>
                <a:normAutofit fontScale="92500"/>
              </a:bodyPr>
              <a:lstStyle/>
              <a:p>
                <a:pPr algn="just" rtl="0"/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3600" dirty="0"/>
                  <a:t>V2=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/>
                        </m:ctrlPr>
                      </m:radPr>
                      <m:deg/>
                      <m:e>
                        <m:r>
                          <a:rPr lang="en-US" sz="3600" i="1"/>
                          <m:t>2</m:t>
                        </m:r>
                        <m:r>
                          <a:rPr lang="en-US" sz="3600" i="1"/>
                          <m:t>𝑔</m:t>
                        </m:r>
                        <m:r>
                          <a:rPr lang="en-US" sz="3600" i="1"/>
                          <m:t>h</m:t>
                        </m:r>
                      </m:e>
                    </m:rad>
                  </m:oMath>
                </a14:m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/>
                        </m:ctrlPr>
                      </m:radPr>
                      <m:deg/>
                      <m:e>
                        <m:r>
                          <a:rPr lang="en-US" sz="3600" i="1"/>
                          <m:t> </m:t>
                        </m:r>
                        <m:r>
                          <a:rPr lang="en-US" sz="3600" i="1"/>
                          <m:t>2</m:t>
                        </m:r>
                        <m:r>
                          <a:rPr lang="en-US" sz="3600" i="1"/>
                          <m:t>∗</m:t>
                        </m:r>
                        <m:r>
                          <a:rPr lang="en-US" sz="3600" i="1"/>
                          <m:t>32</m:t>
                        </m:r>
                        <m:r>
                          <a:rPr lang="en-US" sz="3600" i="1"/>
                          <m:t>.</m:t>
                        </m:r>
                        <m:r>
                          <a:rPr lang="en-US" sz="3600" i="1"/>
                          <m:t>2</m:t>
                        </m:r>
                        <m:r>
                          <a:rPr lang="en-US" sz="3600" i="1"/>
                          <m:t>∗</m:t>
                        </m:r>
                        <m:r>
                          <a:rPr lang="en-US" sz="3600" i="1"/>
                          <m:t>36</m:t>
                        </m:r>
                        <m:r>
                          <a:rPr lang="en-US" sz="3600" i="1"/>
                          <m:t>  </m:t>
                        </m:r>
                      </m:e>
                    </m:rad>
                  </m:oMath>
                </a14:m>
                <a:r>
                  <a:rPr lang="en-US" sz="3600" dirty="0"/>
                  <a:t>=48.3 </a:t>
                </a:r>
                <a:r>
                  <a:rPr lang="en-US" sz="3600" dirty="0" err="1"/>
                  <a:t>ft</a:t>
                </a:r>
                <a:r>
                  <a:rPr lang="en-US" sz="3600" dirty="0"/>
                  <a:t>/s</a:t>
                </a:r>
              </a:p>
              <a:p>
                <a:pPr marL="0" indent="0" algn="l" rtl="0">
                  <a:buNone/>
                </a:pPr>
                <a:r>
                  <a:rPr lang="en-US" sz="3600" dirty="0"/>
                  <a:t>Q=A2v2=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/>
                        </m:ctrlPr>
                      </m:fPr>
                      <m:num>
                        <m:r>
                          <a:rPr lang="en-US" sz="3600" i="1"/>
                          <m:t>𝜋</m:t>
                        </m:r>
                      </m:num>
                      <m:den>
                        <m:r>
                          <a:rPr lang="en-US" sz="3600" i="1"/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(2)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*48.3*12*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/>
                        </m:ctrlPr>
                      </m:fPr>
                      <m:num>
                        <m:r>
                          <a:rPr lang="en-US" sz="3600" i="1"/>
                          <m:t>1</m:t>
                        </m:r>
                      </m:num>
                      <m:den>
                        <m:r>
                          <a:rPr lang="en-US" sz="3600" i="1"/>
                          <m:t>231</m:t>
                        </m:r>
                        <m:r>
                          <a:rPr lang="en-US" sz="3600" i="1"/>
                          <m:t> </m:t>
                        </m:r>
                        <m:r>
                          <a:rPr lang="en-US" sz="3600" i="1"/>
                          <m:t>𝑖𝑛</m:t>
                        </m:r>
                        <m:sSup>
                          <m:sSupPr>
                            <m:ctrlPr>
                              <a:rPr lang="en-US" sz="3600" i="1"/>
                            </m:ctrlPr>
                          </m:sSupPr>
                          <m:e>
                            <m:r>
                              <a:rPr lang="en-US" sz="3600" i="1"/>
                              <m:t> </m:t>
                            </m:r>
                          </m:e>
                          <m:sup>
                            <m:r>
                              <a:rPr lang="en-US" sz="3600" i="1"/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*60</a:t>
                </a:r>
              </a:p>
              <a:p>
                <a:pPr marL="0" indent="0" algn="l" rtl="0">
                  <a:buNone/>
                </a:pPr>
                <a:r>
                  <a:rPr lang="en-US" sz="3600" dirty="0"/>
                  <a:t>=473gpm</a:t>
                </a:r>
              </a:p>
              <a:p>
                <a:pPr algn="just">
                  <a:buNone/>
                </a:pPr>
                <a:endParaRPr lang="ar-IQ" sz="3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2406302"/>
                <a:ext cx="7082742" cy="3689697"/>
              </a:xfrm>
              <a:blipFill rotWithShape="1">
                <a:blip r:embed="rId2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1111076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 err="1" smtClean="0"/>
              <a:t>EX:for</a:t>
            </a:r>
            <a:r>
              <a:rPr lang="en-US" sz="2400" dirty="0" smtClean="0"/>
              <a:t> </a:t>
            </a:r>
            <a:r>
              <a:rPr lang="en-US" sz="2400" dirty="0"/>
              <a:t>the system in fig.5, 198 h=36 </a:t>
            </a:r>
            <a:r>
              <a:rPr lang="en-US" sz="2400" dirty="0" err="1"/>
              <a:t>ft</a:t>
            </a:r>
            <a:r>
              <a:rPr lang="en-US" sz="2400" dirty="0"/>
              <a:t> and diameter of side opening is 2 in find the jet velocity and the volume flow rate in </a:t>
            </a:r>
            <a:r>
              <a:rPr lang="en-US" sz="2400" dirty="0" err="1"/>
              <a:t>gpm</a:t>
            </a:r>
            <a:r>
              <a:rPr lang="en-US" sz="2400" dirty="0"/>
              <a:t>?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3139558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ar-IQ" sz="3600" dirty="0" smtClean="0"/>
              <a:t> </a:t>
            </a: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5682" y="1021308"/>
            <a:ext cx="6676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8000" u="sng" dirty="0"/>
              <a:t>The siphon:</a:t>
            </a:r>
            <a:endParaRPr lang="en-US" sz="8000" dirty="0"/>
          </a:p>
          <a:p>
            <a:pPr algn="l" rtl="0"/>
            <a:r>
              <a:rPr lang="en-US" sz="5900" dirty="0"/>
              <a:t>It is a device that is used to cause a liquid to flow from one container in an upward direction downward in to a second . as shown in fig.6</a:t>
            </a:r>
            <a:r>
              <a:rPr lang="en-US" sz="8000" dirty="0"/>
              <a:t>,</a:t>
            </a:r>
          </a:p>
          <a:p>
            <a:pPr marL="0" indent="0" algn="just" rtl="0"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en-US" dirty="0"/>
          </a:p>
          <a:p>
            <a:endParaRPr lang="ar-IQ" dirty="0"/>
          </a:p>
        </p:txBody>
      </p:sp>
      <p:pic>
        <p:nvPicPr>
          <p:cNvPr id="4" name="Picture 3" descr="C:\Users\Nidaa\Desktop\IMG_65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1907" y="3069213"/>
            <a:ext cx="2527300" cy="26708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38237" y="3022980"/>
                <a:ext cx="4572000" cy="34747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/>
                  <a:t>Point 1 lies in the free surface in the container.</a:t>
                </a:r>
              </a:p>
              <a:p>
                <a:pPr algn="l" rtl="0"/>
                <a:r>
                  <a:rPr lang="en-US" dirty="0"/>
                  <a:t>Point 2 lies in the U-tube at its highest elevation.</a:t>
                </a:r>
              </a:p>
              <a:p>
                <a:pPr algn="l" rtl="0"/>
                <a:r>
                  <a:rPr lang="en-US" dirty="0"/>
                  <a:t>Point 3 lies in the U-tube at the lowest elevation</a:t>
                </a:r>
              </a:p>
              <a:p>
                <a:pPr algn="l" rtl="0"/>
                <a:r>
                  <a:rPr lang="en-US" dirty="0"/>
                  <a:t>The output at 3 is a free jet.</a:t>
                </a:r>
              </a:p>
              <a:p>
                <a:pPr algn="l" rtl="0"/>
                <a:r>
                  <a:rPr lang="en-US" dirty="0"/>
                  <a:t>If we apply </a:t>
                </a:r>
                <a:r>
                  <a:rPr lang="en-US" dirty="0" err="1"/>
                  <a:t>Bernoullis</a:t>
                </a:r>
                <a:r>
                  <a:rPr lang="en-US" dirty="0"/>
                  <a:t> eq. for pointe 1 &amp;3 </a:t>
                </a:r>
              </a:p>
              <a:p>
                <a:pPr algn="l" rtl="0"/>
                <a:r>
                  <a:rPr lang="en-US" dirty="0"/>
                  <a:t>P1=P3,       v1</a:t>
                </a:r>
                <a14:m>
                  <m:oMath xmlns:m="http://schemas.openxmlformats.org/officeDocument/2006/math">
                    <m:r>
                      <a:rPr lang="en-US" i="1"/>
                      <m:t>≈</m:t>
                    </m:r>
                    <m:r>
                      <a:rPr lang="en-US" i="1"/>
                      <m:t>0</m:t>
                    </m:r>
                  </m:oMath>
                </a14:m>
                <a:r>
                  <a:rPr lang="en-US" dirty="0"/>
                  <a:t> ,       Z1-Z3=h, so</a:t>
                </a:r>
              </a:p>
              <a:p>
                <a:pPr algn="l" rtl="0"/>
                <a:r>
                  <a:rPr lang="en-US" dirty="0"/>
                  <a:t>V3=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  <m:r>
                          <a:rPr lang="en-US" i="1"/>
                          <m:t>h</m:t>
                        </m:r>
                      </m:e>
                    </m:rad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So Q3 =A3v3</a:t>
                </a:r>
              </a:p>
              <a:p>
                <a:pPr algn="l" rtl="0"/>
                <a:r>
                  <a:rPr lang="en-US" dirty="0"/>
                  <a:t>P2=γ(Z1-Z2)+γ(-v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2</a:t>
                </a:r>
                <a:r>
                  <a:rPr lang="en-US" dirty="0"/>
                  <a:t>/2g)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7" y="3022980"/>
                <a:ext cx="4572000" cy="3474734"/>
              </a:xfrm>
              <a:prstGeom prst="rect">
                <a:avLst/>
              </a:prstGeom>
              <a:blipFill rotWithShape="1">
                <a:blip r:embed="rId3"/>
                <a:stretch>
                  <a:fillRect l="-1067" t="-877" b="-193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465" y="854481"/>
            <a:ext cx="7488832" cy="19938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sz="3600" dirty="0" smtClean="0"/>
          </a:p>
          <a:p>
            <a:pPr algn="l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 algn="l" rtl="0"/>
            <a:r>
              <a:rPr lang="en-US" sz="3300" dirty="0" smtClean="0"/>
              <a:t>EX:</a:t>
            </a:r>
            <a:endParaRPr lang="en-US" sz="3300" dirty="0"/>
          </a:p>
          <a:p>
            <a:pPr marL="0" indent="0" algn="l" rtl="0">
              <a:buNone/>
            </a:pPr>
            <a:r>
              <a:rPr lang="en-US" sz="3300" dirty="0"/>
              <a:t>Water is siphoned from a large storage tank through 50 mm diameter hose(fig.7). Find the maximum height H of a building over which the water can be siphoned?</a:t>
            </a:r>
          </a:p>
          <a:p>
            <a:pPr>
              <a:buNone/>
            </a:pPr>
            <a:endParaRPr lang="ar-IQ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Nidaa\Desktop\IMG_65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1571" y="2088764"/>
            <a:ext cx="2127885" cy="36469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99591" y="3186847"/>
                <a:ext cx="4572000" cy="27864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endParaRPr lang="en-US" b="1" dirty="0"/>
              </a:p>
              <a:p>
                <a:pPr algn="l" rtl="0"/>
                <a:r>
                  <a:rPr lang="en-US" b="1" dirty="0"/>
                  <a:t>V3=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/>
                        </m:ctrlPr>
                      </m:radPr>
                      <m:deg/>
                      <m:e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𝒈𝒉</m:t>
                        </m:r>
                      </m:e>
                    </m:rad>
                  </m:oMath>
                </a14:m>
                <a:endParaRPr lang="en-US" b="1" dirty="0"/>
              </a:p>
              <a:p>
                <a:pPr algn="l" rtl="0"/>
                <a:r>
                  <a:rPr lang="en-US" b="1" dirty="0"/>
                  <a:t>V3=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/>
                        </m:ctrlPr>
                      </m:radPr>
                      <m:deg/>
                      <m:e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∗</m:t>
                        </m:r>
                        <m:r>
                          <a:rPr lang="en-US" b="1" i="1"/>
                          <m:t>𝟗</m:t>
                        </m:r>
                        <m:r>
                          <a:rPr lang="en-US" b="1" i="1"/>
                          <m:t>.</m:t>
                        </m:r>
                        <m:r>
                          <a:rPr lang="en-US" b="1" i="1"/>
                          <m:t>𝟖</m:t>
                        </m:r>
                        <m:r>
                          <a:rPr lang="en-US" b="1" i="1"/>
                          <m:t>∗</m:t>
                        </m:r>
                        <m:r>
                          <a:rPr lang="en-US" b="1" i="1"/>
                          <m:t>𝟑</m:t>
                        </m:r>
                      </m:e>
                    </m:rad>
                  </m:oMath>
                </a14:m>
                <a:r>
                  <a:rPr lang="en-US" b="1" dirty="0"/>
                  <a:t> =7.67 m/s</a:t>
                </a:r>
              </a:p>
              <a:p>
                <a:pPr algn="l" rtl="0"/>
                <a:r>
                  <a:rPr lang="en-US" b="1" dirty="0"/>
                  <a:t>V2=v3</a:t>
                </a:r>
              </a:p>
              <a:p>
                <a:pPr algn="l" rtl="0"/>
                <a:r>
                  <a:rPr lang="en-US" b="1" dirty="0"/>
                  <a:t>P2=γ (Z1-Z2)-γ (v</a:t>
                </a:r>
                <a:r>
                  <a:rPr lang="en-US" b="1" baseline="30000" dirty="0"/>
                  <a:t>2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/2g)</a:t>
                </a:r>
              </a:p>
              <a:p>
                <a:pPr algn="l" rtl="0"/>
                <a:r>
                  <a:rPr lang="en-US" b="1" dirty="0"/>
                  <a:t>2.34-101) </a:t>
                </a:r>
                <a:r>
                  <a:rPr lang="en-US" b="1" dirty="0" err="1"/>
                  <a:t>KPa</a:t>
                </a:r>
                <a:r>
                  <a:rPr lang="en-US" b="1" dirty="0"/>
                  <a:t> =9800 N/m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(3-H)-9800*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𝟕</m:t>
                        </m:r>
                        <m:r>
                          <a:rPr lang="en-US" b="1" i="1"/>
                          <m:t>.</m:t>
                        </m:r>
                        <m:r>
                          <a:rPr lang="en-US" b="1" i="1"/>
                          <m:t>𝟔𝟕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∗</m:t>
                        </m:r>
                        <m:r>
                          <a:rPr lang="en-US" b="1" i="1"/>
                          <m:t>𝟗</m:t>
                        </m:r>
                        <m:r>
                          <a:rPr lang="en-US" b="1" i="1"/>
                          <m:t>.</m:t>
                        </m:r>
                        <m:r>
                          <a:rPr lang="en-US" b="1" i="1"/>
                          <m:t>𝟖𝟏</m:t>
                        </m:r>
                      </m:den>
                    </m:f>
                  </m:oMath>
                </a14:m>
                <a:endParaRPr lang="en-US" b="1" dirty="0"/>
              </a:p>
              <a:p>
                <a:pPr algn="l" rtl="0"/>
                <a:r>
                  <a:rPr lang="en-US" b="1" dirty="0"/>
                  <a:t>-98700=29400 – 9800 H -29380</a:t>
                </a:r>
              </a:p>
              <a:p>
                <a:pPr algn="l" rtl="0"/>
                <a:r>
                  <a:rPr lang="en-US" b="1" dirty="0"/>
                  <a:t>H=10.1 m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3186847"/>
                <a:ext cx="4572000" cy="2786404"/>
              </a:xfrm>
              <a:prstGeom prst="rect">
                <a:avLst/>
              </a:prstGeom>
              <a:blipFill rotWithShape="1">
                <a:blip r:embed="rId3"/>
                <a:stretch>
                  <a:fillRect l="-1200" b="-284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    </a:t>
            </a:r>
            <a:endParaRPr lang="en-US" sz="3200" dirty="0"/>
          </a:p>
          <a:p>
            <a:pPr algn="l">
              <a:buNone/>
            </a:pPr>
            <a:r>
              <a:rPr lang="en-US" sz="2000" dirty="0" smtClean="0"/>
              <a:t>Ex:  </a:t>
            </a:r>
            <a:r>
              <a:rPr lang="en-US" sz="2000" dirty="0"/>
              <a:t>Water is flowing upward through the pipeline (fig.8) ,a manometer measures the pressure difference p1-p1. Find the volume of flow rate?</a:t>
            </a:r>
          </a:p>
          <a:p>
            <a:pPr algn="just">
              <a:buNone/>
            </a:pP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80135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idaa\Desktop\IMG_6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3312" y="2069336"/>
            <a:ext cx="3096344" cy="351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848872" cy="5102732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ar-IQ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0" y="994519"/>
                <a:ext cx="4572000" cy="48689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/>
                  <a:t>P</a:t>
                </a:r>
                <a:r>
                  <a:rPr lang="en-US" baseline="-25000" dirty="0"/>
                  <a:t>B</a:t>
                </a:r>
                <a:r>
                  <a:rPr lang="en-US" dirty="0"/>
                  <a:t>=P</a:t>
                </a:r>
                <a:r>
                  <a:rPr lang="en-US" baseline="-25000" dirty="0"/>
                  <a:t>2</a:t>
                </a:r>
                <a:r>
                  <a:rPr lang="en-US" dirty="0"/>
                  <a:t>+9800*1=P</a:t>
                </a:r>
                <a:r>
                  <a:rPr lang="en-US" baseline="-25000" dirty="0"/>
                  <a:t>2</a:t>
                </a:r>
                <a:r>
                  <a:rPr lang="en-US" dirty="0"/>
                  <a:t>+9800</a:t>
                </a:r>
              </a:p>
              <a:p>
                <a:pPr algn="l" rtl="0"/>
                <a:r>
                  <a:rPr lang="en-US" dirty="0"/>
                  <a:t>Pa=Pb+9800*13.6*0.15</a:t>
                </a:r>
              </a:p>
              <a:p>
                <a:pPr algn="l" rtl="0"/>
                <a:r>
                  <a:rPr lang="en-US" dirty="0"/>
                  <a:t>Pa=</a:t>
                </a:r>
                <a:r>
                  <a:rPr lang="en-US" dirty="0" err="1"/>
                  <a:t>Pb</a:t>
                </a:r>
                <a:r>
                  <a:rPr lang="en-US" dirty="0"/>
                  <a:t> +20000P=P2+29800</a:t>
                </a:r>
              </a:p>
              <a:p>
                <a:pPr algn="l" rtl="0"/>
                <a:r>
                  <a:rPr lang="en-US" dirty="0"/>
                  <a:t>P1=Pa-3430=P2+ 26370</a:t>
                </a:r>
              </a:p>
              <a:p>
                <a:pPr algn="l" rtl="0"/>
                <a:r>
                  <a:rPr lang="en-US" dirty="0"/>
                  <a:t>P1-P2=26370 pa</a:t>
                </a:r>
              </a:p>
              <a:p>
                <a:pPr algn="l" rtl="0"/>
                <a:r>
                  <a:rPr lang="en-US" dirty="0"/>
                  <a:t> Z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= Z</a:t>
                </a:r>
                <a:r>
                  <a:rPr lang="en-US" baseline="-25000" dirty="0"/>
                  <a:t>2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A1v1=A2v2</a:t>
                </a:r>
              </a:p>
              <a:p>
                <a:pPr algn="l" rtl="0"/>
                <a:r>
                  <a:rPr lang="en-US" dirty="0"/>
                  <a:t>V2=A1v1/A2</a:t>
                </a:r>
              </a:p>
              <a:p>
                <a:pPr algn="l" rtl="0"/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400</m:t>
                        </m:r>
                      </m:num>
                      <m:den>
                        <m:r>
                          <a:rPr lang="en-US" i="1"/>
                          <m:t>150</m:t>
                        </m:r>
                      </m:den>
                    </m:f>
                    <m:r>
                      <a:rPr lang="en-US" i="1"/>
                      <m:t>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 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*v1=7.11 v1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i="1"/>
                          <m:t>−</m:t>
                        </m:r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1</m:t>
                                </m:r>
                              </m:sub>
                            </m:sSub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=(Z1-Z2)+(P1-P2)/γ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7</m:t>
                            </m:r>
                            <m:r>
                              <a:rPr lang="en-US" i="1"/>
                              <m:t>.</m:t>
                            </m:r>
                            <m:r>
                              <a:rPr lang="en-US" i="1"/>
                              <m:t>11</m:t>
                            </m:r>
                            <m:r>
                              <a:rPr lang="en-US" i="1"/>
                              <m:t>𝑣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1</m:t>
                                </m:r>
                                <m:r>
                                  <a:rPr lang="en-US" i="1"/>
                                  <m:t> 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</m:t>
                        </m:r>
                        <m:r>
                          <a:rPr lang="en-US" i="1"/>
                          <m:t>𝑣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∗</m:t>
                        </m:r>
                        <m:r>
                          <a:rPr lang="en-US" i="1"/>
                          <m:t>9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81</m:t>
                        </m:r>
                      </m:den>
                    </m:f>
                  </m:oMath>
                </a14:m>
                <a:r>
                  <a:rPr lang="en-US" dirty="0"/>
                  <a:t> =-(1-0.2)+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26370</m:t>
                        </m:r>
                      </m:num>
                      <m:den>
                        <m:r>
                          <a:rPr lang="en-US" i="1"/>
                          <m:t>9800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49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6</m:t>
                        </m:r>
                        <m:r>
                          <a:rPr lang="en-US" i="1"/>
                          <m:t>𝑣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i="1"/>
                          <m:t>19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6</m:t>
                        </m:r>
                      </m:den>
                    </m:f>
                  </m:oMath>
                </a14:m>
                <a:r>
                  <a:rPr lang="en-US" dirty="0"/>
                  <a:t>=-0.8+2.69=1.89 m</a:t>
                </a:r>
              </a:p>
              <a:p>
                <a:pPr algn="l" rtl="0"/>
                <a:r>
                  <a:rPr lang="en-US" dirty="0"/>
                  <a:t>V1=0.89 m/s </a:t>
                </a:r>
              </a:p>
              <a:p>
                <a:pPr algn="l" rtl="0"/>
                <a:r>
                  <a:rPr lang="en-US" dirty="0"/>
                  <a:t>Q1=A1v1=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(0.4)</a:t>
                </a:r>
                <a:r>
                  <a:rPr lang="en-US" baseline="30000" dirty="0"/>
                  <a:t>2</a:t>
                </a:r>
                <a:r>
                  <a:rPr lang="en-US" dirty="0"/>
                  <a:t>*0.86=0.108 m</a:t>
                </a:r>
                <a:r>
                  <a:rPr lang="en-US" baseline="30000" dirty="0"/>
                  <a:t>3</a:t>
                </a:r>
                <a:r>
                  <a:rPr lang="en-US" dirty="0"/>
                  <a:t>/s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94519"/>
                <a:ext cx="4572000" cy="4868962"/>
              </a:xfrm>
              <a:prstGeom prst="rect">
                <a:avLst/>
              </a:prstGeom>
              <a:blipFill rotWithShape="1">
                <a:blip r:embed="rId2"/>
                <a:stretch>
                  <a:fillRect l="-1067" t="-6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2239</TotalTime>
  <Words>516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 Fluid Mechanics Lectures 2nd year/2nd semister/2018-2019/Al-Mustansiriyah unv./College of engineering/Highway &amp;Transportation Dep.Lec.3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296</cp:revision>
  <dcterms:created xsi:type="dcterms:W3CDTF">2015-11-22T08:38:51Z</dcterms:created>
  <dcterms:modified xsi:type="dcterms:W3CDTF">2019-02-10T14:57:04Z</dcterms:modified>
</cp:coreProperties>
</file>