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224" r:id="rId1"/>
  </p:sldMasterIdLst>
  <p:notesMasterIdLst>
    <p:notesMasterId r:id="rId9"/>
  </p:notesMasterIdLst>
  <p:sldIdLst>
    <p:sldId id="256" r:id="rId2"/>
    <p:sldId id="276" r:id="rId3"/>
    <p:sldId id="259" r:id="rId4"/>
    <p:sldId id="326" r:id="rId5"/>
    <p:sldId id="260" r:id="rId6"/>
    <p:sldId id="261" r:id="rId7"/>
    <p:sldId id="325" r:id="rId8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3996" autoAdjust="0"/>
  </p:normalViewPr>
  <p:slideViewPr>
    <p:cSldViewPr>
      <p:cViewPr varScale="1">
        <p:scale>
          <a:sx n="52" d="100"/>
          <a:sy n="52" d="100"/>
        </p:scale>
        <p:origin x="-1219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325E3DE-36BF-4587-BCFC-0FEA68F3D6AE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5EE57DE-2542-40F9-9B0B-B4F768F2C6F6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34553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18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691680" y="2420888"/>
            <a:ext cx="6048672" cy="3672408"/>
          </a:xfr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/>
            <a:r>
              <a:rPr lang="ar-IQ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ar-IQ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luid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echanics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ectures</a:t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year/2</a:t>
            </a:r>
            <a:r>
              <a:rPr lang="en-US" sz="44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semister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/2018-2019/Al-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Mustansiriyah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unv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./College of engineering/Highway &amp;Transportation Dep.Lec.2</a:t>
            </a:r>
            <a:endParaRPr lang="ar-IQ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51344"/>
            <a:ext cx="8229600" cy="5344656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ar-IQ" sz="3600" dirty="0" smtClean="0"/>
              <a:t> </a:t>
            </a:r>
            <a:r>
              <a:rPr lang="ar-SA" sz="3600" dirty="0" smtClean="0"/>
              <a:t>.</a:t>
            </a:r>
            <a:r>
              <a:rPr lang="en-US" sz="3600" dirty="0"/>
              <a:t> </a:t>
            </a:r>
            <a:r>
              <a:rPr lang="en-US" sz="3600" dirty="0" err="1"/>
              <a:t>Bernoullis</a:t>
            </a:r>
            <a:r>
              <a:rPr lang="en-US" sz="3600" dirty="0"/>
              <a:t> equation</a:t>
            </a:r>
          </a:p>
          <a:p>
            <a:pPr algn="l" rtl="0"/>
            <a:r>
              <a:rPr lang="en-US" sz="3600" dirty="0" err="1"/>
              <a:t>Bernoullis</a:t>
            </a:r>
            <a:r>
              <a:rPr lang="en-US" sz="3600" dirty="0"/>
              <a:t>  equation is based on the conservation of energy law, which states that energy can be neither created nor destroyed. The total energy possessed by a given mass of fluid can be considered to consist of three type :potential, kinetic and flow energy.</a:t>
            </a:r>
          </a:p>
          <a:p>
            <a:pPr algn="l" rtl="0"/>
            <a:r>
              <a:rPr lang="en-US" sz="3600" dirty="0"/>
              <a:t>Fig.2 shows fluid flowing from left to right, the total energy by a given weight w of fluid entering CV at sta.1 and the same weight of fluid leaving CV at sta.2.</a:t>
            </a:r>
          </a:p>
          <a:p>
            <a:pPr algn="just">
              <a:buNone/>
            </a:pPr>
            <a:endParaRPr lang="ar-IQ" sz="3600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35729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8845474" y="492442"/>
            <a:ext cx="29854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IQ" sz="3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IQ" sz="3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en-US" sz="3200" dirty="0" smtClean="0"/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2263" y="837525"/>
            <a:ext cx="6559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SA" b="1" dirty="0" smtClean="0">
                <a:solidFill>
                  <a:srgbClr val="0033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ar-SA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7" y="751344"/>
            <a:ext cx="77048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/>
            <a:r>
              <a:rPr lang="en-US" sz="2000" b="1" dirty="0" smtClean="0"/>
              <a:t> </a:t>
            </a:r>
            <a:endParaRPr lang="en-US" sz="2000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>
            <a:normAutofit/>
          </a:bodyPr>
          <a:lstStyle/>
          <a:p>
            <a:pPr algn="just" rtl="0"/>
            <a:r>
              <a:rPr lang="ar-IQ" sz="3600" dirty="0" smtClean="0"/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ar-IQ" sz="3600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35729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99592" y="2216228"/>
            <a:ext cx="748883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b="1" dirty="0" smtClean="0"/>
              <a:t> </a:t>
            </a:r>
            <a:r>
              <a:rPr lang="ar-IQ" sz="2800" b="1" dirty="0" smtClean="0"/>
              <a:t> </a:t>
            </a:r>
            <a:r>
              <a:rPr lang="ar-IQ" sz="3600" dirty="0"/>
              <a:t/>
            </a:r>
            <a:br>
              <a:rPr lang="ar-IQ" sz="3600" dirty="0"/>
            </a:br>
            <a:r>
              <a:rPr lang="ar-SA" sz="2800" dirty="0" smtClean="0"/>
              <a:t> </a:t>
            </a:r>
          </a:p>
          <a:p>
            <a:pPr algn="just"/>
            <a:endParaRPr lang="en-US" sz="2800" dirty="0"/>
          </a:p>
          <a:p>
            <a:pPr algn="just"/>
            <a:r>
              <a:rPr lang="ar-IQ" sz="3600" dirty="0"/>
              <a:t/>
            </a:r>
            <a:br>
              <a:rPr lang="ar-IQ" sz="3600" dirty="0"/>
            </a:br>
            <a:endParaRPr lang="en-US" sz="3600" dirty="0" smtClean="0"/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</a:t>
            </a:r>
            <a:r>
              <a:rPr kumimoji="0" lang="ar-IQ" sz="3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3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IQ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IQ" sz="36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05682" y="1021308"/>
            <a:ext cx="667665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C:\Users\Nidaa\Desktop\IMG_657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31513" y="-348387"/>
            <a:ext cx="1824990" cy="456438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475656" y="2708920"/>
                <a:ext cx="6696744" cy="36839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dirty="0"/>
                  <a:t>Potential energy:</a:t>
                </a:r>
              </a:p>
              <a:p>
                <a:pPr algn="l" rtl="0"/>
                <a:r>
                  <a:rPr lang="en-US" dirty="0"/>
                  <a:t>The fluid element of weight w has a potential energy due to its elevation Z related to a reference plane. </a:t>
                </a:r>
              </a:p>
              <a:p>
                <a:pPr algn="l" rtl="0"/>
                <a:r>
                  <a:rPr lang="en-US" dirty="0"/>
                  <a:t>PE= </a:t>
                </a:r>
                <a:r>
                  <a:rPr lang="en-US" dirty="0" err="1"/>
                  <a:t>wz</a:t>
                </a:r>
                <a:endParaRPr lang="en-US" dirty="0"/>
              </a:p>
              <a:p>
                <a:pPr algn="l" rtl="0"/>
                <a:r>
                  <a:rPr lang="en-US" dirty="0"/>
                  <a:t>Kinetic energy:</a:t>
                </a:r>
              </a:p>
              <a:p>
                <a:pPr algn="l" rtl="0"/>
                <a:r>
                  <a:rPr lang="en-US" dirty="0"/>
                  <a:t>The fluid element of weight w moving with a velocity </a:t>
                </a:r>
              </a:p>
              <a:p>
                <a:pPr algn="l" rtl="0"/>
                <a:r>
                  <a:rPr lang="en-US" dirty="0"/>
                  <a:t>KE=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1</m:t>
                        </m:r>
                      </m:num>
                      <m:den>
                        <m:r>
                          <a:rPr lang="en-US" i="1"/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mv</a:t>
                </a:r>
                <a:r>
                  <a:rPr lang="en-US" baseline="30000" dirty="0"/>
                  <a:t>2</a:t>
                </a:r>
                <a:endParaRPr lang="en-US" dirty="0"/>
              </a:p>
              <a:p>
                <a:pPr algn="l" rtl="0"/>
                <a:r>
                  <a:rPr lang="en-US" dirty="0"/>
                  <a:t>Flow energy;</a:t>
                </a:r>
              </a:p>
              <a:p>
                <a:pPr algn="l" rtl="0"/>
                <a:r>
                  <a:rPr lang="en-US" dirty="0"/>
                  <a:t>It is the amount of work that pressure accomplishes by pushing the element of weight w at sta.1 into the CV or pushing the element of weight w at sta.2 out of CV.</a:t>
                </a:r>
              </a:p>
              <a:p>
                <a:pPr rtl="0"/>
                <a:r>
                  <a:rPr lang="en-US" dirty="0"/>
                  <a:t>FE=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𝑃𝑤</m:t>
                        </m:r>
                      </m:num>
                      <m:den>
                        <m:r>
                          <a:rPr lang="en-US" i="1"/>
                          <m:t>𝛾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708920"/>
                <a:ext cx="6696744" cy="3683957"/>
              </a:xfrm>
              <a:prstGeom prst="rect">
                <a:avLst/>
              </a:prstGeom>
              <a:blipFill rotWithShape="1">
                <a:blip r:embed="rId3"/>
                <a:stretch>
                  <a:fillRect l="-728" t="-826" r="-728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980728"/>
            <a:ext cx="6196405" cy="2736304"/>
          </a:xfrm>
        </p:spPr>
        <p:txBody>
          <a:bodyPr>
            <a:normAutofit/>
          </a:bodyPr>
          <a:lstStyle/>
          <a:p>
            <a:pPr algn="just" rtl="0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ar-IQ" dirty="0"/>
          </a:p>
        </p:txBody>
      </p:sp>
      <p:sp>
        <p:nvSpPr>
          <p:cNvPr id="2" name="Rectangle 1"/>
          <p:cNvSpPr/>
          <p:nvPr/>
        </p:nvSpPr>
        <p:spPr>
          <a:xfrm>
            <a:off x="1259632" y="2274838"/>
            <a:ext cx="69127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/>
              <a:t>Statement of </a:t>
            </a:r>
            <a:r>
              <a:rPr lang="en-US" sz="2000" b="1" dirty="0" err="1"/>
              <a:t>Bernoullis</a:t>
            </a:r>
            <a:r>
              <a:rPr lang="en-US" sz="2000" b="1" dirty="0"/>
              <a:t> equation:</a:t>
            </a:r>
          </a:p>
          <a:p>
            <a:pPr algn="l" rtl="0"/>
            <a:r>
              <a:rPr lang="en-US" sz="2000" b="1" dirty="0"/>
              <a:t>Daniel Bernoulli an eighteen century Swiss scientist, formulated his equation by noting that the total energy possessed by the fluid in CV does not change with respect to time.</a:t>
            </a:r>
          </a:p>
          <a:p>
            <a:pPr algn="l" rtl="0"/>
            <a:r>
              <a:rPr lang="en-US" sz="2000" b="1" dirty="0"/>
              <a:t>Total energy in element at 1 = total energy in element at 2</a:t>
            </a:r>
          </a:p>
          <a:p>
            <a:pPr algn="l" rtl="0"/>
            <a:r>
              <a:rPr lang="en-US" sz="2000" b="1" dirty="0"/>
              <a:t>(PE+KE+FE)1=(PE+KE+FE)2</a:t>
            </a:r>
          </a:p>
        </p:txBody>
      </p:sp>
    </p:spTree>
    <p:extLst>
      <p:ext uri="{BB962C8B-B14F-4D97-AF65-F5344CB8AC3E}">
        <p14:creationId xmlns:p14="http://schemas.microsoft.com/office/powerpoint/2010/main" val="384373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44465" y="854480"/>
                <a:ext cx="7527935" cy="358263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l">
                  <a:buNone/>
                </a:pPr>
                <a:r>
                  <a:rPr lang="ar-IQ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smtClean="0"/>
                  <a:t> </a:t>
                </a:r>
                <a:endParaRPr lang="en-US" dirty="0"/>
              </a:p>
              <a:p>
                <a:pPr algn="l" rtl="0"/>
                <a:r>
                  <a:rPr lang="en-US" dirty="0"/>
                  <a:t>(PE+KE+FE)1=(PE+KE+FE)2</a:t>
                </a:r>
              </a:p>
              <a:p>
                <a:pPr algn="l" rtl="0"/>
                <a:r>
                  <a:rPr lang="en-US" dirty="0"/>
                  <a:t>wZ</a:t>
                </a:r>
                <a:r>
                  <a:rPr lang="en-US" baseline="-25000" dirty="0"/>
                  <a:t>1</a:t>
                </a:r>
                <a:r>
                  <a:rPr lang="en-US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1</m:t>
                        </m:r>
                      </m:num>
                      <m:den>
                        <m:r>
                          <a:rPr lang="en-US" i="1"/>
                          <m:t>2</m:t>
                        </m:r>
                      </m:den>
                    </m:f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𝑤</m:t>
                        </m:r>
                      </m:num>
                      <m:den>
                        <m:r>
                          <a:rPr lang="en-US" i="1"/>
                          <m:t>𝑔</m:t>
                        </m:r>
                      </m:den>
                    </m:f>
                  </m:oMath>
                </a14:m>
                <a:r>
                  <a:rPr lang="en-US" dirty="0"/>
                  <a:t>v</a:t>
                </a:r>
                <a:r>
                  <a:rPr lang="en-US" baseline="-25000" dirty="0"/>
                  <a:t>1</a:t>
                </a:r>
                <a:r>
                  <a:rPr lang="en-US" baseline="30000" dirty="0"/>
                  <a:t>2</a:t>
                </a:r>
                <a:r>
                  <a:rPr lang="en-US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𝑃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 </m:t>
                            </m:r>
                          </m:e>
                          <m:sub>
                            <m:r>
                              <a:rPr lang="en-US" i="1"/>
                              <m:t>1</m:t>
                            </m:r>
                            <m:r>
                              <a:rPr lang="en-US" i="1"/>
                              <m:t> </m:t>
                            </m:r>
                            <m:r>
                              <a:rPr lang="en-US" i="1"/>
                              <m:t>𝑊</m:t>
                            </m:r>
                          </m:sub>
                        </m:sSub>
                      </m:num>
                      <m:den>
                        <m:r>
                          <a:rPr lang="en-US" i="1"/>
                          <m:t>𝛾</m:t>
                        </m:r>
                      </m:den>
                    </m:f>
                  </m:oMath>
                </a14:m>
                <a:r>
                  <a:rPr lang="en-US" dirty="0"/>
                  <a:t>= wZ</a:t>
                </a:r>
                <a:r>
                  <a:rPr lang="en-US" baseline="-25000" dirty="0"/>
                  <a:t>2 </a:t>
                </a:r>
                <a:r>
                  <a:rPr lang="en-US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1</m:t>
                        </m:r>
                      </m:num>
                      <m:den>
                        <m:r>
                          <a:rPr lang="en-US" i="1"/>
                          <m:t>2</m:t>
                        </m:r>
                      </m:den>
                    </m:f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𝑤</m:t>
                        </m:r>
                      </m:num>
                      <m:den>
                        <m:r>
                          <a:rPr lang="en-US" i="1"/>
                          <m:t>𝑔</m:t>
                        </m:r>
                      </m:den>
                    </m:f>
                    <m:r>
                      <a:rPr lang="en-US" i="1"/>
                      <m:t>𝑣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 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 </m:t>
                            </m:r>
                          </m:e>
                          <m:sub>
                            <m:r>
                              <a:rPr lang="en-US" i="1"/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i="1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𝑃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 </m:t>
                            </m:r>
                          </m:e>
                          <m:sub>
                            <m:r>
                              <a:rPr lang="en-US" i="1"/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i="1"/>
                          <m:t>𝛾</m:t>
                        </m:r>
                      </m:den>
                    </m:f>
                    <m:r>
                      <a:rPr lang="en-US" i="1"/>
                      <m:t>𝑤</m:t>
                    </m:r>
                  </m:oMath>
                </a14:m>
                <a:r>
                  <a:rPr lang="en-US" dirty="0"/>
                  <a:t>     divide by w</a:t>
                </a:r>
              </a:p>
              <a:p>
                <a:pPr algn="l" rtl="0"/>
                <a:r>
                  <a:rPr lang="en-US" dirty="0"/>
                  <a:t>Z</a:t>
                </a:r>
                <a:r>
                  <a:rPr lang="en-US" baseline="-25000" dirty="0"/>
                  <a:t>1</a:t>
                </a:r>
                <a:r>
                  <a:rPr lang="en-US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𝑣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 </m:t>
                            </m:r>
                          </m:e>
                          <m:sub>
                            <m:r>
                              <a:rPr lang="en-US" i="1"/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 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/>
                          <m:t>2</m:t>
                        </m:r>
                        <m:r>
                          <a:rPr lang="en-US" i="1"/>
                          <m:t>𝑔</m:t>
                        </m:r>
                      </m:den>
                    </m:f>
                    <m:r>
                      <a:rPr lang="en-US" i="1"/>
                      <m:t>+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𝑃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 </m:t>
                            </m:r>
                          </m:e>
                          <m:sub>
                            <m:r>
                              <a:rPr lang="en-US" i="1"/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/>
                          <m:t>𝛾</m:t>
                        </m:r>
                      </m:den>
                    </m:f>
                  </m:oMath>
                </a14:m>
                <a:r>
                  <a:rPr lang="en-US" dirty="0"/>
                  <a:t> = Z</a:t>
                </a:r>
                <a:r>
                  <a:rPr lang="en-US" baseline="-25000" dirty="0"/>
                  <a:t>2 </a:t>
                </a:r>
                <a:r>
                  <a:rPr lang="en-US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𝑣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 </m:t>
                            </m:r>
                            <m:sSub>
                              <m:sSubPr>
                                <m:ctrlPr>
                                  <a:rPr lang="en-US" i="1"/>
                                </m:ctrlPr>
                              </m:sSubPr>
                              <m:e>
                                <m:r>
                                  <a:rPr lang="en-US" i="1"/>
                                  <m:t> </m:t>
                                </m:r>
                              </m:e>
                              <m:sub>
                                <m:r>
                                  <a:rPr lang="en-US" i="1"/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/>
                          <m:t>2</m:t>
                        </m:r>
                        <m:r>
                          <a:rPr lang="en-US" i="1"/>
                          <m:t>𝑔</m:t>
                        </m:r>
                      </m:den>
                    </m:f>
                    <m:r>
                      <a:rPr lang="en-US" i="1"/>
                      <m:t>+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𝑃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 </m:t>
                            </m:r>
                          </m:e>
                          <m:sub>
                            <m:r>
                              <a:rPr lang="en-US" i="1"/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i="1"/>
                          <m:t>𝛾</m:t>
                        </m:r>
                      </m:den>
                    </m:f>
                  </m:oMath>
                </a14:m>
                <a:endParaRPr lang="en-US" dirty="0"/>
              </a:p>
              <a:p>
                <a:pPr algn="l" rtl="0"/>
                <a:r>
                  <a:rPr lang="en-US" dirty="0"/>
                  <a:t>Z: elevation head.</a:t>
                </a:r>
              </a:p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𝑃</m:t>
                        </m:r>
                      </m:num>
                      <m:den>
                        <m:r>
                          <a:rPr lang="en-US" i="1"/>
                          <m:t>𝛾</m:t>
                        </m:r>
                      </m:den>
                    </m:f>
                  </m:oMath>
                </a14:m>
                <a:r>
                  <a:rPr lang="en-US" dirty="0"/>
                  <a:t>: pressure head</a:t>
                </a:r>
                <a:r>
                  <a:rPr lang="en-US" dirty="0" smtClean="0"/>
                  <a:t>.</a:t>
                </a:r>
              </a:p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𝑣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 </m:t>
                            </m:r>
                            <m:sSub>
                              <m:sSubPr>
                                <m:ctrlPr>
                                  <a:rPr lang="en-US" i="1"/>
                                </m:ctrlPr>
                              </m:sSubPr>
                              <m:e>
                                <m:r>
                                  <a:rPr lang="en-US" i="1"/>
                                  <m:t> </m:t>
                                </m:r>
                              </m:e>
                              <m:sub>
                                <m:r>
                                  <a:rPr lang="en-US" i="1"/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/>
                          <m:t>2</m:t>
                        </m:r>
                        <m:r>
                          <a:rPr lang="en-US" i="1"/>
                          <m:t>𝑔</m:t>
                        </m:r>
                      </m:den>
                    </m:f>
                    <m:r>
                      <a:rPr lang="en-US" i="1"/>
                      <m:t>:</m:t>
                    </m:r>
                    <m:r>
                      <a:rPr lang="en-US" i="1"/>
                      <m:t>𝑣𝑒𝑙𝑜𝑐𝑖𝑡𝑦</m:t>
                    </m:r>
                    <m:r>
                      <a:rPr lang="en-US" i="1"/>
                      <m:t> </m:t>
                    </m:r>
                    <m:r>
                      <a:rPr lang="en-US" i="1"/>
                      <m:t>h</m:t>
                    </m:r>
                    <m:r>
                      <a:rPr lang="en-US" i="1"/>
                      <m:t>𝑒𝑎𝑑</m:t>
                    </m:r>
                  </m:oMath>
                </a14:m>
                <a:endParaRPr lang="en-US" dirty="0"/>
              </a:p>
              <a:p>
                <a:pPr algn="l" rtl="0"/>
                <a:endParaRPr lang="en-US" dirty="0"/>
              </a:p>
              <a:p>
                <a:pPr>
                  <a:buNone/>
                </a:pPr>
                <a:endParaRPr lang="ar-IQ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4465" y="854480"/>
                <a:ext cx="7527935" cy="3582632"/>
              </a:xfrm>
              <a:blipFill rotWithShape="1">
                <a:blip r:embed="rId2"/>
                <a:stretch>
                  <a:fillRect l="-810" t="-3741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99591" y="2509739"/>
            <a:ext cx="748883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:\Users\Nidaa\Desktop\IMG_656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46208" y="2604168"/>
            <a:ext cx="2787015" cy="4351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500042"/>
            <a:ext cx="7514006" cy="5738834"/>
          </a:xfrm>
        </p:spPr>
        <p:txBody>
          <a:bodyPr>
            <a:normAutofit/>
          </a:bodyPr>
          <a:lstStyle/>
          <a:p>
            <a:pPr algn="just" rtl="0"/>
            <a:r>
              <a:rPr lang="en-US" sz="3600" dirty="0" smtClean="0"/>
              <a:t> </a:t>
            </a:r>
            <a:endParaRPr lang="en-US" sz="3200" dirty="0"/>
          </a:p>
          <a:p>
            <a:pPr algn="just">
              <a:buNone/>
            </a:pPr>
            <a:endParaRPr lang="ar-IQ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269582" y="500042"/>
            <a:ext cx="4171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IQ" sz="3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ar-SA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8856680" y="892552"/>
            <a:ext cx="287323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-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500" b="1" dirty="0" smtClean="0">
              <a:solidFill>
                <a:srgbClr val="0033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dirty="0" smtClean="0">
              <a:solidFill>
                <a:srgbClr val="0033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ar-S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892550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115616" y="892552"/>
                <a:ext cx="7153966" cy="412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sz="2000" dirty="0"/>
                  <a:t>Ex1:For the pipe of fig.4 find P2 if the following data are given:p1= 20 psi, D2 =2 in and D2=1.5 in , Q=200 </a:t>
                </a:r>
                <a:r>
                  <a:rPr lang="en-US" sz="2000" dirty="0" err="1"/>
                  <a:t>gpm</a:t>
                </a:r>
                <a:r>
                  <a:rPr lang="en-US" sz="2000" dirty="0"/>
                  <a:t> of water</a:t>
                </a:r>
                <a:r>
                  <a:rPr lang="en-US" sz="2000" dirty="0" smtClean="0"/>
                  <a:t>?</a:t>
                </a:r>
              </a:p>
              <a:p>
                <a:pPr algn="l" rtl="0"/>
                <a:r>
                  <a:rPr lang="en-US" sz="2000" dirty="0"/>
                  <a:t>Z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/>
                        </m:ctrlPr>
                      </m:fPr>
                      <m:num>
                        <m:r>
                          <a:rPr lang="en-US" sz="2000" i="1"/>
                          <m:t>𝑣</m:t>
                        </m:r>
                        <m:sSub>
                          <m:sSubPr>
                            <m:ctrlPr>
                              <a:rPr lang="en-US" sz="2000" i="1"/>
                            </m:ctrlPr>
                          </m:sSubPr>
                          <m:e>
                            <m:r>
                              <a:rPr lang="en-US" sz="2000" i="1"/>
                              <m:t> </m:t>
                            </m:r>
                          </m:e>
                          <m:sub>
                            <m:r>
                              <a:rPr lang="en-US" sz="2000" i="1"/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sz="2000" i="1"/>
                            </m:ctrlPr>
                          </m:sSupPr>
                          <m:e>
                            <m:r>
                              <a:rPr lang="en-US" sz="2000" i="1"/>
                              <m:t> </m:t>
                            </m:r>
                          </m:e>
                          <m:sup>
                            <m:r>
                              <a:rPr lang="en-US" sz="2000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/>
                          <m:t>2</m:t>
                        </m:r>
                        <m:r>
                          <a:rPr lang="en-US" sz="2000" i="1"/>
                          <m:t>𝑔</m:t>
                        </m:r>
                      </m:den>
                    </m:f>
                    <m:r>
                      <a:rPr lang="en-US" sz="2000" i="1"/>
                      <m:t>+</m:t>
                    </m:r>
                    <m:f>
                      <m:fPr>
                        <m:ctrlPr>
                          <a:rPr lang="en-US" sz="2000" i="1"/>
                        </m:ctrlPr>
                      </m:fPr>
                      <m:num>
                        <m:r>
                          <a:rPr lang="en-US" sz="2000" i="1"/>
                          <m:t>𝑃</m:t>
                        </m:r>
                        <m:sSub>
                          <m:sSubPr>
                            <m:ctrlPr>
                              <a:rPr lang="en-US" sz="2000" i="1"/>
                            </m:ctrlPr>
                          </m:sSubPr>
                          <m:e>
                            <m:r>
                              <a:rPr lang="en-US" sz="2000" i="1"/>
                              <m:t> </m:t>
                            </m:r>
                          </m:e>
                          <m:sub>
                            <m:r>
                              <a:rPr lang="en-US" sz="2000" i="1"/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000" i="1"/>
                          <m:t>𝛾</m:t>
                        </m:r>
                      </m:den>
                    </m:f>
                  </m:oMath>
                </a14:m>
                <a:r>
                  <a:rPr lang="en-US" sz="2000" dirty="0"/>
                  <a:t> = Z</a:t>
                </a:r>
                <a:r>
                  <a:rPr lang="en-US" sz="2000" baseline="-25000" dirty="0"/>
                  <a:t>2 </a:t>
                </a:r>
                <a:r>
                  <a:rPr lang="en-US" sz="2000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/>
                        </m:ctrlPr>
                      </m:fPr>
                      <m:num>
                        <m:r>
                          <a:rPr lang="en-US" sz="2000" i="1"/>
                          <m:t>𝑣</m:t>
                        </m:r>
                        <m:sSup>
                          <m:sSupPr>
                            <m:ctrlPr>
                              <a:rPr lang="en-US" sz="2000" i="1"/>
                            </m:ctrlPr>
                          </m:sSupPr>
                          <m:e>
                            <m:r>
                              <a:rPr lang="en-US" sz="2000" i="1"/>
                              <m:t> </m:t>
                            </m:r>
                            <m:sSub>
                              <m:sSubPr>
                                <m:ctrlPr>
                                  <a:rPr lang="en-US" sz="2000" i="1"/>
                                </m:ctrlPr>
                              </m:sSubPr>
                              <m:e>
                                <m:r>
                                  <a:rPr lang="en-US" sz="2000" i="1"/>
                                  <m:t> </m:t>
                                </m:r>
                              </m:e>
                              <m:sub>
                                <m:r>
                                  <a:rPr lang="en-US" sz="2000" i="1"/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sz="2000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/>
                          <m:t>2</m:t>
                        </m:r>
                        <m:r>
                          <a:rPr lang="en-US" sz="2000" i="1"/>
                          <m:t>𝑔</m:t>
                        </m:r>
                      </m:den>
                    </m:f>
                    <m:r>
                      <a:rPr lang="en-US" sz="2000" i="1"/>
                      <m:t>+</m:t>
                    </m:r>
                    <m:f>
                      <m:fPr>
                        <m:ctrlPr>
                          <a:rPr lang="en-US" sz="2000" i="1"/>
                        </m:ctrlPr>
                      </m:fPr>
                      <m:num>
                        <m:r>
                          <a:rPr lang="en-US" sz="2000" i="1"/>
                          <m:t>𝑃</m:t>
                        </m:r>
                        <m:sSub>
                          <m:sSubPr>
                            <m:ctrlPr>
                              <a:rPr lang="en-US" sz="2000" i="1"/>
                            </m:ctrlPr>
                          </m:sSubPr>
                          <m:e>
                            <m:r>
                              <a:rPr lang="en-US" sz="2000" i="1"/>
                              <m:t> </m:t>
                            </m:r>
                          </m:e>
                          <m:sub>
                            <m:r>
                              <a:rPr lang="en-US" sz="2000" i="1"/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000" i="1"/>
                          <m:t>𝛾</m:t>
                        </m:r>
                      </m:den>
                    </m:f>
                  </m:oMath>
                </a14:m>
                <a:endParaRPr lang="en-US" sz="2000" dirty="0"/>
              </a:p>
              <a:p>
                <a:pPr algn="l" rtl="0"/>
                <a:r>
                  <a:rPr lang="en-US" sz="2000" dirty="0"/>
                  <a:t>V1=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/>
                        </m:ctrlPr>
                      </m:fPr>
                      <m:num>
                        <m:r>
                          <a:rPr lang="en-US" sz="2000" i="1"/>
                          <m:t>𝑄</m:t>
                        </m:r>
                      </m:num>
                      <m:den>
                        <m:r>
                          <a:rPr lang="en-US" sz="2000" i="1"/>
                          <m:t>𝐴</m:t>
                        </m:r>
                        <m:r>
                          <a:rPr lang="en-US" sz="2000" i="1"/>
                          <m:t>1</m:t>
                        </m:r>
                      </m:den>
                    </m:f>
                  </m:oMath>
                </a14:m>
                <a:r>
                  <a:rPr lang="en-US" sz="20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/>
                        </m:ctrlPr>
                      </m:fPr>
                      <m:num>
                        <m:r>
                          <a:rPr lang="en-US" sz="2000" i="1"/>
                          <m:t>200</m:t>
                        </m:r>
                        <m:r>
                          <a:rPr lang="en-US" sz="2000" i="1"/>
                          <m:t>∗</m:t>
                        </m:r>
                        <m:r>
                          <a:rPr lang="en-US" sz="2000" i="1"/>
                          <m:t>1</m:t>
                        </m:r>
                        <m:r>
                          <a:rPr lang="en-US" sz="2000" i="1"/>
                          <m:t>∗</m:t>
                        </m:r>
                        <m:r>
                          <a:rPr lang="en-US" sz="2000" i="1"/>
                          <m:t>231</m:t>
                        </m:r>
                        <m:r>
                          <a:rPr lang="en-US" sz="2000" i="1"/>
                          <m:t>∗</m:t>
                        </m:r>
                        <m:r>
                          <a:rPr lang="en-US" sz="2000" i="1"/>
                          <m:t>1</m:t>
                        </m:r>
                      </m:num>
                      <m:den>
                        <m:f>
                          <m:fPr>
                            <m:ctrlPr>
                              <a:rPr lang="en-US" sz="2000" i="1"/>
                            </m:ctrlPr>
                          </m:fPr>
                          <m:num>
                            <m:r>
                              <a:rPr lang="en-US" sz="2000" i="1"/>
                              <m:t>𝜋</m:t>
                            </m:r>
                          </m:num>
                          <m:den>
                            <m:r>
                              <a:rPr lang="en-US" sz="2000" i="1"/>
                              <m:t>4</m:t>
                            </m:r>
                          </m:den>
                        </m:f>
                        <m:d>
                          <m:dPr>
                            <m:ctrlPr>
                              <a:rPr lang="en-US" sz="2000" i="1"/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/>
                                </m:ctrlPr>
                              </m:fPr>
                              <m:num>
                                <m:r>
                                  <a:rPr lang="en-US" sz="2000" i="1"/>
                                  <m:t>2</m:t>
                                </m:r>
                              </m:num>
                              <m:den>
                                <m:r>
                                  <a:rPr lang="en-US" sz="2000" i="1"/>
                                  <m:t>12</m:t>
                                </m:r>
                              </m:den>
                            </m:f>
                          </m:e>
                        </m:d>
                        <m:r>
                          <a:rPr lang="en-US" sz="2000" i="1"/>
                          <m:t>∗</m:t>
                        </m:r>
                        <m:r>
                          <a:rPr lang="en-US" sz="2000" i="1"/>
                          <m:t>60</m:t>
                        </m:r>
                        <m:r>
                          <a:rPr lang="en-US" sz="2000" i="1"/>
                          <m:t>∗</m:t>
                        </m:r>
                        <m:r>
                          <a:rPr lang="en-US" sz="2000" i="1"/>
                          <m:t>1</m:t>
                        </m:r>
                        <m:r>
                          <a:rPr lang="en-US" sz="2000" i="1"/>
                          <m:t>∗</m:t>
                        </m:r>
                        <m:r>
                          <a:rPr lang="en-US" sz="2000" i="1"/>
                          <m:t>1728</m:t>
                        </m:r>
                      </m:den>
                    </m:f>
                  </m:oMath>
                </a14:m>
                <a:endParaRPr lang="en-US" sz="2000" dirty="0"/>
              </a:p>
              <a:p>
                <a:pPr algn="l" rtl="0"/>
                <a:r>
                  <a:rPr lang="en-US" sz="2000" dirty="0"/>
                  <a:t>=20.4 </a:t>
                </a:r>
                <a:r>
                  <a:rPr lang="en-US" sz="2000" dirty="0" err="1"/>
                  <a:t>ft</a:t>
                </a:r>
                <a:r>
                  <a:rPr lang="en-US" sz="2000" dirty="0"/>
                  <a:t>/s</a:t>
                </a:r>
              </a:p>
              <a:p>
                <a:pPr algn="l" rtl="0"/>
                <a:r>
                  <a:rPr lang="en-US" sz="2000" dirty="0"/>
                  <a:t>v2=v1(D1/D2)</a:t>
                </a:r>
                <a:r>
                  <a:rPr lang="en-US" sz="2000" baseline="30000" dirty="0"/>
                  <a:t>2</a:t>
                </a:r>
                <a:endParaRPr lang="en-US" sz="2000" dirty="0"/>
              </a:p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en-US" sz="2000" i="1"/>
                        </m:ctrlPr>
                      </m:fPr>
                      <m:num>
                        <m:r>
                          <a:rPr lang="en-US" sz="2000" i="1"/>
                          <m:t>20</m:t>
                        </m:r>
                        <m:r>
                          <a:rPr lang="en-US" sz="2000" i="1"/>
                          <m:t>∗</m:t>
                        </m:r>
                        <m:r>
                          <a:rPr lang="en-US" sz="2000" i="1"/>
                          <m:t>144</m:t>
                        </m:r>
                      </m:num>
                      <m:den>
                        <m:r>
                          <a:rPr lang="en-US" sz="2000" i="1"/>
                          <m:t>62</m:t>
                        </m:r>
                        <m:r>
                          <a:rPr lang="en-US" sz="2000" i="1"/>
                          <m:t>.</m:t>
                        </m:r>
                        <m:r>
                          <a:rPr lang="en-US" sz="2000" i="1"/>
                          <m:t>4</m:t>
                        </m:r>
                      </m:den>
                    </m:f>
                  </m:oMath>
                </a14:m>
                <a:r>
                  <a:rPr lang="en-US" sz="2000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/>
                        </m:ctrlPr>
                      </m:fPr>
                      <m:num>
                        <m:r>
                          <a:rPr lang="en-US" sz="2000" i="1"/>
                          <m:t>20</m:t>
                        </m:r>
                        <m:r>
                          <a:rPr lang="en-US" sz="2000" i="1"/>
                          <m:t>.</m:t>
                        </m:r>
                        <m:r>
                          <a:rPr lang="en-US" sz="2000" i="1"/>
                          <m:t>4</m:t>
                        </m:r>
                      </m:num>
                      <m:den>
                        <m:r>
                          <a:rPr lang="en-US" sz="2000" i="1"/>
                          <m:t>2</m:t>
                        </m:r>
                        <m:r>
                          <a:rPr lang="en-US" sz="2000" i="1"/>
                          <m:t>(</m:t>
                        </m:r>
                        <m:r>
                          <a:rPr lang="en-US" sz="2000" i="1"/>
                          <m:t>32</m:t>
                        </m:r>
                        <m:r>
                          <a:rPr lang="en-US" sz="2000" i="1"/>
                          <m:t>.</m:t>
                        </m:r>
                        <m:r>
                          <a:rPr lang="en-US" sz="2000" i="1"/>
                          <m:t>2</m:t>
                        </m:r>
                        <m:r>
                          <a:rPr lang="en-US" sz="2000" i="1"/>
                          <m:t>)</m:t>
                        </m:r>
                      </m:den>
                    </m:f>
                  </m:oMath>
                </a14:m>
                <a:r>
                  <a:rPr lang="en-US" sz="2000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/>
                        </m:ctrlPr>
                      </m:fPr>
                      <m:num>
                        <m:r>
                          <a:rPr lang="en-US" sz="2000" i="1"/>
                          <m:t>𝑃</m:t>
                        </m:r>
                        <m:r>
                          <a:rPr lang="en-US" sz="2000" i="1"/>
                          <m:t>2</m:t>
                        </m:r>
                      </m:num>
                      <m:den>
                        <m:r>
                          <a:rPr lang="en-US" sz="2000" i="1"/>
                          <m:t>62</m:t>
                        </m:r>
                        <m:r>
                          <a:rPr lang="en-US" sz="2000" i="1"/>
                          <m:t>.</m:t>
                        </m:r>
                        <m:r>
                          <a:rPr lang="en-US" sz="2000" i="1"/>
                          <m:t>4</m:t>
                        </m:r>
                      </m:den>
                    </m:f>
                  </m:oMath>
                </a14:m>
                <a:r>
                  <a:rPr lang="en-US" sz="2000" dirty="0"/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/>
                        </m:ctrlPr>
                      </m:fPr>
                      <m:num>
                        <m:r>
                          <a:rPr lang="en-US" sz="2000" i="1"/>
                          <m:t>36</m:t>
                        </m:r>
                        <m:r>
                          <a:rPr lang="en-US" sz="2000" i="1"/>
                          <m:t>.</m:t>
                        </m:r>
                        <m:r>
                          <a:rPr lang="en-US" sz="2000" i="1"/>
                          <m:t>2</m:t>
                        </m:r>
                        <m:sSup>
                          <m:sSupPr>
                            <m:ctrlPr>
                              <a:rPr lang="en-US" sz="2000" i="1"/>
                            </m:ctrlPr>
                          </m:sSupPr>
                          <m:e>
                            <m:r>
                              <a:rPr lang="en-US" sz="2000" i="1"/>
                              <m:t> </m:t>
                            </m:r>
                          </m:e>
                          <m:sup>
                            <m:r>
                              <a:rPr lang="en-US" sz="2000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/>
                          <m:t>2</m:t>
                        </m:r>
                        <m:r>
                          <a:rPr lang="en-US" sz="2000" i="1"/>
                          <m:t>(</m:t>
                        </m:r>
                        <m:r>
                          <a:rPr lang="en-US" sz="2000" i="1"/>
                          <m:t>32</m:t>
                        </m:r>
                        <m:r>
                          <a:rPr lang="en-US" sz="2000" i="1"/>
                          <m:t>.</m:t>
                        </m:r>
                        <m:r>
                          <a:rPr lang="en-US" sz="2000" i="1"/>
                          <m:t>2</m:t>
                        </m:r>
                        <m:r>
                          <a:rPr lang="en-US" sz="2000" i="1"/>
                          <m:t>)</m:t>
                        </m:r>
                      </m:den>
                    </m:f>
                  </m:oMath>
                </a14:m>
                <a:r>
                  <a:rPr lang="en-US" sz="2000" dirty="0"/>
                  <a:t> +46.2+6.46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/>
                        </m:ctrlPr>
                      </m:fPr>
                      <m:num>
                        <m:r>
                          <a:rPr lang="en-US" sz="2000" i="1"/>
                          <m:t>𝑃</m:t>
                        </m:r>
                        <m:r>
                          <a:rPr lang="en-US" sz="2000" i="1"/>
                          <m:t>2</m:t>
                        </m:r>
                      </m:num>
                      <m:den>
                        <m:r>
                          <a:rPr lang="en-US" sz="2000" i="1"/>
                          <m:t>62</m:t>
                        </m:r>
                        <m:r>
                          <a:rPr lang="en-US" sz="2000" i="1"/>
                          <m:t>.</m:t>
                        </m:r>
                        <m:r>
                          <a:rPr lang="en-US" sz="2000" i="1"/>
                          <m:t>4</m:t>
                        </m:r>
                      </m:den>
                    </m:f>
                  </m:oMath>
                </a14:m>
                <a:r>
                  <a:rPr lang="en-US" sz="2000" dirty="0"/>
                  <a:t> +20.3</a:t>
                </a:r>
              </a:p>
              <a:p>
                <a:pPr algn="l" rtl="0"/>
                <a:r>
                  <a:rPr lang="en-US" sz="2000" dirty="0"/>
                  <a:t>Solving for P at 2 yields :</a:t>
                </a:r>
              </a:p>
              <a:p>
                <a:pPr algn="l" rtl="0"/>
                <a:r>
                  <a:rPr lang="en-US" sz="2000" dirty="0"/>
                  <a:t>P2= 2020 </a:t>
                </a:r>
                <a:r>
                  <a:rPr lang="en-US" sz="2000" dirty="0" err="1"/>
                  <a:t>lb</a:t>
                </a:r>
                <a:r>
                  <a:rPr lang="en-US" sz="2000" dirty="0"/>
                  <a:t>/ft</a:t>
                </a:r>
                <a:r>
                  <a:rPr lang="en-US" sz="2000" baseline="30000" dirty="0"/>
                  <a:t>2</a:t>
                </a:r>
                <a:r>
                  <a:rPr lang="en-US" sz="2000" dirty="0"/>
                  <a:t> gage=14 psig.</a:t>
                </a:r>
              </a:p>
              <a:p>
                <a:pPr rtl="0"/>
                <a:endParaRPr lang="en-US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892552"/>
                <a:ext cx="7153966" cy="4125553"/>
              </a:xfrm>
              <a:prstGeom prst="rect">
                <a:avLst/>
              </a:prstGeom>
              <a:blipFill rotWithShape="1">
                <a:blip r:embed="rId2"/>
                <a:stretch>
                  <a:fillRect l="-852" t="-739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C:\Users\Nidaa\Desktop\IMG_656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57986" y="3491086"/>
            <a:ext cx="1263650" cy="358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latin typeface="Andalus" pitchFamily="18" charset="-78"/>
                <a:cs typeface="Andalus" pitchFamily="18" charset="-78"/>
              </a:rPr>
              <a:t>Thanks</a:t>
            </a:r>
            <a:endParaRPr lang="ar-IQ" sz="48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098" name="Picture 2" descr="http://media4.picsearch.com/is?HA4TNjW9Eym2Jny3nciJ2pqgRJkKpUjfFMKBNEae6Ss&amp;height=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2045096"/>
            <a:ext cx="3168353" cy="361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82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2240</TotalTime>
  <Words>529</Words>
  <Application>Microsoft Office PowerPoint</Application>
  <PresentationFormat>On-screen Show (4:3)</PresentationFormat>
  <Paragraphs>67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Pushpin</vt:lpstr>
      <vt:lpstr> Fluid Mechanics Lectures 2nd year/2nd semister/2018-2019/Al-Mustansiriyah unv./College of engineering/Highway &amp;Transportation Dep.Lec.2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Naim Al Hussaini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هجرة الشباب</dc:title>
  <dc:creator>ski</dc:creator>
  <cp:lastModifiedBy>DR.Ahmed  </cp:lastModifiedBy>
  <cp:revision>295</cp:revision>
  <dcterms:created xsi:type="dcterms:W3CDTF">2015-11-22T08:38:51Z</dcterms:created>
  <dcterms:modified xsi:type="dcterms:W3CDTF">2019-02-10T14:44:11Z</dcterms:modified>
</cp:coreProperties>
</file>