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2"/>
  </p:notesMasterIdLst>
  <p:sldIdLst>
    <p:sldId id="256" r:id="rId2"/>
    <p:sldId id="276" r:id="rId3"/>
    <p:sldId id="259" r:id="rId4"/>
    <p:sldId id="326" r:id="rId5"/>
    <p:sldId id="260" r:id="rId6"/>
    <p:sldId id="261" r:id="rId7"/>
    <p:sldId id="262" r:id="rId8"/>
    <p:sldId id="327" r:id="rId9"/>
    <p:sldId id="287" r:id="rId10"/>
    <p:sldId id="325"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996" autoAdjust="0"/>
  </p:normalViewPr>
  <p:slideViewPr>
    <p:cSldViewPr>
      <p:cViewPr varScale="1">
        <p:scale>
          <a:sx n="52" d="100"/>
          <a:sy n="52" d="100"/>
        </p:scale>
        <p:origin x="-1219"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05/06/1440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05/06/1440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year/2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Dep.Lec.1</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r>
              <a:rPr lang="ar-SA" sz="3600" dirty="0" smtClean="0"/>
              <a:t>.</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5632311"/>
          </a:xfrm>
          <a:prstGeom prst="rect">
            <a:avLst/>
          </a:prstGeom>
        </p:spPr>
        <p:txBody>
          <a:bodyPr wrap="square">
            <a:spAutoFit/>
          </a:bodyPr>
          <a:lstStyle/>
          <a:p>
            <a:pPr algn="l" rtl="0"/>
            <a:r>
              <a:rPr lang="en-US" sz="2000" b="1" dirty="0"/>
              <a:t>Fluid in motion</a:t>
            </a:r>
            <a:endParaRPr lang="en-US" sz="2000" dirty="0"/>
          </a:p>
          <a:p>
            <a:pPr algn="l" rtl="0"/>
            <a:r>
              <a:rPr lang="en-US" sz="2000" dirty="0"/>
              <a:t>The behavior of fluid in motion is very complex due to the large number of variable involved. Since viscosity introduces a great complexity to fluid flow behavior, we assume the fluid is an ideal one, this mean no viscosity and no shear stress as it flow. We also assume incompressible flow which mean that the density of fluid does not change throughout the system. </a:t>
            </a:r>
          </a:p>
          <a:p>
            <a:pPr algn="l" rtl="0"/>
            <a:r>
              <a:rPr lang="en-US" sz="2000" b="1" dirty="0"/>
              <a:t>Properties of flow:</a:t>
            </a:r>
            <a:endParaRPr lang="en-US" sz="2000" dirty="0"/>
          </a:p>
          <a:p>
            <a:pPr algn="l" rtl="0"/>
            <a:r>
              <a:rPr lang="en-US" sz="2000" b="1" dirty="0"/>
              <a:t>Steady flow</a:t>
            </a:r>
            <a:r>
              <a:rPr lang="en-US" sz="2000" dirty="0"/>
              <a:t>: when there is no change in flow properties(</a:t>
            </a:r>
            <a:r>
              <a:rPr lang="en-US" sz="2000" dirty="0" err="1"/>
              <a:t>Q,v,h</a:t>
            </a:r>
            <a:r>
              <a:rPr lang="en-US" sz="2000" dirty="0"/>
              <a:t>) with time.</a:t>
            </a:r>
          </a:p>
          <a:p>
            <a:pPr algn="l" rtl="0"/>
            <a:r>
              <a:rPr lang="en-US" sz="2000" b="1" dirty="0"/>
              <a:t>Unsteady flow</a:t>
            </a:r>
            <a:r>
              <a:rPr lang="en-US" sz="2000" dirty="0"/>
              <a:t>: when there is change in flow properties with time.</a:t>
            </a:r>
          </a:p>
          <a:p>
            <a:pPr algn="l" rtl="0"/>
            <a:r>
              <a:rPr lang="en-US" sz="2000" b="1" dirty="0"/>
              <a:t>Uniform flow</a:t>
            </a:r>
            <a:r>
              <a:rPr lang="en-US" sz="2000" dirty="0"/>
              <a:t> :when there is no change in fluid properties with distance.</a:t>
            </a:r>
          </a:p>
          <a:p>
            <a:pPr algn="l" rtl="0"/>
            <a:r>
              <a:rPr lang="en-US" sz="2000" b="1" dirty="0"/>
              <a:t>Non-uniform flow(2D):</a:t>
            </a:r>
            <a:r>
              <a:rPr lang="en-US" sz="2000" dirty="0"/>
              <a:t>flow with two directions (</a:t>
            </a:r>
            <a:r>
              <a:rPr lang="en-US" sz="2000" dirty="0" err="1"/>
              <a:t>x,y</a:t>
            </a:r>
            <a:r>
              <a:rPr lang="en-US" sz="2000" dirty="0"/>
              <a:t>) and velocity distribution become parabola section with maximum value at the center and minimum at the wall of pipe.</a:t>
            </a:r>
          </a:p>
          <a:p>
            <a:pPr algn="l" rtl="0"/>
            <a:r>
              <a:rPr lang="en-US" sz="2000" b="1" dirty="0"/>
              <a:t>Three-dimensions flow(3D):</a:t>
            </a:r>
            <a:r>
              <a:rPr lang="en-US" sz="2000" dirty="0"/>
              <a:t> flow with 3 </a:t>
            </a:r>
            <a:r>
              <a:rPr lang="en-US" sz="2000" dirty="0" err="1"/>
              <a:t>diractions</a:t>
            </a:r>
            <a:r>
              <a:rPr lang="en-US" sz="2000" dirty="0"/>
              <a:t> (x, y, z)as flow through orifice.</a:t>
            </a: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03304"/>
          </a:xfrm>
        </p:spPr>
        <p:txBody>
          <a:bodyPr>
            <a:normAutofit fontScale="92500" lnSpcReduction="10000"/>
          </a:bodyPr>
          <a:lstStyle/>
          <a:p>
            <a:pPr algn="l" rtl="0"/>
            <a:r>
              <a:rPr lang="ar-IQ" sz="3600" dirty="0" smtClean="0"/>
              <a:t> </a:t>
            </a:r>
            <a:r>
              <a:rPr lang="en-US" sz="3600" b="1" dirty="0"/>
              <a:t>The continuity equation</a:t>
            </a:r>
            <a:endParaRPr lang="en-US" sz="3600" dirty="0"/>
          </a:p>
          <a:p>
            <a:pPr algn="l" rtl="0"/>
            <a:r>
              <a:rPr lang="en-US" sz="3600" dirty="0"/>
              <a:t>This theorem state that the mass can neither be created nor destroyed . For steady flow the rate which mass enters a control volume equals the rate at which mass leaves this volume . in fig.1, fluid  is flowing from left to right the pipe has two different size (A1 and A2) the volume between 1 and 2 is the control volume (CV), the rate at which the mass enter equals the rate at which the mass leaves CV.</a:t>
            </a:r>
          </a:p>
          <a:p>
            <a:pPr algn="just">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sp>
        <p:nvSpPr>
          <p:cNvPr id="5" name="Rectangle 1"/>
          <p:cNvSpPr>
            <a:spLocks noChangeArrowheads="1"/>
          </p:cNvSpPr>
          <p:nvPr/>
        </p:nvSpPr>
        <p:spPr bwMode="auto">
          <a:xfrm>
            <a:off x="1305682" y="1021308"/>
            <a:ext cx="66766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a:bodyPr>
          <a:lstStyle/>
          <a:p>
            <a:pPr algn="l" rtl="0"/>
            <a:r>
              <a:rPr lang="en-US" sz="2000" b="1" dirty="0"/>
              <a:t>Maas flow rate </a:t>
            </a:r>
            <a:endParaRPr lang="en-US" sz="2000" dirty="0"/>
          </a:p>
          <a:p>
            <a:pPr algn="l" rtl="0"/>
            <a:r>
              <a:rPr lang="en-US" sz="2000" dirty="0"/>
              <a:t>From fig.1 let M represent the rate at which mass enter or leave the CV , we have M1=M2, thus for steady flow the mass flow rate at the inlet to the CV equals mass flow rate at the exit from the CV.</a:t>
            </a:r>
          </a:p>
          <a:p>
            <a:endParaRPr lang="ar-IQ" dirty="0"/>
          </a:p>
        </p:txBody>
      </p:sp>
      <p:pic>
        <p:nvPicPr>
          <p:cNvPr id="4" name="Picture 3" descr="C:\Users\Nidaa\Desktop\IMG_65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94455" y="1529080"/>
            <a:ext cx="1355090" cy="3799840"/>
          </a:xfrm>
          <a:prstGeom prst="rect">
            <a:avLst/>
          </a:prstGeom>
          <a:noFill/>
          <a:ln>
            <a:noFill/>
          </a:ln>
        </p:spPr>
      </p:pic>
      <mc:AlternateContent xmlns:mc="http://schemas.openxmlformats.org/markup-compatibility/2006">
        <mc:Choice xmlns:a14="http://schemas.microsoft.com/office/drawing/2010/main" Requires="a14">
          <p:sp>
            <p:nvSpPr>
              <p:cNvPr id="5" name="Rectangle 4"/>
              <p:cNvSpPr/>
              <p:nvPr/>
            </p:nvSpPr>
            <p:spPr>
              <a:xfrm>
                <a:off x="2286000" y="4106546"/>
                <a:ext cx="4572000" cy="1843774"/>
              </a:xfrm>
              <a:prstGeom prst="rect">
                <a:avLst/>
              </a:prstGeom>
            </p:spPr>
            <p:txBody>
              <a:bodyPr>
                <a:spAutoFit/>
              </a:bodyPr>
              <a:lstStyle/>
              <a:p>
                <a:pPr rtl="0"/>
                <a:r>
                  <a:rPr lang="en-US" dirty="0"/>
                  <a:t> </a:t>
                </a:r>
              </a:p>
              <a:p>
                <a:pPr rtl="0"/>
                <a14:m>
                  <m:oMath xmlns:m="http://schemas.openxmlformats.org/officeDocument/2006/math">
                    <m:r>
                      <a:rPr lang="en-US" i="1"/>
                      <m:t>𝑀</m:t>
                    </m:r>
                    <m:sSub>
                      <m:sSubPr>
                        <m:ctrlPr>
                          <a:rPr lang="en-US" i="1"/>
                        </m:ctrlPr>
                      </m:sSubPr>
                      <m:e>
                        <m:r>
                          <a:rPr lang="en-US" i="1"/>
                          <m:t> </m:t>
                        </m:r>
                      </m:e>
                      <m:sub>
                        <m:r>
                          <a:rPr lang="en-US" i="1"/>
                          <m:t>1</m:t>
                        </m:r>
                      </m:sub>
                    </m:sSub>
                    <m:r>
                      <a:rPr lang="en-US" i="1"/>
                      <m:t>=</m:t>
                    </m:r>
                    <m:f>
                      <m:fPr>
                        <m:ctrlPr>
                          <a:rPr lang="en-US" i="1"/>
                        </m:ctrlPr>
                      </m:fPr>
                      <m:num>
                        <m:r>
                          <a:rPr lang="en-US" i="1"/>
                          <m:t>𝑚</m:t>
                        </m:r>
                        <m:sSub>
                          <m:sSubPr>
                            <m:ctrlPr>
                              <a:rPr lang="en-US" i="1"/>
                            </m:ctrlPr>
                          </m:sSubPr>
                          <m:e>
                            <m:r>
                              <a:rPr lang="en-US" i="1"/>
                              <m:t> </m:t>
                            </m:r>
                          </m:e>
                          <m:sub>
                            <m:r>
                              <a:rPr lang="en-US" i="1"/>
                              <m:t>1</m:t>
                            </m:r>
                          </m:sub>
                        </m:sSub>
                      </m:num>
                      <m:den>
                        <m:r>
                          <a:rPr lang="en-US" i="1"/>
                          <m:t>𝑡</m:t>
                        </m:r>
                      </m:den>
                    </m:f>
                    <m:r>
                      <a:rPr lang="en-US" i="1"/>
                      <m:t>=</m:t>
                    </m:r>
                    <m:f>
                      <m:fPr>
                        <m:ctrlPr>
                          <a:rPr lang="en-US" i="1"/>
                        </m:ctrlPr>
                      </m:fPr>
                      <m:num>
                        <m:r>
                          <a:rPr lang="en-US" i="1"/>
                          <m:t>Ƿ</m:t>
                        </m:r>
                        <m:sSub>
                          <m:sSubPr>
                            <m:ctrlPr>
                              <a:rPr lang="en-US" i="1"/>
                            </m:ctrlPr>
                          </m:sSubPr>
                          <m:e>
                            <m:r>
                              <a:rPr lang="en-US" i="1"/>
                              <m:t> </m:t>
                            </m:r>
                          </m:e>
                          <m:sub>
                            <m:r>
                              <a:rPr lang="en-US" i="1"/>
                              <m:t>1</m:t>
                            </m:r>
                          </m:sub>
                        </m:sSub>
                        <m:r>
                          <a:rPr lang="en-US" i="1"/>
                          <m:t>𝐴</m:t>
                        </m:r>
                        <m:sSub>
                          <m:sSubPr>
                            <m:ctrlPr>
                              <a:rPr lang="en-US" i="1"/>
                            </m:ctrlPr>
                          </m:sSubPr>
                          <m:e>
                            <m:r>
                              <a:rPr lang="en-US" i="1"/>
                              <m:t> </m:t>
                            </m:r>
                          </m:e>
                          <m:sub>
                            <m:r>
                              <a:rPr lang="en-US" i="1"/>
                              <m:t>1</m:t>
                            </m:r>
                          </m:sub>
                        </m:sSub>
                        <m:r>
                          <a:rPr lang="en-US" i="1"/>
                          <m:t>𝐿</m:t>
                        </m:r>
                        <m:sSub>
                          <m:sSubPr>
                            <m:ctrlPr>
                              <a:rPr lang="en-US" i="1"/>
                            </m:ctrlPr>
                          </m:sSubPr>
                          <m:e>
                            <m:r>
                              <a:rPr lang="en-US" i="1"/>
                              <m:t> </m:t>
                            </m:r>
                          </m:e>
                          <m:sub>
                            <m:r>
                              <a:rPr lang="en-US" i="1"/>
                              <m:t>1</m:t>
                            </m:r>
                          </m:sub>
                        </m:sSub>
                      </m:num>
                      <m:den>
                        <m:r>
                          <a:rPr lang="en-US" i="1"/>
                          <m:t>𝑡</m:t>
                        </m:r>
                      </m:den>
                    </m:f>
                    <m:r>
                      <a:rPr lang="en-US" i="1"/>
                      <m:t>=Ƿ</m:t>
                    </m:r>
                    <m:sSub>
                      <m:sSubPr>
                        <m:ctrlPr>
                          <a:rPr lang="en-US" i="1"/>
                        </m:ctrlPr>
                      </m:sSubPr>
                      <m:e>
                        <m:r>
                          <a:rPr lang="en-US" i="1"/>
                          <m:t> </m:t>
                        </m:r>
                      </m:e>
                      <m:sub>
                        <m:r>
                          <a:rPr lang="en-US" i="1"/>
                          <m:t>1</m:t>
                        </m:r>
                      </m:sub>
                    </m:sSub>
                    <m:r>
                      <a:rPr lang="en-US" i="1"/>
                      <m:t>𝐴</m:t>
                    </m:r>
                    <m:sSub>
                      <m:sSubPr>
                        <m:ctrlPr>
                          <a:rPr lang="en-US" i="1"/>
                        </m:ctrlPr>
                      </m:sSubPr>
                      <m:e>
                        <m:r>
                          <a:rPr lang="en-US" i="1"/>
                          <m:t> </m:t>
                        </m:r>
                      </m:e>
                      <m:sub>
                        <m:r>
                          <a:rPr lang="en-US" i="1"/>
                          <m:t>1</m:t>
                        </m:r>
                      </m:sub>
                    </m:sSub>
                    <m:r>
                      <a:rPr lang="en-US" i="1"/>
                      <m:t>𝑣</m:t>
                    </m:r>
                    <m:sSub>
                      <m:sSubPr>
                        <m:ctrlPr>
                          <a:rPr lang="en-US" i="1"/>
                        </m:ctrlPr>
                      </m:sSubPr>
                      <m:e>
                        <m:r>
                          <a:rPr lang="en-US" i="1"/>
                          <m:t> </m:t>
                        </m:r>
                      </m:e>
                      <m:sub>
                        <m:r>
                          <a:rPr lang="en-US" i="1"/>
                          <m:t>1</m:t>
                        </m:r>
                      </m:sub>
                    </m:sSub>
                  </m:oMath>
                </a14:m>
                <a:r>
                  <a:rPr lang="en-US" dirty="0"/>
                  <a:t>        </a:t>
                </a:r>
                <a:r>
                  <a:rPr lang="en-US" dirty="0" smtClean="0"/>
                  <a:t>and</a:t>
                </a:r>
              </a:p>
              <a:p>
                <a:pPr rtl="0"/>
                <a14:m>
                  <m:oMathPara xmlns:m="http://schemas.openxmlformats.org/officeDocument/2006/math">
                    <m:oMathParaPr>
                      <m:jc m:val="centerGroup"/>
                    </m:oMathParaPr>
                    <m:oMath xmlns:m="http://schemas.openxmlformats.org/officeDocument/2006/math">
                      <m:r>
                        <a:rPr lang="en-US" i="1"/>
                        <m:t>𝑀</m:t>
                      </m:r>
                      <m:sSub>
                        <m:sSubPr>
                          <m:ctrlPr>
                            <a:rPr lang="en-US" i="1"/>
                          </m:ctrlPr>
                        </m:sSubPr>
                        <m:e>
                          <m:r>
                            <a:rPr lang="en-US" i="1"/>
                            <m:t> </m:t>
                          </m:r>
                        </m:e>
                        <m:sub>
                          <m:r>
                            <a:rPr lang="en-US" i="1"/>
                            <m:t>2</m:t>
                          </m:r>
                        </m:sub>
                      </m:sSub>
                      <m:r>
                        <a:rPr lang="en-US" i="1"/>
                        <m:t>=</m:t>
                      </m:r>
                      <m:f>
                        <m:fPr>
                          <m:ctrlPr>
                            <a:rPr lang="en-US" i="1"/>
                          </m:ctrlPr>
                        </m:fPr>
                        <m:num>
                          <m:r>
                            <a:rPr lang="en-US" i="1"/>
                            <m:t>𝑚</m:t>
                          </m:r>
                          <m:sSub>
                            <m:sSubPr>
                              <m:ctrlPr>
                                <a:rPr lang="en-US" i="1"/>
                              </m:ctrlPr>
                            </m:sSubPr>
                            <m:e>
                              <m:r>
                                <a:rPr lang="en-US" i="1"/>
                                <m:t> </m:t>
                              </m:r>
                            </m:e>
                            <m:sub>
                              <m:r>
                                <a:rPr lang="en-US" i="1"/>
                                <m:t>2</m:t>
                              </m:r>
                            </m:sub>
                          </m:sSub>
                        </m:num>
                        <m:den>
                          <m:r>
                            <a:rPr lang="en-US" i="1"/>
                            <m:t>𝑡</m:t>
                          </m:r>
                        </m:den>
                      </m:f>
                      <m:r>
                        <a:rPr lang="en-US" i="1"/>
                        <m:t>=</m:t>
                      </m:r>
                      <m:f>
                        <m:fPr>
                          <m:ctrlPr>
                            <a:rPr lang="en-US" i="1"/>
                          </m:ctrlPr>
                        </m:fPr>
                        <m:num>
                          <m:r>
                            <a:rPr lang="en-US" i="1"/>
                            <m:t>Ƿ</m:t>
                          </m:r>
                          <m:sSub>
                            <m:sSubPr>
                              <m:ctrlPr>
                                <a:rPr lang="en-US" i="1"/>
                              </m:ctrlPr>
                            </m:sSubPr>
                            <m:e>
                              <m:r>
                                <a:rPr lang="en-US" i="1"/>
                                <m:t> </m:t>
                              </m:r>
                            </m:e>
                            <m:sub>
                              <m:r>
                                <a:rPr lang="en-US" i="1"/>
                                <m:t>2</m:t>
                              </m:r>
                            </m:sub>
                          </m:sSub>
                          <m:r>
                            <a:rPr lang="en-US" i="1"/>
                            <m:t>𝐴</m:t>
                          </m:r>
                          <m:sSub>
                            <m:sSubPr>
                              <m:ctrlPr>
                                <a:rPr lang="en-US" i="1"/>
                              </m:ctrlPr>
                            </m:sSubPr>
                            <m:e>
                              <m:r>
                                <a:rPr lang="en-US" i="1"/>
                                <m:t> </m:t>
                              </m:r>
                            </m:e>
                            <m:sub>
                              <m:r>
                                <a:rPr lang="en-US" i="1"/>
                                <m:t>2</m:t>
                              </m:r>
                            </m:sub>
                          </m:sSub>
                          <m:r>
                            <a:rPr lang="en-US" i="1"/>
                            <m:t>𝐿</m:t>
                          </m:r>
                          <m:sSub>
                            <m:sSubPr>
                              <m:ctrlPr>
                                <a:rPr lang="en-US" i="1"/>
                              </m:ctrlPr>
                            </m:sSubPr>
                            <m:e>
                              <m:r>
                                <a:rPr lang="en-US" i="1"/>
                                <m:t> </m:t>
                              </m:r>
                            </m:e>
                            <m:sub>
                              <m:r>
                                <a:rPr lang="en-US" i="1"/>
                                <m:t>2</m:t>
                              </m:r>
                            </m:sub>
                          </m:sSub>
                        </m:num>
                        <m:den>
                          <m:r>
                            <a:rPr lang="en-US" i="1"/>
                            <m:t>𝑡</m:t>
                          </m:r>
                        </m:den>
                      </m:f>
                      <m:r>
                        <a:rPr lang="en-US" i="1"/>
                        <m:t>=Ƿ</m:t>
                      </m:r>
                      <m:sSub>
                        <m:sSubPr>
                          <m:ctrlPr>
                            <a:rPr lang="en-US" i="1"/>
                          </m:ctrlPr>
                        </m:sSubPr>
                        <m:e>
                          <m:r>
                            <a:rPr lang="en-US" i="1"/>
                            <m:t> </m:t>
                          </m:r>
                        </m:e>
                        <m:sub>
                          <m:r>
                            <a:rPr lang="en-US" i="1"/>
                            <m:t>2</m:t>
                          </m:r>
                        </m:sub>
                      </m:sSub>
                      <m:r>
                        <a:rPr lang="en-US" i="1"/>
                        <m:t>𝐴</m:t>
                      </m:r>
                      <m:sSub>
                        <m:sSubPr>
                          <m:ctrlPr>
                            <a:rPr lang="en-US" i="1"/>
                          </m:ctrlPr>
                        </m:sSubPr>
                        <m:e>
                          <m:r>
                            <a:rPr lang="en-US" i="1"/>
                            <m:t> </m:t>
                          </m:r>
                        </m:e>
                        <m:sub>
                          <m:r>
                            <a:rPr lang="en-US" i="1"/>
                            <m:t>2</m:t>
                          </m:r>
                        </m:sub>
                      </m:sSub>
                      <m:r>
                        <a:rPr lang="en-US" i="1"/>
                        <m:t>𝑣</m:t>
                      </m:r>
                      <m:sSub>
                        <m:sSubPr>
                          <m:ctrlPr>
                            <a:rPr lang="en-US" i="1"/>
                          </m:ctrlPr>
                        </m:sSubPr>
                        <m:e>
                          <m:r>
                            <a:rPr lang="en-US" i="1"/>
                            <m:t> </m:t>
                          </m:r>
                        </m:e>
                        <m:sub>
                          <m:r>
                            <a:rPr lang="en-US" i="1"/>
                            <m:t>2</m:t>
                          </m:r>
                        </m:sub>
                      </m:sSub>
                    </m:oMath>
                  </m:oMathPara>
                </a14:m>
                <a:endParaRPr lang="en-US" dirty="0"/>
              </a:p>
              <a:p>
                <a:pPr rtl="0"/>
                <a:r>
                  <a:rPr lang="en-US" dirty="0"/>
                  <a:t>   So          </a:t>
                </a:r>
                <a14:m>
                  <m:oMath xmlns:m="http://schemas.openxmlformats.org/officeDocument/2006/math">
                    <m:r>
                      <a:rPr lang="en-US" i="1"/>
                      <m:t>Ƿ</m:t>
                    </m:r>
                    <m:sSub>
                      <m:sSubPr>
                        <m:ctrlPr>
                          <a:rPr lang="en-US" i="1"/>
                        </m:ctrlPr>
                      </m:sSubPr>
                      <m:e>
                        <m:r>
                          <a:rPr lang="en-US" i="1"/>
                          <m:t> </m:t>
                        </m:r>
                      </m:e>
                      <m:sub>
                        <m:r>
                          <a:rPr lang="en-US" i="1"/>
                          <m:t>1</m:t>
                        </m:r>
                      </m:sub>
                    </m:sSub>
                    <m:r>
                      <a:rPr lang="en-US" i="1"/>
                      <m:t>𝐴</m:t>
                    </m:r>
                    <m:sSub>
                      <m:sSubPr>
                        <m:ctrlPr>
                          <a:rPr lang="en-US" i="1"/>
                        </m:ctrlPr>
                      </m:sSubPr>
                      <m:e>
                        <m:r>
                          <a:rPr lang="en-US" i="1"/>
                          <m:t> </m:t>
                        </m:r>
                      </m:e>
                      <m:sub>
                        <m:r>
                          <a:rPr lang="en-US" i="1"/>
                          <m:t>1</m:t>
                        </m:r>
                      </m:sub>
                    </m:sSub>
                    <m:r>
                      <a:rPr lang="en-US" i="1"/>
                      <m:t>𝑣</m:t>
                    </m:r>
                    <m:sSub>
                      <m:sSubPr>
                        <m:ctrlPr>
                          <a:rPr lang="en-US" i="1"/>
                        </m:ctrlPr>
                      </m:sSubPr>
                      <m:e>
                        <m:r>
                          <a:rPr lang="en-US" i="1"/>
                          <m:t> </m:t>
                        </m:r>
                      </m:e>
                      <m:sub>
                        <m:r>
                          <a:rPr lang="en-US" i="1"/>
                          <m:t>1</m:t>
                        </m:r>
                      </m:sub>
                    </m:sSub>
                    <m:r>
                      <a:rPr lang="en-US" i="1"/>
                      <m:t>𝑀</m:t>
                    </m:r>
                    <m:sSub>
                      <m:sSubPr>
                        <m:ctrlPr>
                          <a:rPr lang="en-US" i="1"/>
                        </m:ctrlPr>
                      </m:sSubPr>
                      <m:e>
                        <m:r>
                          <a:rPr lang="en-US" i="1"/>
                          <m:t> </m:t>
                        </m:r>
                      </m:e>
                      <m:sub>
                        <m:r>
                          <a:rPr lang="en-US" i="1"/>
                          <m:t>2</m:t>
                        </m:r>
                      </m:sub>
                    </m:sSub>
                    <m:r>
                      <a:rPr lang="en-US" i="1"/>
                      <m:t>= Ƿ</m:t>
                    </m:r>
                    <m:sSub>
                      <m:sSubPr>
                        <m:ctrlPr>
                          <a:rPr lang="en-US" i="1"/>
                        </m:ctrlPr>
                      </m:sSubPr>
                      <m:e>
                        <m:r>
                          <a:rPr lang="en-US" i="1"/>
                          <m:t> </m:t>
                        </m:r>
                      </m:e>
                      <m:sub>
                        <m:r>
                          <a:rPr lang="en-US" i="1"/>
                          <m:t>2</m:t>
                        </m:r>
                      </m:sub>
                    </m:sSub>
                    <m:r>
                      <a:rPr lang="en-US" i="1"/>
                      <m:t>𝐴</m:t>
                    </m:r>
                    <m:sSub>
                      <m:sSubPr>
                        <m:ctrlPr>
                          <a:rPr lang="en-US" i="1"/>
                        </m:ctrlPr>
                      </m:sSubPr>
                      <m:e>
                        <m:r>
                          <a:rPr lang="en-US" i="1"/>
                          <m:t> </m:t>
                        </m:r>
                      </m:e>
                      <m:sub>
                        <m:r>
                          <a:rPr lang="en-US" i="1"/>
                          <m:t>2</m:t>
                        </m:r>
                      </m:sub>
                    </m:sSub>
                    <m:r>
                      <a:rPr lang="en-US" i="1"/>
                      <m:t>𝑣</m:t>
                    </m:r>
                    <m:sSub>
                      <m:sSubPr>
                        <m:ctrlPr>
                          <a:rPr lang="en-US" i="1"/>
                        </m:ctrlPr>
                      </m:sSubPr>
                      <m:e>
                        <m:r>
                          <a:rPr lang="en-US" i="1"/>
                          <m:t> </m:t>
                        </m:r>
                      </m:e>
                      <m:sub>
                        <m:r>
                          <a:rPr lang="en-US" i="1"/>
                          <m:t>2</m:t>
                        </m:r>
                      </m:sub>
                    </m:sSub>
                  </m:oMath>
                </a14:m>
                <a:endParaRPr lang="en-US" dirty="0"/>
              </a:p>
              <a:p>
                <a:pPr rtl="0"/>
                <a:r>
                  <a:rPr lang="en-US" dirty="0" smtClean="0"/>
                  <a:t>   </a:t>
                </a:r>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2286000" y="4106546"/>
                <a:ext cx="4572000" cy="1843774"/>
              </a:xfrm>
              <a:prstGeom prst="rect">
                <a:avLst/>
              </a:prstGeom>
              <a:blipFill rotWithShape="1">
                <a:blip r:embed="rId3"/>
                <a:stretch>
                  <a:fillRect r="-1067"/>
                </a:stretch>
              </a:blipFill>
            </p:spPr>
            <p:txBody>
              <a:bodyPr/>
              <a:lstStyle/>
              <a:p>
                <a:r>
                  <a:rPr lang="ar-IQ">
                    <a:noFill/>
                  </a:rPr>
                  <a:t> </a:t>
                </a:r>
              </a:p>
            </p:txBody>
          </p:sp>
        </mc:Fallback>
      </mc:AlternateContent>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488832" cy="5403304"/>
          </a:xfrm>
        </p:spPr>
        <p:txBody>
          <a:bodyPr>
            <a:normAutofit fontScale="92500"/>
          </a:bodyPr>
          <a:lstStyle/>
          <a:p>
            <a:pPr marL="0" indent="0" algn="just">
              <a:buNone/>
            </a:pPr>
            <a:r>
              <a:rPr lang="ar-IQ" sz="2800" dirty="0" smtClean="0">
                <a:latin typeface="Times New Roman" pitchFamily="18" charset="0"/>
                <a:cs typeface="Times New Roman" pitchFamily="18" charset="0"/>
              </a:rPr>
              <a:t> </a:t>
            </a:r>
            <a:endParaRPr lang="en-US" sz="3200" dirty="0" smtClean="0">
              <a:solidFill>
                <a:schemeClr val="tx1"/>
              </a:solidFill>
              <a:latin typeface="Times New Roman" pitchFamily="18" charset="0"/>
              <a:cs typeface="Times New Roman" pitchFamily="18" charset="0"/>
            </a:endParaRPr>
          </a:p>
          <a:p>
            <a:pPr algn="l"/>
            <a:endParaRPr lang="en-US" sz="3600" dirty="0" smtClean="0"/>
          </a:p>
          <a:p>
            <a:pPr algn="l" rtl="0"/>
            <a:r>
              <a:rPr lang="en-US" sz="3600" b="1" dirty="0"/>
              <a:t>Weight flow rate</a:t>
            </a:r>
            <a:endParaRPr lang="en-US" sz="3600" dirty="0"/>
          </a:p>
          <a:p>
            <a:pPr algn="l" rtl="0"/>
            <a:r>
              <a:rPr lang="en-US" sz="3600" dirty="0"/>
              <a:t>Since specific weight equals times the acceleration of gravity(γ=Ƿ*g)</a:t>
            </a:r>
          </a:p>
          <a:p>
            <a:pPr algn="l" rtl="0"/>
            <a:r>
              <a:rPr lang="en-US" sz="3600" dirty="0"/>
              <a:t>The continuity equation shows that we also have equality of weight flow rates entering and leaving the CV, W1=W2</a:t>
            </a:r>
          </a:p>
          <a:p>
            <a:pPr rtl="0"/>
            <a:r>
              <a:rPr lang="en-US" sz="3600" dirty="0"/>
              <a:t>γ </a:t>
            </a:r>
            <a:r>
              <a:rPr lang="en-US" sz="3600" baseline="-25000" dirty="0"/>
              <a:t>1</a:t>
            </a:r>
            <a:r>
              <a:rPr lang="en-US" sz="3600" dirty="0"/>
              <a:t>A </a:t>
            </a:r>
            <a:r>
              <a:rPr lang="en-US" sz="3600" baseline="-25000" dirty="0"/>
              <a:t>1</a:t>
            </a:r>
            <a:r>
              <a:rPr lang="en-US" sz="3600" dirty="0"/>
              <a:t>v</a:t>
            </a:r>
            <a:r>
              <a:rPr lang="en-US" sz="3600" baseline="-25000" dirty="0"/>
              <a:t>1</a:t>
            </a:r>
            <a:r>
              <a:rPr lang="en-US" sz="3600" dirty="0"/>
              <a:t>=γ </a:t>
            </a:r>
            <a:r>
              <a:rPr lang="en-US" sz="3600" baseline="-25000" dirty="0"/>
              <a:t>1</a:t>
            </a:r>
            <a:r>
              <a:rPr lang="en-US" sz="3600" dirty="0"/>
              <a:t>A </a:t>
            </a:r>
            <a:r>
              <a:rPr lang="en-US" sz="3600" baseline="-25000" dirty="0"/>
              <a:t>1</a:t>
            </a:r>
            <a:r>
              <a:rPr lang="en-US" sz="3600" dirty="0"/>
              <a:t>v </a:t>
            </a:r>
            <a:r>
              <a:rPr lang="en-US" sz="3600" baseline="-25000" dirty="0"/>
              <a:t>1</a:t>
            </a:r>
            <a:endParaRPr lang="en-US" sz="3600" dirty="0"/>
          </a:p>
          <a:p>
            <a:pPr algn="just">
              <a:buNone/>
            </a:pPr>
            <a:endParaRPr lang="en-US" sz="3600" dirty="0" smtClean="0"/>
          </a:p>
          <a:p>
            <a:pPr>
              <a:buNone/>
            </a:pPr>
            <a:endParaRPr lang="ar-IQ" dirty="0"/>
          </a:p>
        </p:txBody>
      </p:sp>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55576" y="500042"/>
                <a:ext cx="7514006" cy="5738834"/>
              </a:xfrm>
            </p:spPr>
            <p:txBody>
              <a:bodyPr>
                <a:normAutofit/>
              </a:bodyPr>
              <a:lstStyle/>
              <a:p>
                <a:pPr algn="l" rtl="0"/>
                <a:r>
                  <a:rPr lang="ar-IQ" sz="3600" dirty="0" smtClean="0"/>
                  <a:t> </a:t>
                </a:r>
                <a:r>
                  <a:rPr lang="ar-IQ" sz="3200" dirty="0" smtClean="0">
                    <a:latin typeface="Times New Roman" pitchFamily="18" charset="0"/>
                    <a:cs typeface="Times New Roman" pitchFamily="18" charset="0"/>
                  </a:rPr>
                  <a:t> </a:t>
                </a:r>
                <a:r>
                  <a:rPr lang="en-US" sz="3200" b="1" dirty="0"/>
                  <a:t>volume flow rate</a:t>
                </a:r>
                <a:endParaRPr lang="en-US" sz="3200" dirty="0"/>
              </a:p>
              <a:p>
                <a:pPr algn="l" rtl="0"/>
                <a:r>
                  <a:rPr lang="en-US" sz="3200" dirty="0"/>
                  <a:t>for steady incompressible flow the volume flow rate is also constant represented by Q(flow), because flow =volume per time.</a:t>
                </a:r>
              </a:p>
              <a:p>
                <a:pPr algn="l" rtl="0"/>
                <a14:m>
                  <m:oMath xmlns:m="http://schemas.openxmlformats.org/officeDocument/2006/math">
                    <m:f>
                      <m:fPr>
                        <m:ctrlPr>
                          <a:rPr lang="en-US" sz="3200" i="1"/>
                        </m:ctrlPr>
                      </m:fPr>
                      <m:num>
                        <m:r>
                          <a:rPr lang="en-US" sz="3200" i="1"/>
                          <m:t>𝑣𝑜𝑙</m:t>
                        </m:r>
                        <m:sSub>
                          <m:sSubPr>
                            <m:ctrlPr>
                              <a:rPr lang="en-US" sz="3200" i="1"/>
                            </m:ctrlPr>
                          </m:sSubPr>
                          <m:e>
                            <m:r>
                              <a:rPr lang="en-US" sz="3200" i="1"/>
                              <m:t> </m:t>
                            </m:r>
                          </m:e>
                          <m:sub>
                            <m:r>
                              <a:rPr lang="en-US" sz="3200" i="1"/>
                              <m:t>1</m:t>
                            </m:r>
                          </m:sub>
                        </m:sSub>
                      </m:num>
                      <m:den>
                        <m:r>
                          <a:rPr lang="en-US" sz="3200" i="1"/>
                          <m:t>𝑣𝑜𝑙</m:t>
                        </m:r>
                        <m:sSub>
                          <m:sSubPr>
                            <m:ctrlPr>
                              <a:rPr lang="en-US" sz="3200" i="1"/>
                            </m:ctrlPr>
                          </m:sSubPr>
                          <m:e>
                            <m:r>
                              <a:rPr lang="en-US" sz="3200" i="1"/>
                              <m:t> </m:t>
                            </m:r>
                          </m:e>
                          <m:sub>
                            <m:r>
                              <a:rPr lang="en-US" sz="3200" i="1"/>
                              <m:t>2</m:t>
                            </m:r>
                          </m:sub>
                        </m:sSub>
                      </m:den>
                    </m:f>
                    <m:r>
                      <a:rPr lang="en-US" sz="3200" i="1"/>
                      <m:t>=</m:t>
                    </m:r>
                    <m:f>
                      <m:fPr>
                        <m:ctrlPr>
                          <a:rPr lang="en-US" sz="3200" i="1"/>
                        </m:ctrlPr>
                      </m:fPr>
                      <m:num>
                        <m:r>
                          <a:rPr lang="en-US" sz="3200" i="1"/>
                          <m:t>𝐴</m:t>
                        </m:r>
                        <m:sSub>
                          <m:sSubPr>
                            <m:ctrlPr>
                              <a:rPr lang="en-US" sz="3200" i="1"/>
                            </m:ctrlPr>
                          </m:sSubPr>
                          <m:e>
                            <m:r>
                              <a:rPr lang="en-US" sz="3200" i="1"/>
                              <m:t> </m:t>
                            </m:r>
                          </m:e>
                          <m:sub>
                            <m:r>
                              <a:rPr lang="en-US" sz="3200" i="1"/>
                              <m:t>2</m:t>
                            </m:r>
                          </m:sub>
                        </m:sSub>
                      </m:num>
                      <m:den>
                        <m:r>
                          <a:rPr lang="en-US" sz="3200" i="1"/>
                          <m:t>𝐴</m:t>
                        </m:r>
                        <m:sSub>
                          <m:sSubPr>
                            <m:ctrlPr>
                              <a:rPr lang="en-US" sz="3200" i="1"/>
                            </m:ctrlPr>
                          </m:sSubPr>
                          <m:e>
                            <m:r>
                              <a:rPr lang="en-US" sz="3200" i="1"/>
                              <m:t> </m:t>
                            </m:r>
                          </m:e>
                          <m:sub>
                            <m:r>
                              <a:rPr lang="en-US" sz="3200" i="1"/>
                              <m:t>1</m:t>
                            </m:r>
                            <m:sSub>
                              <m:sSubPr>
                                <m:ctrlPr>
                                  <a:rPr lang="en-US" sz="3200" i="1"/>
                                </m:ctrlPr>
                              </m:sSubPr>
                              <m:e>
                                <m:r>
                                  <a:rPr lang="en-US" sz="3200" i="1"/>
                                  <m:t> </m:t>
                                </m:r>
                              </m:e>
                              <m:sub>
                                <m:r>
                                  <a:rPr lang="en-US" sz="3200" i="1"/>
                                  <m:t> </m:t>
                                </m:r>
                              </m:sub>
                            </m:sSub>
                          </m:sub>
                        </m:sSub>
                      </m:den>
                    </m:f>
                  </m:oMath>
                </a14:m>
                <a:r>
                  <a:rPr lang="en-US" sz="3200" dirty="0"/>
                  <a:t>=(</a:t>
                </a:r>
                <a14:m>
                  <m:oMath xmlns:m="http://schemas.openxmlformats.org/officeDocument/2006/math">
                    <m:f>
                      <m:fPr>
                        <m:ctrlPr>
                          <a:rPr lang="en-US" sz="3200" i="1"/>
                        </m:ctrlPr>
                      </m:fPr>
                      <m:num>
                        <m:r>
                          <a:rPr lang="en-US" sz="3200" i="1"/>
                          <m:t>𝐷</m:t>
                        </m:r>
                        <m:sSub>
                          <m:sSubPr>
                            <m:ctrlPr>
                              <a:rPr lang="en-US" sz="3200" i="1"/>
                            </m:ctrlPr>
                          </m:sSubPr>
                          <m:e>
                            <m:r>
                              <a:rPr lang="en-US" sz="3200" i="1"/>
                              <m:t> </m:t>
                            </m:r>
                          </m:e>
                          <m:sub>
                            <m:r>
                              <a:rPr lang="en-US" sz="3200" i="1"/>
                              <m:t>2</m:t>
                            </m:r>
                          </m:sub>
                        </m:sSub>
                      </m:num>
                      <m:den>
                        <m:r>
                          <a:rPr lang="en-US" sz="3200" i="1"/>
                          <m:t>𝐷</m:t>
                        </m:r>
                        <m:r>
                          <a:rPr lang="en-US" sz="3200" i="1"/>
                          <m:t> </m:t>
                        </m:r>
                        <m:sSub>
                          <m:sSubPr>
                            <m:ctrlPr>
                              <a:rPr lang="en-US" sz="3200" i="1"/>
                            </m:ctrlPr>
                          </m:sSubPr>
                          <m:e>
                            <m:r>
                              <a:rPr lang="en-US" sz="3200" i="1"/>
                              <m:t> </m:t>
                            </m:r>
                          </m:e>
                          <m:sub>
                            <m:r>
                              <a:rPr lang="en-US" sz="3200" i="1"/>
                              <m:t>1</m:t>
                            </m:r>
                          </m:sub>
                        </m:sSub>
                      </m:den>
                    </m:f>
                    <m:r>
                      <a:rPr lang="en-US" sz="3200" i="1"/>
                      <m:t>)</m:t>
                    </m:r>
                    <m:sSup>
                      <m:sSupPr>
                        <m:ctrlPr>
                          <a:rPr lang="en-US" sz="3200" i="1"/>
                        </m:ctrlPr>
                      </m:sSupPr>
                      <m:e>
                        <m:r>
                          <a:rPr lang="en-US" sz="3200" i="1"/>
                          <m:t> </m:t>
                        </m:r>
                      </m:e>
                      <m:sup>
                        <m:r>
                          <a:rPr lang="en-US" sz="3200" i="1"/>
                          <m:t>2</m:t>
                        </m:r>
                      </m:sup>
                    </m:sSup>
                  </m:oMath>
                </a14:m>
                <a:endParaRPr lang="en-US" sz="3200" dirty="0"/>
              </a:p>
              <a:p>
                <a:pPr algn="l" rtl="0"/>
                <a:r>
                  <a:rPr lang="en-US" sz="3200" dirty="0"/>
                  <a:t>D is the diameter for circular section.</a:t>
                </a:r>
              </a:p>
              <a:p>
                <a:pPr algn="l" rtl="0"/>
                <a:r>
                  <a:rPr lang="en-US" sz="3200" dirty="0"/>
                  <a:t>Or Q= v*A      (v is velocity)</a:t>
                </a:r>
              </a:p>
              <a:p>
                <a:pPr algn="just">
                  <a:buNone/>
                </a:pPr>
                <a:endParaRPr lang="ar-IQ" sz="3200" dirty="0" smtClean="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55576" y="500042"/>
                <a:ext cx="7514006" cy="5738834"/>
              </a:xfrm>
              <a:blipFill rotWithShape="1">
                <a:blip r:embed="rId2"/>
                <a:stretch>
                  <a:fillRect l="-2028" t="-1594"/>
                </a:stretch>
              </a:blipFill>
            </p:spPr>
            <p:txBody>
              <a:bodyPr/>
              <a:lstStyle/>
              <a:p>
                <a:r>
                  <a:rPr lang="ar-IQ">
                    <a:noFill/>
                  </a:rPr>
                  <a:t> </a:t>
                </a:r>
              </a:p>
            </p:txBody>
          </p:sp>
        </mc:Fallback>
      </mc:AlternateContent>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a:bodyPr>
          <a:lstStyle/>
          <a:p>
            <a:pPr algn="l" rtl="0"/>
            <a:endParaRPr lang="en-US" sz="3600" dirty="0">
              <a:latin typeface="Times New Roman" pitchFamily="18" charset="0"/>
              <a:cs typeface="Times New Roman" pitchFamily="18" charset="0"/>
            </a:endParaRPr>
          </a:p>
          <a:p>
            <a:pPr algn="l" rtl="0"/>
            <a:r>
              <a:rPr lang="en-US" sz="1800" dirty="0"/>
              <a:t>Examples:</a:t>
            </a:r>
          </a:p>
          <a:p>
            <a:pPr algn="l" rtl="0"/>
            <a:r>
              <a:rPr lang="en-US" sz="1800" dirty="0"/>
              <a:t>Ex1:</a:t>
            </a:r>
          </a:p>
          <a:p>
            <a:pPr algn="l" rtl="0"/>
            <a:r>
              <a:rPr lang="en-US" sz="1800" dirty="0"/>
              <a:t>For the fig.1 the following data are given:D</a:t>
            </a:r>
            <a:r>
              <a:rPr lang="en-US" sz="1800" baseline="-25000" dirty="0"/>
              <a:t>1</a:t>
            </a:r>
            <a:r>
              <a:rPr lang="en-US" sz="1800" dirty="0"/>
              <a:t>=4 in.   D</a:t>
            </a:r>
            <a:r>
              <a:rPr lang="en-US" sz="1800" baseline="-25000" dirty="0"/>
              <a:t>2</a:t>
            </a:r>
            <a:r>
              <a:rPr lang="en-US" sz="1800" dirty="0"/>
              <a:t>=2in.   v</a:t>
            </a:r>
            <a:r>
              <a:rPr lang="en-US" sz="1800" baseline="-25000" dirty="0"/>
              <a:t>1</a:t>
            </a:r>
            <a:r>
              <a:rPr lang="en-US" sz="1800" dirty="0"/>
              <a:t>=4ft/s</a:t>
            </a:r>
          </a:p>
          <a:p>
            <a:pPr algn="l" rtl="0"/>
            <a:r>
              <a:rPr lang="en-US" sz="1800" dirty="0"/>
              <a:t>Find the volume flow rate, fluid velocity at sec. 2 , weight flow rate and mass flow rate?</a:t>
            </a:r>
          </a:p>
          <a:p>
            <a:pPr>
              <a:buNone/>
            </a:pPr>
            <a:endParaRPr lang="ar-IQ" sz="2800"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pic>
        <p:nvPicPr>
          <p:cNvPr id="4" name="Picture 3" descr="C:\Users\Nidaa\Desktop\IMG_65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98231" y="1547578"/>
            <a:ext cx="1355090" cy="3799840"/>
          </a:xfrm>
          <a:prstGeom prst="rect">
            <a:avLst/>
          </a:prstGeom>
          <a:noFill/>
          <a:ln>
            <a:noFill/>
          </a:ln>
        </p:spPr>
      </p:pic>
      <mc:AlternateContent xmlns:mc="http://schemas.openxmlformats.org/markup-compatibility/2006">
        <mc:Choice xmlns:a14="http://schemas.microsoft.com/office/drawing/2010/main" Requires="a14">
          <p:sp>
            <p:nvSpPr>
              <p:cNvPr id="3" name="Rectangle 2"/>
              <p:cNvSpPr/>
              <p:nvPr/>
            </p:nvSpPr>
            <p:spPr>
              <a:xfrm>
                <a:off x="2005209" y="4117520"/>
                <a:ext cx="4572000" cy="2672142"/>
              </a:xfrm>
              <a:prstGeom prst="rect">
                <a:avLst/>
              </a:prstGeom>
            </p:spPr>
            <p:txBody>
              <a:bodyPr>
                <a:spAutoFit/>
              </a:bodyPr>
              <a:lstStyle/>
              <a:p>
                <a:pPr algn="l" rtl="0"/>
                <a:r>
                  <a:rPr lang="en-US" dirty="0"/>
                  <a:t>Q=Q</a:t>
                </a:r>
                <a:r>
                  <a:rPr lang="en-US" baseline="-25000" dirty="0"/>
                  <a:t>1</a:t>
                </a:r>
                <a:r>
                  <a:rPr lang="en-US" dirty="0"/>
                  <a:t>=A</a:t>
                </a:r>
                <a:r>
                  <a:rPr lang="en-US" baseline="-25000" dirty="0"/>
                  <a:t>1</a:t>
                </a:r>
                <a:r>
                  <a:rPr lang="en-US" dirty="0"/>
                  <a:t>v</a:t>
                </a:r>
                <a:r>
                  <a:rPr lang="en-US" baseline="-25000" dirty="0"/>
                  <a:t>1</a:t>
                </a:r>
                <a:endParaRPr lang="en-US" dirty="0"/>
              </a:p>
              <a:p>
                <a:pPr algn="l" rtl="0"/>
                <a:r>
                  <a:rPr lang="en-US" dirty="0"/>
                  <a:t>A</a:t>
                </a:r>
                <a:r>
                  <a:rPr lang="en-US" baseline="-25000" dirty="0"/>
                  <a:t>1</a:t>
                </a:r>
                <a:r>
                  <a:rPr lang="en-US" dirty="0"/>
                  <a:t>=</a:t>
                </a:r>
                <a14:m>
                  <m:oMath xmlns:m="http://schemas.openxmlformats.org/officeDocument/2006/math">
                    <m:f>
                      <m:fPr>
                        <m:ctrlPr>
                          <a:rPr lang="en-US" i="1"/>
                        </m:ctrlPr>
                      </m:fPr>
                      <m:num>
                        <m:r>
                          <a:rPr lang="en-US" i="1"/>
                          <m:t>𝜋</m:t>
                        </m:r>
                      </m:num>
                      <m:den>
                        <m:r>
                          <a:rPr lang="en-US" i="1"/>
                          <m:t>4</m:t>
                        </m:r>
                      </m:den>
                    </m:f>
                  </m:oMath>
                </a14:m>
                <a:r>
                  <a:rPr lang="en-US" dirty="0"/>
                  <a:t>D</a:t>
                </a:r>
                <a:r>
                  <a:rPr lang="en-US" baseline="30000" dirty="0"/>
                  <a:t>2</a:t>
                </a:r>
                <a:r>
                  <a:rPr lang="en-US" dirty="0"/>
                  <a:t>=</a:t>
                </a:r>
                <a14:m>
                  <m:oMath xmlns:m="http://schemas.openxmlformats.org/officeDocument/2006/math">
                    <m:f>
                      <m:fPr>
                        <m:ctrlPr>
                          <a:rPr lang="en-US" i="1"/>
                        </m:ctrlPr>
                      </m:fPr>
                      <m:num>
                        <m:r>
                          <a:rPr lang="en-US" i="1"/>
                          <m:t>𝜋</m:t>
                        </m:r>
                      </m:num>
                      <m:den>
                        <m:r>
                          <a:rPr lang="en-US" i="1"/>
                          <m:t>4</m:t>
                        </m:r>
                      </m:den>
                    </m:f>
                  </m:oMath>
                </a14:m>
                <a:r>
                  <a:rPr lang="en-US" dirty="0"/>
                  <a:t>(4/12)</a:t>
                </a:r>
                <a:r>
                  <a:rPr lang="en-US" baseline="30000" dirty="0"/>
                  <a:t>2</a:t>
                </a:r>
                <a:r>
                  <a:rPr lang="en-US" dirty="0"/>
                  <a:t>=0.0873 ft</a:t>
                </a:r>
                <a:r>
                  <a:rPr lang="en-US" baseline="30000" dirty="0"/>
                  <a:t>2</a:t>
                </a:r>
                <a:r>
                  <a:rPr lang="en-US" dirty="0"/>
                  <a:t>      </a:t>
                </a:r>
              </a:p>
              <a:p>
                <a:pPr algn="l" rtl="0"/>
                <a:r>
                  <a:rPr lang="en-US" dirty="0"/>
                  <a:t>Q=(0.0873)(4)=0.349 ft</a:t>
                </a:r>
                <a:r>
                  <a:rPr lang="en-US" baseline="30000" dirty="0"/>
                  <a:t>3</a:t>
                </a:r>
                <a:r>
                  <a:rPr lang="en-US" dirty="0"/>
                  <a:t>/s</a:t>
                </a:r>
              </a:p>
              <a:p>
                <a:pPr algn="l" rtl="0"/>
                <a:r>
                  <a:rPr lang="en-US" dirty="0"/>
                  <a:t>b-v</a:t>
                </a:r>
                <a:r>
                  <a:rPr lang="en-US" baseline="-25000" dirty="0"/>
                  <a:t>1=</a:t>
                </a:r>
                <a:r>
                  <a:rPr lang="en-US" dirty="0"/>
                  <a:t>v</a:t>
                </a:r>
                <a:r>
                  <a:rPr lang="en-US" baseline="-25000" dirty="0"/>
                  <a:t>2</a:t>
                </a:r>
                <a:r>
                  <a:rPr lang="en-US" dirty="0"/>
                  <a:t>(D</a:t>
                </a:r>
                <a:r>
                  <a:rPr lang="en-US" baseline="-25000" dirty="0"/>
                  <a:t>1</a:t>
                </a:r>
                <a:r>
                  <a:rPr lang="en-US" dirty="0"/>
                  <a:t>/D</a:t>
                </a:r>
                <a:r>
                  <a:rPr lang="en-US" baseline="-25000" dirty="0"/>
                  <a:t>2</a:t>
                </a:r>
                <a:r>
                  <a:rPr lang="en-US" dirty="0"/>
                  <a:t>)</a:t>
                </a:r>
                <a:r>
                  <a:rPr lang="en-US" baseline="30000" dirty="0"/>
                  <a:t>2</a:t>
                </a:r>
                <a:endParaRPr lang="en-US" dirty="0"/>
              </a:p>
              <a:p>
                <a:pPr algn="l" rtl="0"/>
                <a:r>
                  <a:rPr lang="en-US" dirty="0"/>
                  <a:t>=</a:t>
                </a:r>
                <a:r>
                  <a:rPr lang="en-US" dirty="0" smtClean="0"/>
                  <a:t>4(4/2)</a:t>
                </a:r>
                <a:r>
                  <a:rPr lang="en-US" baseline="30000" dirty="0" smtClean="0"/>
                  <a:t>2</a:t>
                </a:r>
                <a:r>
                  <a:rPr lang="en-US" dirty="0" smtClean="0"/>
                  <a:t>=16ft/s</a:t>
                </a:r>
              </a:p>
              <a:p>
                <a:pPr rtl="0"/>
                <a:r>
                  <a:rPr lang="en-US" dirty="0"/>
                  <a:t>c-W=W</a:t>
                </a:r>
                <a:r>
                  <a:rPr lang="en-US" baseline="-25000" dirty="0"/>
                  <a:t>1</a:t>
                </a:r>
                <a:r>
                  <a:rPr lang="en-US" dirty="0"/>
                  <a:t>=γ A</a:t>
                </a:r>
                <a:r>
                  <a:rPr lang="en-US" baseline="-25000" dirty="0"/>
                  <a:t>1 </a:t>
                </a:r>
                <a:r>
                  <a:rPr lang="en-US" dirty="0"/>
                  <a:t>v</a:t>
                </a:r>
                <a:r>
                  <a:rPr lang="en-US" baseline="-25000" dirty="0"/>
                  <a:t>1</a:t>
                </a:r>
                <a:r>
                  <a:rPr lang="en-US" dirty="0"/>
                  <a:t>=γ Q</a:t>
                </a:r>
                <a:r>
                  <a:rPr lang="en-US" baseline="-25000" dirty="0"/>
                  <a:t>1</a:t>
                </a:r>
                <a:r>
                  <a:rPr lang="en-US" dirty="0"/>
                  <a:t>=62.4*0.349=21.8 </a:t>
                </a:r>
                <a:r>
                  <a:rPr lang="en-US" dirty="0" err="1"/>
                  <a:t>lb</a:t>
                </a:r>
                <a:r>
                  <a:rPr lang="en-US" dirty="0"/>
                  <a:t>/s</a:t>
                </a:r>
              </a:p>
              <a:p>
                <a:pPr rtl="0"/>
                <a:r>
                  <a:rPr lang="en-US" dirty="0"/>
                  <a:t>d-M=M</a:t>
                </a:r>
                <a:r>
                  <a:rPr lang="en-US" baseline="-25000" dirty="0"/>
                  <a:t>1</a:t>
                </a:r>
                <a:r>
                  <a:rPr lang="en-US" dirty="0"/>
                  <a:t>=ǷA</a:t>
                </a:r>
                <a:r>
                  <a:rPr lang="en-US" baseline="-25000" dirty="0"/>
                  <a:t>1</a:t>
                </a:r>
                <a:r>
                  <a:rPr lang="en-US" dirty="0"/>
                  <a:t>v</a:t>
                </a:r>
                <a:r>
                  <a:rPr lang="en-US" baseline="-25000" dirty="0"/>
                  <a:t>1</a:t>
                </a:r>
                <a:r>
                  <a:rPr lang="en-US" dirty="0"/>
                  <a:t>=ǷQ</a:t>
                </a:r>
                <a:r>
                  <a:rPr lang="en-US" baseline="-25000" dirty="0"/>
                  <a:t>1</a:t>
                </a:r>
                <a:r>
                  <a:rPr lang="en-US" dirty="0"/>
                  <a:t>=1.94*0.349=0.677 slug/s</a:t>
                </a:r>
              </a:p>
              <a:p>
                <a:pPr algn="l" rtl="0"/>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2005209" y="4117520"/>
                <a:ext cx="4572000" cy="2672142"/>
              </a:xfrm>
              <a:prstGeom prst="rect">
                <a:avLst/>
              </a:prstGeom>
              <a:blipFill rotWithShape="1">
                <a:blip r:embed="rId3"/>
                <a:stretch>
                  <a:fillRect l="-1200" t="-1139" r="-2000"/>
                </a:stretch>
              </a:blipFill>
            </p:spPr>
            <p:txBody>
              <a:bodyPr/>
              <a:lstStyle/>
              <a:p>
                <a:r>
                  <a:rPr lang="ar-IQ">
                    <a:noFill/>
                  </a:rPr>
                  <a:t> </a:t>
                </a:r>
              </a:p>
            </p:txBody>
          </p:sp>
        </mc:Fallback>
      </mc:AlternateContent>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47664" y="404664"/>
                <a:ext cx="6196405" cy="3744416"/>
              </a:xfrm>
            </p:spPr>
            <p:txBody>
              <a:bodyPr>
                <a:noAutofit/>
              </a:bodyPr>
              <a:lstStyle/>
              <a:p>
                <a:pPr marL="0" indent="0">
                  <a:buNone/>
                </a:pPr>
                <a:endParaRPr lang="ar-IQ" sz="1800" dirty="0" smtClean="0"/>
              </a:p>
              <a:p>
                <a:pPr algn="l" rtl="0"/>
                <a:r>
                  <a:rPr lang="ar-IQ"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l"/>
                <a:r>
                  <a:rPr lang="en-US" sz="2000" dirty="0"/>
                  <a:t>Ex2: A pipe line of 300 mm diameter carrying water at an average velocity 4.5 m/s branches into two pipes of 150 mm , 200mm dia., if the average velocity in the 150mm is 5/8 of the velocity in the main pipe, find the average velocity of flow in 200 mm, and the total flow rate in the system by l/s?</a:t>
                </a:r>
              </a:p>
              <a:p>
                <a:pPr algn="l" rtl="0"/>
                <a:r>
                  <a:rPr lang="en-US" sz="2000" dirty="0"/>
                  <a:t>Q=AV=Q1+Q2</a:t>
                </a:r>
              </a:p>
              <a:p>
                <a:pPr algn="l" rtl="0"/>
                <a:r>
                  <a:rPr lang="en-US" sz="2000" dirty="0"/>
                  <a:t>AV=A1VA+A2V2</a:t>
                </a:r>
              </a:p>
              <a:p>
                <a:pPr algn="l" rtl="0"/>
                <a14:m>
                  <m:oMath xmlns:m="http://schemas.openxmlformats.org/officeDocument/2006/math">
                    <m:f>
                      <m:fPr>
                        <m:ctrlPr>
                          <a:rPr lang="en-US" sz="2000" i="1"/>
                        </m:ctrlPr>
                      </m:fPr>
                      <m:num>
                        <m:r>
                          <a:rPr lang="en-US" sz="2000" i="1"/>
                          <m:t>1</m:t>
                        </m:r>
                      </m:num>
                      <m:den>
                        <m:r>
                          <a:rPr lang="en-US" sz="2000" i="1"/>
                          <m:t>4</m:t>
                        </m:r>
                      </m:den>
                    </m:f>
                  </m:oMath>
                </a14:m>
                <a:r>
                  <a:rPr lang="en-US" sz="2000" dirty="0"/>
                  <a:t>π(0.3)</a:t>
                </a:r>
                <a:r>
                  <a:rPr lang="en-US" sz="2000" baseline="30000" dirty="0"/>
                  <a:t>2</a:t>
                </a:r>
                <a:r>
                  <a:rPr lang="en-US" sz="2000" dirty="0"/>
                  <a:t>*4.5=</a:t>
                </a:r>
                <a14:m>
                  <m:oMath xmlns:m="http://schemas.openxmlformats.org/officeDocument/2006/math">
                    <m:f>
                      <m:fPr>
                        <m:ctrlPr>
                          <a:rPr lang="en-US" sz="2000" i="1"/>
                        </m:ctrlPr>
                      </m:fPr>
                      <m:num>
                        <m:r>
                          <a:rPr lang="en-US" sz="2000" i="1"/>
                          <m:t>1</m:t>
                        </m:r>
                      </m:num>
                      <m:den>
                        <m:r>
                          <a:rPr lang="en-US" sz="2000" i="1"/>
                          <m:t>4</m:t>
                        </m:r>
                      </m:den>
                    </m:f>
                  </m:oMath>
                </a14:m>
                <a:r>
                  <a:rPr lang="en-US" sz="2000" dirty="0"/>
                  <a:t>π(0.15)</a:t>
                </a:r>
                <a:r>
                  <a:rPr lang="en-US" sz="2000" baseline="30000" dirty="0"/>
                  <a:t>2</a:t>
                </a:r>
                <a:r>
                  <a:rPr lang="en-US" sz="2000" dirty="0"/>
                  <a:t>*</a:t>
                </a:r>
                <a14:m>
                  <m:oMath xmlns:m="http://schemas.openxmlformats.org/officeDocument/2006/math">
                    <m:f>
                      <m:fPr>
                        <m:ctrlPr>
                          <a:rPr lang="en-US" sz="2000" i="1"/>
                        </m:ctrlPr>
                      </m:fPr>
                      <m:num>
                        <m:r>
                          <a:rPr lang="en-US" sz="2000" i="1"/>
                          <m:t>5</m:t>
                        </m:r>
                      </m:num>
                      <m:den>
                        <m:r>
                          <a:rPr lang="en-US" sz="2000" i="1"/>
                          <m:t>8</m:t>
                        </m:r>
                      </m:den>
                    </m:f>
                  </m:oMath>
                </a14:m>
                <a:r>
                  <a:rPr lang="en-US" sz="2000" dirty="0"/>
                  <a:t>*4.5+</a:t>
                </a:r>
                <a14:m>
                  <m:oMath xmlns:m="http://schemas.openxmlformats.org/officeDocument/2006/math">
                    <m:f>
                      <m:fPr>
                        <m:ctrlPr>
                          <a:rPr lang="en-US" sz="2000" i="1"/>
                        </m:ctrlPr>
                      </m:fPr>
                      <m:num>
                        <m:r>
                          <a:rPr lang="en-US" sz="2000" i="1"/>
                          <m:t>1</m:t>
                        </m:r>
                      </m:num>
                      <m:den>
                        <m:r>
                          <a:rPr lang="en-US" sz="2000" i="1"/>
                          <m:t>4</m:t>
                        </m:r>
                      </m:den>
                    </m:f>
                    <m:r>
                      <a:rPr lang="en-US" sz="2000" i="1"/>
                      <m:t>𝜋</m:t>
                    </m:r>
                  </m:oMath>
                </a14:m>
                <a:r>
                  <a:rPr lang="en-US" sz="2000" dirty="0"/>
                  <a:t>(0.2)</a:t>
                </a:r>
                <a:r>
                  <a:rPr lang="en-US" sz="2000" baseline="30000" dirty="0"/>
                  <a:t>2</a:t>
                </a:r>
                <a:r>
                  <a:rPr lang="en-US" sz="2000" dirty="0"/>
                  <a:t>*V2</a:t>
                </a:r>
              </a:p>
              <a:p>
                <a:pPr algn="l" rtl="0"/>
                <a:r>
                  <a:rPr lang="en-US" sz="2000" dirty="0"/>
                  <a:t>V2=8.54 m/s</a:t>
                </a:r>
              </a:p>
              <a:p>
                <a:pPr algn="l" rtl="0"/>
                <a:r>
                  <a:rPr lang="en-US" sz="2000" dirty="0"/>
                  <a:t>Total flow Q=</a:t>
                </a:r>
                <a14:m>
                  <m:oMath xmlns:m="http://schemas.openxmlformats.org/officeDocument/2006/math">
                    <m:f>
                      <m:fPr>
                        <m:ctrlPr>
                          <a:rPr lang="en-US" sz="2000" i="1"/>
                        </m:ctrlPr>
                      </m:fPr>
                      <m:num>
                        <m:r>
                          <a:rPr lang="en-US" sz="2000" i="1"/>
                          <m:t>1</m:t>
                        </m:r>
                      </m:num>
                      <m:den>
                        <m:r>
                          <a:rPr lang="en-US" sz="2000" i="1"/>
                          <m:t>4</m:t>
                        </m:r>
                      </m:den>
                    </m:f>
                  </m:oMath>
                </a14:m>
                <a:r>
                  <a:rPr lang="en-US" sz="2000" dirty="0"/>
                  <a:t>π(0.3)</a:t>
                </a:r>
                <a:r>
                  <a:rPr lang="en-US" sz="2000" baseline="30000" dirty="0"/>
                  <a:t>2</a:t>
                </a:r>
                <a:r>
                  <a:rPr lang="en-US" sz="2000" dirty="0"/>
                  <a:t>*4.5</a:t>
                </a:r>
              </a:p>
              <a:p>
                <a:pPr algn="l" rtl="0"/>
                <a:r>
                  <a:rPr lang="en-US" sz="2000" dirty="0"/>
                  <a:t>=0.318 m</a:t>
                </a:r>
                <a:r>
                  <a:rPr lang="en-US" sz="2000" baseline="30000" dirty="0"/>
                  <a:t>3</a:t>
                </a:r>
                <a:r>
                  <a:rPr lang="en-US" sz="2000" dirty="0"/>
                  <a:t>/s</a:t>
                </a:r>
              </a:p>
              <a:p>
                <a:pPr algn="l" rtl="0"/>
                <a:r>
                  <a:rPr lang="en-US" sz="2000" dirty="0"/>
                  <a:t>=318 l/s</a:t>
                </a:r>
              </a:p>
              <a:p>
                <a:endParaRPr lang="ar-IQ"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47664" y="404664"/>
                <a:ext cx="6196405" cy="3744416"/>
              </a:xfrm>
              <a:blipFill rotWithShape="1">
                <a:blip r:embed="rId2"/>
                <a:stretch>
                  <a:fillRect l="-984" b="-49431"/>
                </a:stretch>
              </a:blipFill>
            </p:spPr>
            <p:txBody>
              <a:bodyPr/>
              <a:lstStyle/>
              <a:p>
                <a:r>
                  <a:rPr lang="ar-IQ">
                    <a:noFill/>
                  </a:rPr>
                  <a:t> </a:t>
                </a:r>
              </a:p>
            </p:txBody>
          </p:sp>
        </mc:Fallback>
      </mc:AlternateContent>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15616" y="1772816"/>
            <a:ext cx="6696744" cy="461665"/>
          </a:xfrm>
          <a:prstGeom prst="rect">
            <a:avLst/>
          </a:prstGeom>
        </p:spPr>
        <p:txBody>
          <a:bodyPr wrap="square">
            <a:spAutoFit/>
          </a:bodyPr>
          <a:lstStyle/>
          <a:p>
            <a:pPr algn="just" rtl="0"/>
            <a:r>
              <a:rPr lang="en-US" sz="2400" u="sng"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835696" y="1172651"/>
                <a:ext cx="4572000" cy="3888693"/>
              </a:xfrm>
              <a:prstGeom prst="rect">
                <a:avLst/>
              </a:prstGeom>
            </p:spPr>
            <p:txBody>
              <a:bodyPr>
                <a:spAutoFit/>
              </a:bodyPr>
              <a:lstStyle/>
              <a:p>
                <a:pPr algn="l" rtl="0"/>
                <a:r>
                  <a:rPr lang="en-US" sz="2000" dirty="0"/>
                  <a:t>Ex3:</a:t>
                </a:r>
              </a:p>
              <a:p>
                <a:pPr algn="l" rtl="0"/>
                <a:r>
                  <a:rPr lang="en-US" sz="2000" dirty="0"/>
                  <a:t>The velocity of a liquid (</a:t>
                </a:r>
                <a:r>
                  <a:rPr lang="en-US" sz="2000" dirty="0" err="1"/>
                  <a:t>s.g</a:t>
                </a:r>
                <a:r>
                  <a:rPr lang="en-US" sz="2000" dirty="0"/>
                  <a:t>)=1.4, in 150mm pipeline is 0.8 m/s. Calculate the rate of flow in l/s , m</a:t>
                </a:r>
                <a:r>
                  <a:rPr lang="en-US" sz="2000" baseline="30000" dirty="0"/>
                  <a:t>3</a:t>
                </a:r>
                <a:r>
                  <a:rPr lang="en-US" sz="2000" dirty="0"/>
                  <a:t>/s, kg/s and KN/s</a:t>
                </a:r>
                <a:r>
                  <a:rPr lang="en-US" sz="2000" dirty="0" smtClean="0"/>
                  <a:t>?</a:t>
                </a:r>
              </a:p>
              <a:p>
                <a:pPr algn="l" rtl="0"/>
                <a:r>
                  <a:rPr lang="en-US" sz="2000" dirty="0"/>
                  <a:t>Q=VA=0.8(</a:t>
                </a:r>
                <a14:m>
                  <m:oMath xmlns:m="http://schemas.openxmlformats.org/officeDocument/2006/math">
                    <m:f>
                      <m:fPr>
                        <m:ctrlPr>
                          <a:rPr lang="en-US" sz="2000" i="1"/>
                        </m:ctrlPr>
                      </m:fPr>
                      <m:num>
                        <m:r>
                          <a:rPr lang="en-US" sz="2000" i="1"/>
                          <m:t>𝜋</m:t>
                        </m:r>
                      </m:num>
                      <m:den>
                        <m:r>
                          <a:rPr lang="en-US" sz="2000" i="1"/>
                          <m:t>4</m:t>
                        </m:r>
                      </m:den>
                    </m:f>
                    <m:r>
                      <a:rPr lang="en-US" sz="2000" i="1"/>
                      <m:t>)(</m:t>
                    </m:r>
                    <m:f>
                      <m:fPr>
                        <m:ctrlPr>
                          <a:rPr lang="en-US" sz="2000" i="1"/>
                        </m:ctrlPr>
                      </m:fPr>
                      <m:num>
                        <m:r>
                          <a:rPr lang="en-US" sz="2000" i="1"/>
                          <m:t>150</m:t>
                        </m:r>
                      </m:num>
                      <m:den>
                        <m:r>
                          <a:rPr lang="en-US" sz="2000" i="1"/>
                          <m:t>1000</m:t>
                        </m:r>
                      </m:den>
                    </m:f>
                    <m:r>
                      <a:rPr lang="en-US" sz="2000" i="1"/>
                      <m:t>)</m:t>
                    </m:r>
                    <m:sSup>
                      <m:sSupPr>
                        <m:ctrlPr>
                          <a:rPr lang="en-US" sz="2000" i="1"/>
                        </m:ctrlPr>
                      </m:sSupPr>
                      <m:e>
                        <m:r>
                          <a:rPr lang="en-US" sz="2000" i="1"/>
                          <m:t> </m:t>
                        </m:r>
                      </m:e>
                      <m:sup>
                        <m:r>
                          <a:rPr lang="en-US" sz="2000" i="1"/>
                          <m:t>2</m:t>
                        </m:r>
                      </m:sup>
                    </m:sSup>
                  </m:oMath>
                </a14:m>
                <a:r>
                  <a:rPr lang="en-US" sz="2000" dirty="0"/>
                  <a:t>=0.01414 m</a:t>
                </a:r>
                <a:r>
                  <a:rPr lang="en-US" sz="2000" baseline="30000" dirty="0"/>
                  <a:t>3</a:t>
                </a:r>
                <a:r>
                  <a:rPr lang="en-US" sz="2000" dirty="0"/>
                  <a:t>/s= 14.141 l/s</a:t>
                </a:r>
              </a:p>
              <a:p>
                <a:pPr algn="l" rtl="0"/>
                <a:r>
                  <a:rPr lang="en-US" sz="2000" dirty="0"/>
                  <a:t>M=Ƿ*Q=(1.4*1000)*0.01414=19.79 kg/s</a:t>
                </a:r>
              </a:p>
              <a:p>
                <a:pPr rtl="0"/>
                <a:r>
                  <a:rPr lang="en-US" sz="2000" dirty="0"/>
                  <a:t>W=γ*Q=(1.4*9.8)*0.01414=0.194 KN/s</a:t>
                </a:r>
              </a:p>
              <a:p>
                <a:pPr rtl="0"/>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1835696" y="1172651"/>
                <a:ext cx="4572000" cy="3888693"/>
              </a:xfrm>
              <a:prstGeom prst="rect">
                <a:avLst/>
              </a:prstGeom>
              <a:blipFill rotWithShape="1">
                <a:blip r:embed="rId2"/>
                <a:stretch>
                  <a:fillRect l="-1333" t="-784" r="-2533"/>
                </a:stretch>
              </a:blipFill>
            </p:spPr>
            <p:txBody>
              <a:bodyPr/>
              <a:lstStyle/>
              <a:p>
                <a:r>
                  <a:rPr lang="ar-IQ">
                    <a:noFill/>
                  </a:rPr>
                  <a:t> </a:t>
                </a:r>
              </a:p>
            </p:txBody>
          </p:sp>
        </mc:Fallback>
      </mc:AlternateContent>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2219</TotalTime>
  <Words>691</Words>
  <Application>Microsoft Office PowerPoint</Application>
  <PresentationFormat>On-screen Show (4:3)</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 Fluid Mechanics Lectures 2nd year/2nd semister/2018-2019/Al-Mustansiriyah unv./College of engineering/Highway &amp;Transportation Dep.Lec.1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cp:lastModifiedBy>
  <cp:revision>293</cp:revision>
  <dcterms:created xsi:type="dcterms:W3CDTF">2015-11-22T08:38:51Z</dcterms:created>
  <dcterms:modified xsi:type="dcterms:W3CDTF">2019-02-10T14:33:58Z</dcterms:modified>
</cp:coreProperties>
</file>