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63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95CFBF-A126-4BDB-A599-1399B00A8FDD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22D07-F174-4606-876F-F52DE2D5C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620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126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874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552995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3154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541425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769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9203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590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489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949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21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559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830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530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032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841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89267-D86B-4FD5-B026-C09127FDE797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734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285460" y="2875721"/>
            <a:ext cx="9223513" cy="874644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/>
            </a:r>
            <a:br>
              <a:rPr lang="en-US" b="1" dirty="0" smtClean="0">
                <a:solidFill>
                  <a:schemeClr val="tx2"/>
                </a:solidFill>
              </a:rPr>
            </a:br>
            <a:r>
              <a:rPr lang="en-US" b="1" dirty="0">
                <a:solidFill>
                  <a:schemeClr val="tx2"/>
                </a:solidFill>
              </a:rPr>
              <a:t/>
            </a:r>
            <a:br>
              <a:rPr lang="en-US" b="1" dirty="0">
                <a:solidFill>
                  <a:schemeClr val="tx2"/>
                </a:solidFill>
              </a:rPr>
            </a:br>
            <a:r>
              <a:rPr lang="en-US" b="1" dirty="0" smtClean="0">
                <a:solidFill>
                  <a:schemeClr val="tx2"/>
                </a:solidFill>
              </a:rPr>
              <a:t/>
            </a:r>
            <a:br>
              <a:rPr lang="en-US" b="1" dirty="0" smtClean="0">
                <a:solidFill>
                  <a:schemeClr val="tx2"/>
                </a:solidFill>
              </a:rPr>
            </a:br>
            <a:r>
              <a:rPr lang="en-US" b="1" dirty="0">
                <a:solidFill>
                  <a:schemeClr val="tx2"/>
                </a:solidFill>
              </a:rPr>
              <a:t/>
            </a:r>
            <a:br>
              <a:rPr lang="en-US" b="1" dirty="0">
                <a:solidFill>
                  <a:schemeClr val="tx2"/>
                </a:solidFill>
              </a:rPr>
            </a:br>
            <a:r>
              <a:rPr lang="en-US" b="1" dirty="0" smtClean="0">
                <a:solidFill>
                  <a:schemeClr val="tx2"/>
                </a:solidFill>
              </a:rPr>
              <a:t/>
            </a:r>
            <a:br>
              <a:rPr lang="en-US" b="1" dirty="0" smtClean="0">
                <a:solidFill>
                  <a:schemeClr val="tx2"/>
                </a:solidFill>
              </a:rPr>
            </a:br>
            <a:r>
              <a:rPr lang="en-US" b="1" dirty="0">
                <a:solidFill>
                  <a:schemeClr val="tx2"/>
                </a:solidFill>
              </a:rPr>
              <a:t/>
            </a:r>
            <a:br>
              <a:rPr lang="en-US" b="1" dirty="0">
                <a:solidFill>
                  <a:schemeClr val="tx2"/>
                </a:solidFill>
              </a:rPr>
            </a:br>
            <a:r>
              <a:rPr lang="en-US" b="1" dirty="0" smtClean="0">
                <a:solidFill>
                  <a:schemeClr val="tx2"/>
                </a:solidFill>
              </a:rPr>
              <a:t/>
            </a:r>
            <a:br>
              <a:rPr lang="en-US" b="1" dirty="0" smtClean="0">
                <a:solidFill>
                  <a:schemeClr val="tx2"/>
                </a:solidFill>
              </a:rPr>
            </a:br>
            <a:r>
              <a:rPr lang="pt-B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h e  Arc tool 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Lecture </a:t>
            </a:r>
            <a:r>
              <a:rPr lang="en-US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en-US" sz="4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552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516835"/>
            <a:ext cx="8596668" cy="5524527"/>
          </a:xfrm>
        </p:spPr>
        <p:txBody>
          <a:bodyPr>
            <a:normAutofit/>
          </a:bodyPr>
          <a:lstStyle/>
          <a:p>
            <a:pPr algn="just">
              <a:lnSpc>
                <a:spcPct val="20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AutoCAD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arcs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be constructed using any three of the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following characteristics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an arc – its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Start  point; a point on the arc ( Second  point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its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Center ; its  End ; its  Radius ; the  Length  of the arc; the  Direction 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which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arc is to be constructed; the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Angle  between lines of the arc.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characteristics are shown in the menu appearing with a 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click  on 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Arc 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tool in the  Home/Draw  panel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818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0018" y="1696278"/>
            <a:ext cx="7739270" cy="2902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5396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622853"/>
            <a:ext cx="8596668" cy="5418510"/>
          </a:xfrm>
        </p:spPr>
        <p:txBody>
          <a:bodyPr>
            <a:normAutofit/>
          </a:bodyPr>
          <a:lstStyle/>
          <a:p>
            <a:pPr algn="just">
              <a:lnSpc>
                <a:spcPct val="20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call the  Arc  tool  click  on its tool icon in the  Home/Draw  panel,  click 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Arc 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 Draw  toolbar,  click  on  Arc  in the  Draw  drop-down menu, or 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enter a 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 arc  at the command line. In the following examples initials of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command prompts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be shown instead of selection from the menu shown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bellow: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8725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11825" y="543339"/>
            <a:ext cx="3485321" cy="5698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56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463827"/>
            <a:ext cx="8596668" cy="557753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chemeClr val="tx1"/>
                </a:solidFill>
              </a:rPr>
              <a:t>First example ・Arc </a:t>
            </a:r>
            <a:r>
              <a:rPr lang="en-US" sz="2400" b="1" dirty="0" smtClean="0">
                <a:solidFill>
                  <a:schemeClr val="tx1"/>
                </a:solidFill>
              </a:rPr>
              <a:t>tool</a:t>
            </a:r>
            <a:endParaRPr lang="en-US" sz="2400" b="1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400" b="1" i="1" dirty="0">
                <a:solidFill>
                  <a:schemeClr val="tx1"/>
                </a:solidFill>
              </a:rPr>
              <a:t>Left-click  the  Arc  tool icon. The command line shows: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chemeClr val="tx1"/>
                </a:solidFill>
              </a:rPr>
              <a:t>Command: _arc Specify start point of arc or 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chemeClr val="tx1"/>
                </a:solidFill>
              </a:rPr>
              <a:t> [Center]: 100,220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chemeClr val="tx1"/>
                </a:solidFill>
              </a:rPr>
              <a:t>Specify second point of arc or [Center/End]: 55,250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chemeClr val="tx1"/>
                </a:solidFill>
              </a:rPr>
              <a:t>Specify end point of arc: 10,220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chemeClr val="tx1"/>
                </a:solidFill>
              </a:rPr>
              <a:t>Command: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7906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689113"/>
            <a:ext cx="8596668" cy="5352249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tx1"/>
                </a:solidFill>
              </a:rPr>
              <a:t>Second example ・</a:t>
            </a:r>
            <a:r>
              <a:rPr lang="en-US" sz="2400" b="1" dirty="0">
                <a:solidFill>
                  <a:schemeClr val="tx1"/>
                </a:solidFill>
              </a:rPr>
              <a:t>Arc tool 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tx1"/>
                </a:solidFill>
              </a:rPr>
              <a:t>Command: right-click brings back the Arc sequence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tx1"/>
                </a:solidFill>
              </a:rPr>
              <a:t>ARC Specify start point of arc or [Center]: </a:t>
            </a:r>
            <a:r>
              <a:rPr lang="en-US" sz="2400" dirty="0" smtClean="0">
                <a:solidFill>
                  <a:schemeClr val="tx1"/>
                </a:solidFill>
              </a:rPr>
              <a:t>c </a:t>
            </a:r>
            <a:r>
              <a:rPr lang="en-US" sz="2400" dirty="0">
                <a:solidFill>
                  <a:schemeClr val="tx1"/>
                </a:solidFill>
              </a:rPr>
              <a:t>(Center)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tx1"/>
                </a:solidFill>
              </a:rPr>
              <a:t>Specify center point of arc: 200,190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tx1"/>
                </a:solidFill>
              </a:rPr>
              <a:t>Specify start point of arc: 260,215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tx1"/>
                </a:solidFill>
              </a:rPr>
              <a:t>Specify end point of arc or [Angle/chord Length]: 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tx1"/>
                </a:solidFill>
              </a:rPr>
              <a:t> 140,215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tx1"/>
                </a:solidFill>
              </a:rPr>
              <a:t>Command: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7356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993913"/>
            <a:ext cx="8596668" cy="5047449"/>
          </a:xfrm>
        </p:spPr>
        <p:txBody>
          <a:bodyPr>
            <a:normAutofit/>
          </a:bodyPr>
          <a:lstStyle/>
          <a:p>
            <a:r>
              <a:rPr lang="en-US" sz="2000" dirty="0"/>
              <a:t>Third example ・</a:t>
            </a:r>
            <a:r>
              <a:rPr lang="en-US" sz="2000" b="1" dirty="0"/>
              <a:t>Arc tool </a:t>
            </a:r>
            <a:r>
              <a:rPr lang="en-US" sz="2000" b="1" dirty="0" smtClean="0"/>
              <a:t> </a:t>
            </a:r>
            <a:endParaRPr lang="en-US" sz="2000" b="1" dirty="0"/>
          </a:p>
          <a:p>
            <a:r>
              <a:rPr lang="en-US" sz="2000" dirty="0"/>
              <a:t>Command: right-click brings back the Arc sequence</a:t>
            </a:r>
          </a:p>
          <a:p>
            <a:r>
              <a:rPr lang="en-US" sz="2000" dirty="0"/>
              <a:t>ARC Specify start point of arc or [Center]: 420,210</a:t>
            </a:r>
          </a:p>
          <a:p>
            <a:r>
              <a:rPr lang="en-US" sz="2000" dirty="0"/>
              <a:t>Specify second point of arc or [Center/End]: e (End)</a:t>
            </a:r>
          </a:p>
          <a:p>
            <a:r>
              <a:rPr lang="en-US" sz="2000" dirty="0"/>
              <a:t>Specify end point of arc: 320,210</a:t>
            </a:r>
          </a:p>
          <a:p>
            <a:r>
              <a:rPr lang="en-US" sz="2000" dirty="0"/>
              <a:t>Specify center point of arc or [Angle/Direction/</a:t>
            </a:r>
          </a:p>
          <a:p>
            <a:r>
              <a:rPr lang="en-US" sz="2000" dirty="0"/>
              <a:t> Radius]:       r (Radius)</a:t>
            </a:r>
          </a:p>
          <a:p>
            <a:r>
              <a:rPr lang="en-US" sz="2000" dirty="0"/>
              <a:t>Specify radius of arc: 75</a:t>
            </a:r>
          </a:p>
          <a:p>
            <a:r>
              <a:rPr lang="en-US" sz="2000" dirty="0"/>
              <a:t>Command: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05090855"/>
      </p:ext>
    </p:extLst>
  </p:cSld>
  <p:clrMapOvr>
    <a:masterClrMapping/>
  </p:clrMapOvr>
</p:sld>
</file>

<file path=ppt/theme/theme1.xml><?xml version="1.0" encoding="utf-8"?>
<a:theme xmlns:a="http://schemas.openxmlformats.org/drawingml/2006/main" name="واجهة">
  <a:themeElements>
    <a:clrScheme name="واجهة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واجهة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واجهة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177</TotalTime>
  <Words>319</Words>
  <Application>Microsoft Office PowerPoint</Application>
  <PresentationFormat>ملء الشاشة</PresentationFormat>
  <Paragraphs>27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5" baseType="lpstr">
      <vt:lpstr>Arial</vt:lpstr>
      <vt:lpstr>Calibri</vt:lpstr>
      <vt:lpstr>Tahoma</vt:lpstr>
      <vt:lpstr>Times New Roman</vt:lpstr>
      <vt:lpstr>Trebuchet MS</vt:lpstr>
      <vt:lpstr>Wingdings 3</vt:lpstr>
      <vt:lpstr>واجهة</vt:lpstr>
      <vt:lpstr>       T h e  Arc tool  Lecture 9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Introduction to AutoCAD   First class</dc:title>
  <dc:creator>هندسة الكهرباء</dc:creator>
  <cp:lastModifiedBy>هندسة الكهرباء</cp:lastModifiedBy>
  <cp:revision>41</cp:revision>
  <dcterms:created xsi:type="dcterms:W3CDTF">2019-01-27T06:02:23Z</dcterms:created>
  <dcterms:modified xsi:type="dcterms:W3CDTF">2019-01-29T13:33:46Z</dcterms:modified>
</cp:coreProperties>
</file>