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Comparator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Magnitude Comparator</a:t>
            </a:r>
            <a:endParaRPr lang="en-US" sz="60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524000"/>
            <a:ext cx="83312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sz="3200" dirty="0"/>
              <a:t>A magnitude comparator is a combinational circuit that </a:t>
            </a:r>
            <a:r>
              <a:rPr lang="en-US" sz="3200" dirty="0">
                <a:solidFill>
                  <a:srgbClr val="FF0000"/>
                </a:solidFill>
              </a:rPr>
              <a:t>compares two </a:t>
            </a:r>
            <a:r>
              <a:rPr lang="en-US" sz="3200" dirty="0"/>
              <a:t>given </a:t>
            </a:r>
            <a:r>
              <a:rPr lang="en-US" sz="3200" dirty="0">
                <a:solidFill>
                  <a:srgbClr val="FF0000"/>
                </a:solidFill>
              </a:rPr>
              <a:t>numbers</a:t>
            </a:r>
            <a:r>
              <a:rPr lang="en-US" sz="3200" dirty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determines</a:t>
            </a:r>
            <a:r>
              <a:rPr lang="en-US" sz="3200" dirty="0" smtClean="0"/>
              <a:t> </a:t>
            </a:r>
            <a:r>
              <a:rPr lang="en-US" sz="3200" dirty="0"/>
              <a:t>whether </a:t>
            </a:r>
            <a:r>
              <a:rPr lang="en-US" sz="3200" dirty="0"/>
              <a:t>one is </a:t>
            </a:r>
            <a:r>
              <a:rPr lang="en-US" sz="3200" dirty="0">
                <a:solidFill>
                  <a:srgbClr val="FF0000"/>
                </a:solidFill>
              </a:rPr>
              <a:t>equal </a:t>
            </a:r>
            <a:r>
              <a:rPr lang="en-US" sz="3200" dirty="0"/>
              <a:t>to, </a:t>
            </a:r>
            <a:r>
              <a:rPr lang="en-US" sz="3200" dirty="0">
                <a:solidFill>
                  <a:srgbClr val="FF0000"/>
                </a:solidFill>
              </a:rPr>
              <a:t>less than </a:t>
            </a:r>
            <a:r>
              <a:rPr lang="en-US" sz="3200" dirty="0"/>
              <a:t>or </a:t>
            </a:r>
            <a:r>
              <a:rPr lang="en-US" sz="3200" dirty="0">
                <a:solidFill>
                  <a:srgbClr val="FF0000"/>
                </a:solidFill>
              </a:rPr>
              <a:t>greater than </a:t>
            </a:r>
            <a:r>
              <a:rPr lang="en-US" sz="3200" dirty="0"/>
              <a:t>the </a:t>
            </a:r>
            <a:r>
              <a:rPr lang="en-US" sz="3200" dirty="0"/>
              <a:t>other.</a:t>
            </a:r>
          </a:p>
          <a:p>
            <a:pPr algn="just" rtl="0"/>
            <a:r>
              <a:rPr lang="en-US" sz="3200" dirty="0"/>
              <a:t>The </a:t>
            </a:r>
            <a:r>
              <a:rPr lang="en-US" sz="3200" dirty="0">
                <a:solidFill>
                  <a:srgbClr val="FF0000"/>
                </a:solidFill>
              </a:rPr>
              <a:t>output</a:t>
            </a:r>
            <a:r>
              <a:rPr lang="en-US" sz="3200" dirty="0"/>
              <a:t> is in the form of </a:t>
            </a:r>
            <a:r>
              <a:rPr lang="en-US" sz="3200" dirty="0">
                <a:solidFill>
                  <a:srgbClr val="FF0000"/>
                </a:solidFill>
              </a:rPr>
              <a:t>three </a:t>
            </a:r>
            <a:r>
              <a:rPr lang="en-US" sz="3200" dirty="0" smtClean="0">
                <a:solidFill>
                  <a:srgbClr val="FF0000"/>
                </a:solidFill>
              </a:rPr>
              <a:t>binary variables </a:t>
            </a:r>
            <a:r>
              <a:rPr lang="en-US" sz="3200" dirty="0"/>
              <a:t>representing the conditions </a:t>
            </a:r>
            <a:r>
              <a:rPr lang="en-US" sz="3200" dirty="0">
                <a:solidFill>
                  <a:srgbClr val="FF0000"/>
                </a:solidFill>
              </a:rPr>
              <a:t>A = </a:t>
            </a:r>
            <a:r>
              <a:rPr lang="en-US" sz="3200" dirty="0" smtClean="0">
                <a:solidFill>
                  <a:srgbClr val="FF0000"/>
                </a:solidFill>
              </a:rPr>
              <a:t>B 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A&gt;B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</a:rPr>
              <a:t>A&lt;B</a:t>
            </a:r>
            <a:r>
              <a:rPr lang="en-US" sz="3200" dirty="0"/>
              <a:t>, if </a:t>
            </a:r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 and </a:t>
            </a: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 are the two numbers </a:t>
            </a:r>
            <a:r>
              <a:rPr lang="en-US" sz="3200" dirty="0" smtClean="0"/>
              <a:t>being compared</a:t>
            </a:r>
          </a:p>
          <a:p>
            <a:pPr algn="just" rtl="0"/>
            <a:r>
              <a:rPr lang="en-US" sz="3200" dirty="0" smtClean="0"/>
              <a:t>The </a:t>
            </a:r>
            <a:r>
              <a:rPr lang="en-US" sz="3200" dirty="0" smtClean="0"/>
              <a:t>function of each gate can be represented by a </a:t>
            </a:r>
            <a:r>
              <a:rPr lang="en-US" sz="3200" b="1" dirty="0" smtClean="0">
                <a:solidFill>
                  <a:srgbClr val="0000FF"/>
                </a:solidFill>
              </a:rPr>
              <a:t>truth table</a:t>
            </a:r>
            <a:r>
              <a:rPr lang="en-US" sz="3200" dirty="0" smtClean="0"/>
              <a:t> or using </a:t>
            </a:r>
            <a:r>
              <a:rPr lang="en-US" sz="3200" b="1" dirty="0" smtClean="0">
                <a:solidFill>
                  <a:srgbClr val="0000FF"/>
                </a:solidFill>
              </a:rPr>
              <a:t>Boolean notation</a:t>
            </a:r>
          </a:p>
          <a:p>
            <a:pPr algn="l">
              <a:lnSpc>
                <a:spcPct val="90000"/>
              </a:lnSpc>
            </a:pPr>
            <a:endParaRPr lang="en-US" dirty="0" smtClean="0"/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352800" y="4239169"/>
            <a:ext cx="1524000" cy="1828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67756" y="4543969"/>
            <a:ext cx="1587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Magnitude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Compare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750231" y="47725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750231" y="54583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807631" y="51535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338774" y="4520878"/>
            <a:ext cx="369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315256" y="5153569"/>
            <a:ext cx="3658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325156" y="4917032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>
                <a:solidFill>
                  <a:schemeClr val="tx1"/>
                </a:solidFill>
                <a:latin typeface="Tahoma" panose="020B0604030504040204" pitchFamily="34" charset="0"/>
              </a:rPr>
              <a:t>A = B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791756" y="46201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791756" y="56869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325156" y="4383632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A &lt; B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325156" y="5450432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A &gt; 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653167"/>
            <a:ext cx="7924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two binary numbers , each one have one bit , the truth table :</a:t>
            </a:r>
          </a:p>
          <a:p>
            <a:endParaRPr lang="en-US" dirty="0" smtClean="0"/>
          </a:p>
          <a:p>
            <a:r>
              <a:rPr lang="en-US" dirty="0" smtClean="0"/>
              <a:t>               Z1         Z2        Z3</a:t>
            </a:r>
            <a:endParaRPr lang="en-US" dirty="0"/>
          </a:p>
          <a:p>
            <a:r>
              <a:rPr lang="en-US" dirty="0" smtClean="0"/>
              <a:t>A   B     A&gt;B      A=B     A&lt;B</a:t>
            </a:r>
          </a:p>
          <a:p>
            <a:r>
              <a:rPr lang="en-US" dirty="0" smtClean="0"/>
              <a:t>0     0      0            1             0</a:t>
            </a:r>
          </a:p>
          <a:p>
            <a:r>
              <a:rPr lang="en-US" dirty="0" smtClean="0"/>
              <a:t>0      1      0            0             1</a:t>
            </a:r>
          </a:p>
          <a:p>
            <a:pPr marL="342900" indent="-342900">
              <a:buAutoNum type="arabicPlain"/>
            </a:pPr>
            <a:r>
              <a:rPr lang="en-US" dirty="0"/>
              <a:t> </a:t>
            </a:r>
            <a:r>
              <a:rPr lang="en-US" dirty="0" smtClean="0"/>
              <a:t> 0      1            0             0</a:t>
            </a:r>
          </a:p>
          <a:p>
            <a:r>
              <a:rPr lang="en-US" dirty="0" smtClean="0"/>
              <a:t>1       1       0            1             0</a:t>
            </a:r>
          </a:p>
          <a:p>
            <a:r>
              <a:rPr lang="en-US" dirty="0" smtClean="0"/>
              <a:t>Z1(A&gt;B) = AB</a:t>
            </a:r>
          </a:p>
          <a:p>
            <a:r>
              <a:rPr lang="en-US" dirty="0" smtClean="0"/>
              <a:t>Z2(A=B)=A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⊙B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Z3(</a:t>
            </a:r>
            <a:r>
              <a:rPr lang="en-US" dirty="0" smtClean="0"/>
              <a:t>A&lt;B)=AB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219200" y="16002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1811748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76400" y="2902926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524000" y="34290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788" y="1083421"/>
            <a:ext cx="3483224" cy="280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85800"/>
            <a:ext cx="807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two binary numbers , each one have two bits (n=2)</a:t>
            </a:r>
          </a:p>
          <a:p>
            <a:r>
              <a:rPr lang="en-US" dirty="0" smtClean="0"/>
              <a:t>A=A1A0</a:t>
            </a:r>
          </a:p>
          <a:p>
            <a:r>
              <a:rPr lang="en-US" dirty="0" smtClean="0"/>
              <a:t>B=B1B0</a:t>
            </a:r>
          </a:p>
          <a:p>
            <a:r>
              <a:rPr lang="en-US" dirty="0" smtClean="0"/>
              <a:t>A&gt;B=(A1&gt;B1)OR(A1=B1)AND(A0&gt;B0)</a:t>
            </a:r>
          </a:p>
          <a:p>
            <a:r>
              <a:rPr lang="en-US" dirty="0" smtClean="0"/>
              <a:t>A&gt;B=A1B1+(A1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⊙B1)(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AoBo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A&lt;B</a:t>
            </a:r>
            <a:r>
              <a:rPr lang="en-US" dirty="0"/>
              <a:t>=(</a:t>
            </a:r>
            <a:r>
              <a:rPr lang="en-US" dirty="0" smtClean="0"/>
              <a:t>A1&lt;B1)OR(A1=B1)AND(A0&lt;B0)</a:t>
            </a:r>
          </a:p>
          <a:p>
            <a:r>
              <a:rPr lang="en-US" dirty="0" smtClean="0"/>
              <a:t>A&lt;B=A1B1</a:t>
            </a:r>
            <a:r>
              <a:rPr lang="en-US" dirty="0"/>
              <a:t>+(A1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⊙B1)(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AoBo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A=B=</a:t>
            </a:r>
            <a:r>
              <a:rPr lang="en-US" dirty="0"/>
              <a:t>(</a:t>
            </a:r>
            <a:r>
              <a:rPr lang="en-US" dirty="0" smtClean="0"/>
              <a:t>A1=B1)AND(A0=B0)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A=B=(</a:t>
            </a:r>
            <a:r>
              <a:rPr lang="en-US" dirty="0"/>
              <a:t>A1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⊙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B1)(</a:t>
            </a:r>
            <a:r>
              <a:rPr lang="en-US" dirty="0" err="1" smtClean="0"/>
              <a:t>Ao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⊙Bo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18288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0" y="18288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24384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24384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667000"/>
            <a:ext cx="4476750" cy="4012058"/>
          </a:xfrm>
          <a:prstGeom prst="rect">
            <a:avLst/>
          </a:prstGeom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966075" y="3124200"/>
            <a:ext cx="9669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A 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&gt; </a:t>
            </a: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966075" y="4794889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A &lt; B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981950" y="6126741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A 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=B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36" y="-116577"/>
            <a:ext cx="8915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>
              <a:spcBef>
                <a:spcPct val="0"/>
              </a:spcBef>
            </a:pPr>
            <a:r>
              <a:rPr lang="en-US" sz="5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7485 </a:t>
            </a:r>
            <a:r>
              <a:rPr lang="en-US" sz="5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IC</a:t>
            </a:r>
          </a:p>
          <a:p>
            <a:pPr rtl="1">
              <a:spcBef>
                <a:spcPct val="0"/>
              </a:spcBef>
            </a:pPr>
            <a:r>
              <a:rPr lang="en-US" sz="3200" dirty="0"/>
              <a:t>Two binary numbers 4 bits comparator 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276600" y="1796408"/>
            <a:ext cx="2438400" cy="449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7485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IC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743200" y="205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7432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743200" y="2667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3200" y="2971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750231" y="495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750231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2750231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743200" y="586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7432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27432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750231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7150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57150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305914" y="3537374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305914" y="2893367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305914" y="4170359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303393" y="4112567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2304130" y="3763513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2332182" y="3435925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286000" y="1817876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err="1" smtClean="0">
                <a:solidFill>
                  <a:schemeClr val="tx1"/>
                </a:solidFill>
                <a:latin typeface="Tahoma" panose="020B0604030504040204" pitchFamily="34" charset="0"/>
              </a:rPr>
              <a:t>Ao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242495" y="210857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A1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212109" y="265070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A3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2227302" y="238630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A2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242495" y="4680166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Bo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227302" y="5294467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B2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215665" y="4984966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B1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250577" y="559681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B3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: Use 7485 IC to compare two binary numbers each one have eight bits</a:t>
            </a:r>
          </a:p>
          <a:p>
            <a:r>
              <a:rPr lang="en-US" dirty="0" smtClean="0"/>
              <a:t>A=A7A6A5A4A3A2A1A0</a:t>
            </a:r>
          </a:p>
          <a:p>
            <a:r>
              <a:rPr lang="en-US" dirty="0" smtClean="0"/>
              <a:t>B=B7B6B5B4B3B2B1B0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1828800"/>
            <a:ext cx="2438400" cy="449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7485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IC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371600" y="20897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371600" y="23945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71600" y="26993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371600" y="30041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378631" y="49853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1378631" y="52901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1378631" y="55949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1371600" y="58997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1371600" y="37661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1371600" y="40709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1378631" y="437579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934314" y="3569766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934314" y="2925759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934314" y="4202751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931793" y="4144959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932530" y="3795905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960582" y="3468317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0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914400" y="185026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err="1" smtClean="0">
                <a:solidFill>
                  <a:schemeClr val="tx1"/>
                </a:solidFill>
                <a:latin typeface="Tahoma" panose="020B0604030504040204" pitchFamily="34" charset="0"/>
              </a:rPr>
              <a:t>Ao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870895" y="214097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A1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840509" y="268309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A3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55702" y="241870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A2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70895" y="471255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Bo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5702" y="532685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B2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844065" y="501735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B1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78977" y="562921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B3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 flipV="1">
            <a:off x="-83127" y="4073236"/>
            <a:ext cx="6927" cy="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676660" y="1733568"/>
            <a:ext cx="2438400" cy="449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7485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IC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5143260" y="20445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>
            <a:off x="5143260" y="23493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>
            <a:off x="5143260" y="26541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5143260" y="29589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5150291" y="49401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>
            <a:off x="5150291" y="52449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5150291" y="55497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5143260" y="58545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5143260" y="37209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5143260" y="40257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5150291" y="433052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705974" y="3524497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705974" y="2880490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7705974" y="4157482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8508624" y="413709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L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8489139" y="3560187"/>
            <a:ext cx="35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E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8489139" y="291392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G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4686060" y="180499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A4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42555" y="2095702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A5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4612169" y="2637824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A7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27362" y="2373432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A6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4642555" y="466728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B4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4627362" y="528159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B6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4615725" y="4972089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B5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4650637" y="5583942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B7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1867026" y="3542967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sp>
        <p:nvSpPr>
          <p:cNvPr id="86" name="Text Box 15"/>
          <p:cNvSpPr txBox="1">
            <a:spLocks noChangeArrowheads="1"/>
          </p:cNvSpPr>
          <p:nvPr/>
        </p:nvSpPr>
        <p:spPr bwMode="auto">
          <a:xfrm>
            <a:off x="1904263" y="3835458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8" name="Text Box 15"/>
          <p:cNvSpPr txBox="1">
            <a:spLocks noChangeArrowheads="1"/>
          </p:cNvSpPr>
          <p:nvPr/>
        </p:nvSpPr>
        <p:spPr bwMode="auto">
          <a:xfrm>
            <a:off x="1877103" y="4114972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9" name="Text Box 15"/>
          <p:cNvSpPr txBox="1">
            <a:spLocks noChangeArrowheads="1"/>
          </p:cNvSpPr>
          <p:nvPr/>
        </p:nvSpPr>
        <p:spPr bwMode="auto">
          <a:xfrm>
            <a:off x="5636675" y="4057689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90" name="Text Box 15"/>
          <p:cNvSpPr txBox="1">
            <a:spLocks noChangeArrowheads="1"/>
          </p:cNvSpPr>
          <p:nvPr/>
        </p:nvSpPr>
        <p:spPr bwMode="auto">
          <a:xfrm>
            <a:off x="5636675" y="3753857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91" name="Text Box 15"/>
          <p:cNvSpPr txBox="1">
            <a:spLocks noChangeArrowheads="1"/>
          </p:cNvSpPr>
          <p:nvPr/>
        </p:nvSpPr>
        <p:spPr bwMode="auto">
          <a:xfrm>
            <a:off x="5657507" y="3455787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cxnSp>
        <p:nvCxnSpPr>
          <p:cNvPr id="93" name="Elbow Connector 92"/>
          <p:cNvCxnSpPr>
            <a:endCxn id="42" idx="0"/>
          </p:cNvCxnSpPr>
          <p:nvPr/>
        </p:nvCxnSpPr>
        <p:spPr>
          <a:xfrm>
            <a:off x="4342663" y="3156591"/>
            <a:ext cx="800597" cy="564332"/>
          </a:xfrm>
          <a:prstGeom prst="bentConnector4">
            <a:avLst>
              <a:gd name="adj1" fmla="val 50000"/>
              <a:gd name="adj2" fmla="val 1013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17" idx="3"/>
            <a:endCxn id="43" idx="0"/>
          </p:cNvCxnSpPr>
          <p:nvPr/>
        </p:nvCxnSpPr>
        <p:spPr>
          <a:xfrm>
            <a:off x="4343400" y="3800599"/>
            <a:ext cx="799860" cy="225124"/>
          </a:xfrm>
          <a:prstGeom prst="bentConnector4">
            <a:avLst>
              <a:gd name="adj1" fmla="val 50000"/>
              <a:gd name="adj2" fmla="val 11015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19" idx="3"/>
            <a:endCxn id="44" idx="0"/>
          </p:cNvCxnSpPr>
          <p:nvPr/>
        </p:nvCxnSpPr>
        <p:spPr>
          <a:xfrm flipV="1">
            <a:off x="4343400" y="4330523"/>
            <a:ext cx="806891" cy="10306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: Design H.A using Comparator only :</a:t>
            </a:r>
          </a:p>
          <a:p>
            <a:r>
              <a:rPr lang="en-US" dirty="0" smtClean="0"/>
              <a:t>Solution :</a:t>
            </a:r>
          </a:p>
          <a:p>
            <a:r>
              <a:rPr lang="en-US" dirty="0" smtClean="0"/>
              <a:t>S=AB+AB=A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⊕B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Co= AB</a:t>
            </a:r>
          </a:p>
          <a:p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18288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18288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76400" y="2895600"/>
            <a:ext cx="1447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00" y="1828800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876800" y="2895600"/>
            <a:ext cx="1447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43000" y="32766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43000" y="40386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4267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01340" y="3733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3200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58640" y="4114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43400" y="3352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24600" y="4267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24600" y="3733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318516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202430" y="394079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B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678180" y="3807767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1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124200" y="345406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</a:t>
            </a:r>
            <a:r>
              <a:rPr lang="en-US" altLang="en-US" b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⊙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1 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482340" y="302243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211830" y="2967335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A1 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094434" y="3987462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A1 =A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211830" y="403859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886200" y="403859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5400000" flipH="1" flipV="1">
            <a:off x="3636172" y="3497100"/>
            <a:ext cx="929164" cy="58150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817602" y="3151971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A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731062" y="2961025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685348" y="3502461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=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700231" y="4005856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&lt;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6842760" y="3454062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S=A</a:t>
            </a:r>
            <a:r>
              <a:rPr lang="en-US" altLang="en-US" b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⊕B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6809892" y="402731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65000"/>
              </a:spcBef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65000"/>
              </a:spcBef>
              <a:spcAft>
                <a:spcPct val="0"/>
              </a:spcAft>
              <a:buSzPct val="100000"/>
              <a:buChar char="°"/>
              <a:defRPr sz="2400" b="1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Co=A</a:t>
            </a:r>
            <a:r>
              <a:rPr lang="en-US" altLang="en-US" b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altLang="en-US" b="0" dirty="0" smtClean="0">
                <a:solidFill>
                  <a:schemeClr val="tx1"/>
                </a:solidFill>
                <a:latin typeface="Tahoma" panose="020B0604030504040204" pitchFamily="34" charset="0"/>
              </a:rPr>
              <a:t>	</a:t>
            </a:r>
            <a:endParaRPr lang="en-US" altLang="en-US" b="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357</Words>
  <Application>Microsoft Office PowerPoint</Application>
  <PresentationFormat>On-screen Show (4:3)</PresentationFormat>
  <Paragraphs>116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Aparajita</vt:lpstr>
      <vt:lpstr>Arial</vt:lpstr>
      <vt:lpstr>Bell MT</vt:lpstr>
      <vt:lpstr>Calibri</vt:lpstr>
      <vt:lpstr>Cambria Math</vt:lpstr>
      <vt:lpstr>Constantia</vt:lpstr>
      <vt:lpstr>Majalla UI</vt:lpstr>
      <vt:lpstr>Tahoma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55</cp:revision>
  <dcterms:created xsi:type="dcterms:W3CDTF">2006-08-16T00:00:00Z</dcterms:created>
  <dcterms:modified xsi:type="dcterms:W3CDTF">2019-01-29T13:30:20Z</dcterms:modified>
</cp:coreProperties>
</file>