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60" r:id="rId5"/>
    <p:sldId id="267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-538655" y="2185371"/>
            <a:ext cx="1021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 smtClean="0">
                <a:latin typeface="Bell MT" pitchFamily="18" charset="0"/>
                <a:cs typeface="Aparajita" pitchFamily="34" charset="0"/>
              </a:rPr>
              <a:t>Parity Generator and Checkers</a:t>
            </a:r>
            <a:endParaRPr lang="ar-IQ" sz="4800" b="1" i="1" dirty="0">
              <a:latin typeface="Bell MT" pitchFamily="18" charset="0"/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Besma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Nazar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Nadhem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533400"/>
            <a:ext cx="838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latin typeface="Bell MT" pitchFamily="18" charset="0"/>
                <a:cs typeface="Aparajita" pitchFamily="34" charset="0"/>
              </a:rPr>
              <a:t>Parity Generator and Checkers</a:t>
            </a:r>
            <a:endParaRPr lang="ar-IQ" sz="4400" b="1" dirty="0">
              <a:latin typeface="Bell MT" pitchFamily="18" charset="0"/>
              <a:cs typeface="Aparajita" pitchFamily="34" charset="0"/>
            </a:endParaRPr>
          </a:p>
          <a:p>
            <a:endParaRPr lang="en-US" sz="6000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28600" y="1371600"/>
            <a:ext cx="8839200" cy="4721225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1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Error </a:t>
            </a:r>
            <a:r>
              <a:rPr lang="en-US" sz="3200" dirty="0" smtClean="0"/>
              <a:t>can </a:t>
            </a:r>
            <a:r>
              <a:rPr lang="en-US" sz="3200" dirty="0" smtClean="0">
                <a:solidFill>
                  <a:srgbClr val="FF0000"/>
                </a:solidFill>
              </a:rPr>
              <a:t>occurs</a:t>
            </a:r>
            <a:r>
              <a:rPr lang="en-US" sz="3200" dirty="0" smtClean="0"/>
              <a:t> as digital codes are being </a:t>
            </a:r>
            <a:r>
              <a:rPr lang="en-US" sz="3200" dirty="0" smtClean="0">
                <a:solidFill>
                  <a:srgbClr val="FF0000"/>
                </a:solidFill>
              </a:rPr>
              <a:t>transferred </a:t>
            </a:r>
            <a:r>
              <a:rPr lang="en-US" sz="3200" dirty="0" smtClean="0"/>
              <a:t>from </a:t>
            </a:r>
            <a:r>
              <a:rPr lang="en-US" sz="3200" dirty="0" smtClean="0">
                <a:solidFill>
                  <a:srgbClr val="FF0000"/>
                </a:solidFill>
              </a:rPr>
              <a:t>one</a:t>
            </a:r>
            <a:r>
              <a:rPr lang="en-US" sz="3200" dirty="0" smtClean="0"/>
              <a:t> point to </a:t>
            </a:r>
            <a:r>
              <a:rPr lang="en-US" sz="3200" dirty="0" smtClean="0">
                <a:solidFill>
                  <a:srgbClr val="FF0000"/>
                </a:solidFill>
              </a:rPr>
              <a:t>another</a:t>
            </a:r>
            <a:r>
              <a:rPr lang="en-US" sz="3200" dirty="0" smtClean="0"/>
              <a:t> .</a:t>
            </a:r>
            <a:endParaRPr lang="en-US" sz="3200" b="1" dirty="0" smtClean="0">
              <a:solidFill>
                <a:srgbClr val="0000FF"/>
              </a:solidFill>
            </a:endParaRPr>
          </a:p>
          <a:p>
            <a:pPr algn="just" rtl="0">
              <a:lnSpc>
                <a:spcPct val="110000"/>
              </a:lnSpc>
            </a:pPr>
            <a:r>
              <a:rPr lang="en-US" sz="3200" dirty="0" smtClean="0"/>
              <a:t>The errors take the </a:t>
            </a:r>
            <a:r>
              <a:rPr lang="en-US" sz="3200" dirty="0" smtClean="0">
                <a:solidFill>
                  <a:srgbClr val="FF0000"/>
                </a:solidFill>
              </a:rPr>
              <a:t>form</a:t>
            </a:r>
            <a:r>
              <a:rPr lang="en-US" sz="3200" dirty="0" smtClean="0"/>
              <a:t> of </a:t>
            </a:r>
            <a:r>
              <a:rPr lang="en-US" sz="3200" dirty="0" smtClean="0">
                <a:solidFill>
                  <a:srgbClr val="FF0000"/>
                </a:solidFill>
              </a:rPr>
              <a:t>undesired changes </a:t>
            </a:r>
            <a:r>
              <a:rPr lang="en-US" sz="3200" dirty="0" smtClean="0"/>
              <a:t>in the </a:t>
            </a:r>
            <a:r>
              <a:rPr lang="en-US" sz="3200" dirty="0" smtClean="0">
                <a:solidFill>
                  <a:srgbClr val="FF0000"/>
                </a:solidFill>
              </a:rPr>
              <a:t>bits</a:t>
            </a:r>
            <a:r>
              <a:rPr lang="en-US" sz="3200" dirty="0" smtClean="0"/>
              <a:t> that make up the coded information</a:t>
            </a:r>
            <a:endParaRPr lang="en-US" sz="3200" dirty="0" smtClean="0"/>
          </a:p>
          <a:p>
            <a:pPr algn="l" rtl="0">
              <a:lnSpc>
                <a:spcPct val="110000"/>
              </a:lnSpc>
            </a:pPr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FF0000"/>
                </a:solidFill>
              </a:rPr>
              <a:t>1 </a:t>
            </a:r>
            <a:r>
              <a:rPr lang="en-US" sz="3200" dirty="0" smtClean="0"/>
              <a:t>can change to </a:t>
            </a:r>
            <a:r>
              <a:rPr lang="en-US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/>
              <a:t> or </a:t>
            </a:r>
            <a:r>
              <a:rPr lang="en-US" sz="3200" dirty="0" smtClean="0">
                <a:solidFill>
                  <a:srgbClr val="FF0000"/>
                </a:solidFill>
              </a:rPr>
              <a:t>0</a:t>
            </a:r>
            <a:r>
              <a:rPr lang="en-US" sz="3200" dirty="0" smtClean="0"/>
              <a:t> to </a:t>
            </a:r>
            <a:r>
              <a:rPr lang="en-US" sz="3200" dirty="0" smtClean="0">
                <a:solidFill>
                  <a:srgbClr val="FF0000"/>
                </a:solidFill>
              </a:rPr>
              <a:t>1 </a:t>
            </a:r>
            <a:r>
              <a:rPr lang="en-US" sz="3200" dirty="0" smtClean="0"/>
              <a:t>due to </a:t>
            </a:r>
            <a:r>
              <a:rPr lang="en-US" sz="3200" dirty="0" smtClean="0">
                <a:solidFill>
                  <a:srgbClr val="FF0000"/>
                </a:solidFill>
              </a:rPr>
              <a:t>component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malfunction</a:t>
            </a:r>
            <a:r>
              <a:rPr lang="en-US" sz="3200" dirty="0" smtClean="0"/>
              <a:t> or </a:t>
            </a:r>
            <a:r>
              <a:rPr lang="en-US" sz="3200" dirty="0" smtClean="0">
                <a:solidFill>
                  <a:srgbClr val="FF0000"/>
                </a:solidFill>
              </a:rPr>
              <a:t>electrical noise</a:t>
            </a:r>
            <a:r>
              <a:rPr lang="en-US" sz="3200" dirty="0" smtClean="0"/>
              <a:t>.</a:t>
            </a:r>
            <a:endParaRPr lang="en-US" sz="3200" b="1" dirty="0" smtClean="0">
              <a:solidFill>
                <a:srgbClr val="0000FF"/>
              </a:solidFill>
            </a:endParaRPr>
          </a:p>
          <a:p>
            <a:pPr algn="l">
              <a:lnSpc>
                <a:spcPct val="90000"/>
              </a:lnSpc>
            </a:pPr>
            <a:endParaRPr lang="en-US" dirty="0" smtClean="0"/>
          </a:p>
          <a:p>
            <a:pPr algn="l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38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Parity</a:t>
            </a:r>
            <a:r>
              <a:rPr lang="en-US" dirty="0" smtClean="0"/>
              <a:t> </a:t>
            </a:r>
            <a:r>
              <a:rPr lang="en-US" sz="4400" b="1" dirty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bit</a:t>
            </a:r>
            <a:r>
              <a:rPr lang="en-US" dirty="0" smtClean="0"/>
              <a:t> </a:t>
            </a:r>
            <a:r>
              <a:rPr lang="en-US" sz="4400" b="1" dirty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Generation</a:t>
            </a:r>
            <a:r>
              <a:rPr lang="en-US" dirty="0" smtClean="0"/>
              <a:t> </a:t>
            </a:r>
            <a:r>
              <a:rPr lang="en-US" sz="4400" b="1" dirty="0" smtClean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Methods</a:t>
            </a:r>
          </a:p>
          <a:p>
            <a:pPr marL="285750" indent="-285750">
              <a:buClr>
                <a:schemeClr val="tx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Many systems, employ a parity bit as a means of detecting a bit error </a:t>
            </a:r>
            <a:r>
              <a:rPr lang="en-US" sz="3200" dirty="0" smtClean="0"/>
              <a:t>.</a:t>
            </a:r>
          </a:p>
          <a:p>
            <a:pPr marL="285750" indent="-285750">
              <a:buClr>
                <a:schemeClr val="tx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3200" dirty="0" smtClean="0"/>
              <a:t>One of the simplest and most widely used schemes for error detection is the </a:t>
            </a:r>
            <a:r>
              <a:rPr lang="en-US" sz="3200" dirty="0" smtClean="0">
                <a:solidFill>
                  <a:srgbClr val="FF0000"/>
                </a:solidFill>
              </a:rPr>
              <a:t>parity bit method</a:t>
            </a:r>
          </a:p>
          <a:p>
            <a:pPr marL="285750" indent="-285750">
              <a:buClr>
                <a:schemeClr val="tx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The two different method are used </a:t>
            </a:r>
            <a:r>
              <a:rPr lang="en-US" sz="3200" dirty="0" smtClean="0">
                <a:solidFill>
                  <a:srgbClr val="FF0000"/>
                </a:solidFill>
              </a:rPr>
              <a:t>:</a:t>
            </a:r>
          </a:p>
          <a:p>
            <a:pPr marL="285750" indent="-285750">
              <a:buClr>
                <a:schemeClr val="tx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</a:rPr>
              <a:t>1. Even parity </a:t>
            </a:r>
            <a:r>
              <a:rPr lang="en-US" sz="3200" dirty="0">
                <a:solidFill>
                  <a:srgbClr val="FF0000"/>
                </a:solidFill>
              </a:rPr>
              <a:t>g</a:t>
            </a:r>
            <a:r>
              <a:rPr lang="en-US" sz="3200" dirty="0" smtClean="0">
                <a:solidFill>
                  <a:srgbClr val="FF0000"/>
                </a:solidFill>
              </a:rPr>
              <a:t>enerator method.</a:t>
            </a:r>
          </a:p>
          <a:p>
            <a:pPr marL="285750" indent="-285750">
              <a:buClr>
                <a:schemeClr val="tx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</a:rPr>
              <a:t>2. Odd parity generator method.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609600"/>
            <a:ext cx="8610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Even parity generator method </a:t>
            </a:r>
            <a:r>
              <a:rPr lang="en-US" sz="4400" b="1" dirty="0" smtClean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:</a:t>
            </a:r>
          </a:p>
          <a:p>
            <a:r>
              <a:rPr lang="en-US" sz="3200" dirty="0"/>
              <a:t>Even parity means attaching an </a:t>
            </a:r>
            <a:r>
              <a:rPr lang="en-US" sz="3200" dirty="0">
                <a:solidFill>
                  <a:srgbClr val="FF0000"/>
                </a:solidFill>
              </a:rPr>
              <a:t>extra bit </a:t>
            </a:r>
            <a:r>
              <a:rPr lang="en-US" sz="3200" dirty="0"/>
              <a:t>to a group of bits to produce an </a:t>
            </a:r>
            <a:r>
              <a:rPr lang="en-US" sz="3200" dirty="0">
                <a:solidFill>
                  <a:srgbClr val="FF0000"/>
                </a:solidFill>
              </a:rPr>
              <a:t>even number of 1’s </a:t>
            </a:r>
            <a:r>
              <a:rPr lang="en-US" sz="3200" dirty="0"/>
              <a:t>as shown in table 1</a:t>
            </a:r>
            <a:endParaRPr lang="en-US" sz="3200" dirty="0"/>
          </a:p>
          <a:p>
            <a:r>
              <a:rPr lang="en-US" sz="3200" dirty="0"/>
              <a:t>                                   </a:t>
            </a:r>
            <a:r>
              <a:rPr lang="en-US" sz="3200" dirty="0" smtClean="0"/>
              <a:t> </a:t>
            </a:r>
            <a:r>
              <a:rPr lang="en-US" sz="3200" dirty="0"/>
              <a:t>Table </a:t>
            </a:r>
            <a:r>
              <a:rPr lang="en-US" sz="3200" dirty="0"/>
              <a:t>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238212"/>
            <a:ext cx="447675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09600"/>
            <a:ext cx="8991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P can be expressed as a three-variable </a:t>
            </a:r>
            <a:r>
              <a:rPr lang="en-US" sz="3200" dirty="0"/>
              <a:t>exclusive-OR function</a:t>
            </a:r>
            <a:r>
              <a:rPr lang="en-US" sz="3200" dirty="0"/>
              <a:t>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981200"/>
            <a:ext cx="1619250" cy="3333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6344" y="2438400"/>
            <a:ext cx="8827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/>
              <a:t>The logic diagram for the parity generator is shown </a:t>
            </a:r>
            <a:r>
              <a:rPr lang="en-US" sz="3200" dirty="0" smtClean="0"/>
              <a:t>below :</a:t>
            </a:r>
            <a:endParaRPr lang="en-US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3962400"/>
            <a:ext cx="35909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7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609600"/>
            <a:ext cx="8610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Odd </a:t>
            </a:r>
            <a:r>
              <a:rPr lang="en-US" sz="4400" b="1" dirty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parity generator method </a:t>
            </a:r>
            <a:r>
              <a:rPr lang="en-US" sz="4400" b="1" dirty="0" smtClean="0">
                <a:solidFill>
                  <a:schemeClr val="tx2"/>
                </a:solidFill>
                <a:latin typeface="Bell MT" pitchFamily="18" charset="0"/>
                <a:ea typeface="+mj-ea"/>
                <a:cs typeface="Aparajita" pitchFamily="34" charset="0"/>
              </a:rPr>
              <a:t>:</a:t>
            </a:r>
          </a:p>
          <a:p>
            <a:r>
              <a:rPr lang="en-US" sz="3200" dirty="0" smtClean="0"/>
              <a:t>Odd </a:t>
            </a:r>
            <a:r>
              <a:rPr lang="en-US" sz="3200" dirty="0"/>
              <a:t>parity means attaching an </a:t>
            </a:r>
            <a:r>
              <a:rPr lang="en-US" sz="3200" dirty="0">
                <a:solidFill>
                  <a:srgbClr val="FF0000"/>
                </a:solidFill>
              </a:rPr>
              <a:t>extra bit </a:t>
            </a:r>
            <a:r>
              <a:rPr lang="en-US" sz="3200" dirty="0"/>
              <a:t>to a group of bits to produce an </a:t>
            </a:r>
            <a:r>
              <a:rPr lang="en-US" sz="3200" dirty="0" smtClean="0">
                <a:solidFill>
                  <a:srgbClr val="FF0000"/>
                </a:solidFill>
              </a:rPr>
              <a:t>odd </a:t>
            </a:r>
            <a:r>
              <a:rPr lang="en-US" sz="3200" dirty="0">
                <a:solidFill>
                  <a:srgbClr val="FF0000"/>
                </a:solidFill>
              </a:rPr>
              <a:t>number of 1’s </a:t>
            </a:r>
            <a:r>
              <a:rPr lang="en-US" sz="3200" dirty="0"/>
              <a:t>as shown in table </a:t>
            </a:r>
            <a:r>
              <a:rPr lang="en-US" sz="3200" dirty="0" smtClean="0"/>
              <a:t>2</a:t>
            </a:r>
            <a:endParaRPr lang="en-US" sz="3200" dirty="0"/>
          </a:p>
          <a:p>
            <a:r>
              <a:rPr lang="en-US" sz="3200" dirty="0"/>
              <a:t>                                   </a:t>
            </a:r>
            <a:r>
              <a:rPr lang="en-US" sz="3200" dirty="0" smtClean="0"/>
              <a:t> </a:t>
            </a:r>
            <a:r>
              <a:rPr lang="en-US" sz="3200" dirty="0"/>
              <a:t>Table </a:t>
            </a:r>
            <a:r>
              <a:rPr lang="en-US" sz="3200" dirty="0" smtClean="0"/>
              <a:t>2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238212"/>
            <a:ext cx="4476750" cy="3629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4600" y="3212068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Odd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4419600"/>
            <a:ext cx="22860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</a:p>
          <a:p>
            <a:r>
              <a:rPr lang="en-US" dirty="0" smtClean="0"/>
              <a:t>0</a:t>
            </a:r>
          </a:p>
          <a:p>
            <a:r>
              <a:rPr lang="en-US" dirty="0" smtClean="0"/>
              <a:t>0</a:t>
            </a:r>
          </a:p>
          <a:p>
            <a:r>
              <a:rPr lang="en-US" dirty="0" smtClean="0"/>
              <a:t>1</a:t>
            </a:r>
          </a:p>
          <a:p>
            <a:r>
              <a:rPr lang="en-US" dirty="0" smtClean="0"/>
              <a:t>0</a:t>
            </a:r>
          </a:p>
          <a:p>
            <a:r>
              <a:rPr lang="en-US" dirty="0" smtClean="0"/>
              <a:t>1</a:t>
            </a:r>
          </a:p>
          <a:p>
            <a:r>
              <a:rPr lang="en-US" dirty="0" smtClean="0"/>
              <a:t>1</a:t>
            </a:r>
          </a:p>
          <a:p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09600"/>
            <a:ext cx="8991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P can be expressed as a three-variable </a:t>
            </a:r>
            <a:r>
              <a:rPr lang="en-US" sz="3200" dirty="0"/>
              <a:t>exclusive-OR function</a:t>
            </a:r>
            <a:r>
              <a:rPr lang="en-US" sz="3200" dirty="0"/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20574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P=</a:t>
            </a:r>
            <a:r>
              <a:rPr lang="en-US" dirty="0" err="1" smtClean="0"/>
              <a:t>x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⊕y⊙z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2362200"/>
            <a:ext cx="8827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/>
              <a:t>The logic diagram for the parity generator is shown </a:t>
            </a:r>
            <a:r>
              <a:rPr lang="en-US" sz="3200" dirty="0" smtClean="0"/>
              <a:t>below :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037" y="3810000"/>
            <a:ext cx="3590925" cy="147637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791200" y="4419600"/>
            <a:ext cx="1524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0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304800"/>
            <a:ext cx="9067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en-US" sz="3200" dirty="0" smtClean="0"/>
              <a:t> It </a:t>
            </a:r>
            <a:r>
              <a:rPr lang="en-US" sz="3200" dirty="0"/>
              <a:t>is obvious from the foregoing example that </a:t>
            </a:r>
            <a:r>
              <a:rPr lang="en-US" sz="3200" dirty="0">
                <a:solidFill>
                  <a:srgbClr val="FF0000"/>
                </a:solidFill>
              </a:rPr>
              <a:t>parity generation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FF0000"/>
                </a:solidFill>
              </a:rPr>
              <a:t>checking </a:t>
            </a:r>
            <a:r>
              <a:rPr lang="en-US" sz="3200" dirty="0" smtClean="0">
                <a:solidFill>
                  <a:srgbClr val="FF0000"/>
                </a:solidFill>
              </a:rPr>
              <a:t>circuits </a:t>
            </a:r>
            <a:r>
              <a:rPr lang="en-US" sz="3200" dirty="0" smtClean="0"/>
              <a:t>always </a:t>
            </a:r>
            <a:r>
              <a:rPr lang="en-US" sz="3200" dirty="0"/>
              <a:t>have an </a:t>
            </a:r>
            <a:r>
              <a:rPr lang="en-US" sz="3200" dirty="0">
                <a:solidFill>
                  <a:srgbClr val="FF0000"/>
                </a:solidFill>
              </a:rPr>
              <a:t>output function </a:t>
            </a:r>
            <a:r>
              <a:rPr lang="en-US" sz="3200" dirty="0"/>
              <a:t>that includes </a:t>
            </a:r>
            <a:r>
              <a:rPr lang="en-US" sz="3200" dirty="0">
                <a:solidFill>
                  <a:srgbClr val="FF0000"/>
                </a:solidFill>
              </a:rPr>
              <a:t>half of the </a:t>
            </a:r>
            <a:r>
              <a:rPr lang="en-US" sz="3200" dirty="0" err="1" smtClean="0">
                <a:solidFill>
                  <a:srgbClr val="FF0000"/>
                </a:solidFill>
              </a:rPr>
              <a:t>minterms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/>
              <a:t>whose numerical </a:t>
            </a:r>
            <a:r>
              <a:rPr lang="en-US" sz="3200" dirty="0"/>
              <a:t>values have </a:t>
            </a:r>
            <a:r>
              <a:rPr lang="en-US" sz="3200" dirty="0">
                <a:solidFill>
                  <a:srgbClr val="FF0000"/>
                </a:solidFill>
              </a:rPr>
              <a:t>either</a:t>
            </a:r>
            <a:r>
              <a:rPr lang="en-US" sz="3200" dirty="0"/>
              <a:t> an </a:t>
            </a:r>
            <a:r>
              <a:rPr lang="en-US" sz="3200" dirty="0">
                <a:solidFill>
                  <a:srgbClr val="FF0000"/>
                </a:solidFill>
              </a:rPr>
              <a:t>odd</a:t>
            </a:r>
            <a:r>
              <a:rPr lang="en-US" sz="3200" dirty="0"/>
              <a:t> or </a:t>
            </a:r>
            <a:r>
              <a:rPr lang="en-US" sz="3200" dirty="0">
                <a:solidFill>
                  <a:srgbClr val="FF0000"/>
                </a:solidFill>
              </a:rPr>
              <a:t>even</a:t>
            </a:r>
            <a:r>
              <a:rPr lang="en-US" sz="3200" dirty="0"/>
              <a:t> number </a:t>
            </a:r>
            <a:r>
              <a:rPr lang="en-US" sz="3200" dirty="0">
                <a:solidFill>
                  <a:srgbClr val="FF0000"/>
                </a:solidFill>
              </a:rPr>
              <a:t>of 1’s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smtClean="0"/>
              <a:t> </a:t>
            </a:r>
            <a:r>
              <a:rPr lang="en-US" sz="32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r>
              <a:rPr lang="en-US" sz="3200" dirty="0" smtClean="0"/>
              <a:t> As </a:t>
            </a:r>
            <a:r>
              <a:rPr lang="en-US" sz="3200" dirty="0"/>
              <a:t>a consequence, they can be </a:t>
            </a:r>
            <a:r>
              <a:rPr lang="en-US" sz="3200" dirty="0"/>
              <a:t>implemented with </a:t>
            </a:r>
            <a:r>
              <a:rPr lang="en-US" sz="3200" dirty="0">
                <a:solidFill>
                  <a:srgbClr val="FF0000"/>
                </a:solidFill>
              </a:rPr>
              <a:t>exclusive-OR gates</a:t>
            </a:r>
            <a:r>
              <a:rPr lang="en-US" sz="3200" dirty="0"/>
              <a:t>. </a:t>
            </a:r>
            <a:endParaRPr lang="en-US" sz="3200" dirty="0" smtClean="0"/>
          </a:p>
          <a:p>
            <a:pPr algn="just"/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en-US" sz="3200" dirty="0" smtClean="0"/>
              <a:t> A </a:t>
            </a:r>
            <a:r>
              <a:rPr lang="en-US" sz="3200" dirty="0"/>
              <a:t>function with an </a:t>
            </a:r>
            <a:r>
              <a:rPr lang="en-US" sz="3200" dirty="0">
                <a:solidFill>
                  <a:srgbClr val="FF0000"/>
                </a:solidFill>
              </a:rPr>
              <a:t>even number of 1’s </a:t>
            </a:r>
            <a:r>
              <a:rPr lang="en-US" sz="3200" dirty="0"/>
              <a:t>is the </a:t>
            </a:r>
            <a:r>
              <a:rPr lang="en-US" sz="3200" dirty="0">
                <a:solidFill>
                  <a:srgbClr val="FF0000"/>
                </a:solidFill>
              </a:rPr>
              <a:t>complement </a:t>
            </a:r>
            <a:r>
              <a:rPr lang="en-US" sz="3200" dirty="0"/>
              <a:t>of </a:t>
            </a:r>
            <a:r>
              <a:rPr lang="en-US" sz="3200" dirty="0"/>
              <a:t>an </a:t>
            </a:r>
            <a:r>
              <a:rPr lang="en-US" sz="3200" dirty="0">
                <a:solidFill>
                  <a:srgbClr val="FF0000"/>
                </a:solidFill>
              </a:rPr>
              <a:t>odd </a:t>
            </a:r>
            <a:r>
              <a:rPr lang="en-US" sz="3200" dirty="0">
                <a:solidFill>
                  <a:srgbClr val="FF0000"/>
                </a:solidFill>
              </a:rPr>
              <a:t>function</a:t>
            </a:r>
            <a:r>
              <a:rPr lang="en-US" sz="3200" dirty="0"/>
              <a:t>. </a:t>
            </a:r>
            <a:endParaRPr lang="en-US" sz="3200" dirty="0" smtClean="0"/>
          </a:p>
          <a:p>
            <a:pPr algn="just"/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en-US" sz="3200" dirty="0" smtClean="0"/>
              <a:t> It </a:t>
            </a:r>
            <a:r>
              <a:rPr lang="en-US" sz="3200" dirty="0"/>
              <a:t>is implemented with </a:t>
            </a:r>
            <a:r>
              <a:rPr lang="en-US" sz="3200" dirty="0">
                <a:solidFill>
                  <a:srgbClr val="FF0000"/>
                </a:solidFill>
              </a:rPr>
              <a:t>exclusive-OR gates</a:t>
            </a:r>
            <a:r>
              <a:rPr lang="en-US" sz="3200" dirty="0"/>
              <a:t>, except that the gate </a:t>
            </a:r>
            <a:r>
              <a:rPr lang="en-US" sz="3200" dirty="0"/>
              <a:t>associated with </a:t>
            </a:r>
            <a:r>
              <a:rPr lang="en-US" sz="3200" dirty="0"/>
              <a:t>the output must be an </a:t>
            </a:r>
            <a:r>
              <a:rPr lang="en-US" sz="3200" dirty="0">
                <a:solidFill>
                  <a:srgbClr val="FF0000"/>
                </a:solidFill>
              </a:rPr>
              <a:t>exclusive-NOR</a:t>
            </a:r>
            <a:r>
              <a:rPr lang="en-US" sz="3200" dirty="0"/>
              <a:t> to provide the required complementation.</a:t>
            </a:r>
          </a:p>
        </p:txBody>
      </p:sp>
    </p:spTree>
    <p:extLst>
      <p:ext uri="{BB962C8B-B14F-4D97-AF65-F5344CB8AC3E}">
        <p14:creationId xmlns:p14="http://schemas.microsoft.com/office/powerpoint/2010/main" val="1895192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</TotalTime>
  <Words>367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Aparajita</vt:lpstr>
      <vt:lpstr>Arial</vt:lpstr>
      <vt:lpstr>Bell MT</vt:lpstr>
      <vt:lpstr>Calibri</vt:lpstr>
      <vt:lpstr>Cambria Math</vt:lpstr>
      <vt:lpstr>Constantia</vt:lpstr>
      <vt:lpstr>Majalla UI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53</cp:revision>
  <dcterms:created xsi:type="dcterms:W3CDTF">2006-08-16T00:00:00Z</dcterms:created>
  <dcterms:modified xsi:type="dcterms:W3CDTF">2019-01-29T11:39:52Z</dcterms:modified>
</cp:coreProperties>
</file>