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95CFBF-A126-4BDB-A599-1399B00A8FDD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22D07-F174-4606-876F-F52DE2D5C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620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22D07-F174-4606-876F-F52DE2D5C96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203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89267-D86B-4FD5-B026-C09127FDE797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F68D5-7C12-46A8-B4F6-679226A74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126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89267-D86B-4FD5-B026-C09127FDE797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F68D5-7C12-46A8-B4F6-679226A74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874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89267-D86B-4FD5-B026-C09127FDE797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F68D5-7C12-46A8-B4F6-679226A740BF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55299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89267-D86B-4FD5-B026-C09127FDE797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F68D5-7C12-46A8-B4F6-679226A74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3154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89267-D86B-4FD5-B026-C09127FDE797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F68D5-7C12-46A8-B4F6-679226A740B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541425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89267-D86B-4FD5-B026-C09127FDE797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F68D5-7C12-46A8-B4F6-679226A74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769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89267-D86B-4FD5-B026-C09127FDE797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F68D5-7C12-46A8-B4F6-679226A74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9203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89267-D86B-4FD5-B026-C09127FDE797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F68D5-7C12-46A8-B4F6-679226A74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590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89267-D86B-4FD5-B026-C09127FDE797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F68D5-7C12-46A8-B4F6-679226A74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489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89267-D86B-4FD5-B026-C09127FDE797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F68D5-7C12-46A8-B4F6-679226A74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949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89267-D86B-4FD5-B026-C09127FDE797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F68D5-7C12-46A8-B4F6-679226A74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21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89267-D86B-4FD5-B026-C09127FDE797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F68D5-7C12-46A8-B4F6-679226A74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559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89267-D86B-4FD5-B026-C09127FDE797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F68D5-7C12-46A8-B4F6-679226A74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830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89267-D86B-4FD5-B026-C09127FDE797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F68D5-7C12-46A8-B4F6-679226A74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530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89267-D86B-4FD5-B026-C09127FDE797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F68D5-7C12-46A8-B4F6-679226A74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032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89267-D86B-4FD5-B026-C09127FDE797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F68D5-7C12-46A8-B4F6-679226A74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841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89267-D86B-4FD5-B026-C09127FDE797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9FF68D5-7C12-46A8-B4F6-679226A74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734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285460" y="2875721"/>
            <a:ext cx="9223513" cy="874644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/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en-US" b="1" dirty="0">
                <a:solidFill>
                  <a:schemeClr val="tx2"/>
                </a:solidFill>
              </a:rPr>
              <a:t/>
            </a:r>
            <a:br>
              <a:rPr lang="en-US" b="1" dirty="0">
                <a:solidFill>
                  <a:schemeClr val="tx2"/>
                </a:solidFill>
              </a:rPr>
            </a:br>
            <a:r>
              <a:rPr lang="en-US" b="1" dirty="0" smtClean="0">
                <a:solidFill>
                  <a:schemeClr val="tx2"/>
                </a:solidFill>
              </a:rPr>
              <a:t/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en-US" b="1" dirty="0">
                <a:solidFill>
                  <a:schemeClr val="tx2"/>
                </a:solidFill>
              </a:rPr>
              <a:t/>
            </a:r>
            <a:br>
              <a:rPr lang="en-US" b="1" dirty="0">
                <a:solidFill>
                  <a:schemeClr val="tx2"/>
                </a:solidFill>
              </a:rPr>
            </a:br>
            <a:r>
              <a:rPr lang="en-US" b="1" dirty="0" smtClean="0">
                <a:solidFill>
                  <a:schemeClr val="tx2"/>
                </a:solidFill>
              </a:rPr>
              <a:t/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en-US" b="1" dirty="0">
                <a:solidFill>
                  <a:schemeClr val="tx2"/>
                </a:solidFill>
              </a:rPr>
              <a:t/>
            </a:r>
            <a:br>
              <a:rPr lang="en-US" b="1" dirty="0">
                <a:solidFill>
                  <a:schemeClr val="tx2"/>
                </a:solidFill>
              </a:rPr>
            </a:br>
            <a:r>
              <a:rPr lang="en-US" b="1" dirty="0" smtClean="0">
                <a:solidFill>
                  <a:schemeClr val="tx2"/>
                </a:solidFill>
              </a:rPr>
              <a:t/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en-US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AutoCAD</a:t>
            </a:r>
            <a:br>
              <a:rPr lang="en-US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4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irst class</a:t>
            </a:r>
            <a:endParaRPr lang="en-US" sz="4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55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77334" y="304801"/>
            <a:ext cx="4530770" cy="613575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Drawing templates 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Drawing templates are ﬁ les with an extension  .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dwt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Templates are ﬁ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which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been saved with predetermined settings – such as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Grid spacing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Snap  spacing etc. Templates can be opened from the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Select template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dialog ( Fig.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1.5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called by  clicking  the  New …   icon at the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topleft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-hand corner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AutoCAD window. 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template ﬁle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opened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shown in  Fig.1.5 . 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 the template will be opened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Paper Space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is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complete with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title block and borders.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3876" y="980661"/>
            <a:ext cx="5115339" cy="4240696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5208104" y="5261114"/>
            <a:ext cx="52611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Fig. 1.5       </a:t>
            </a:r>
            <a:r>
              <a:rPr lang="en-US" b="1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template selected for opening in the  Select template dialog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34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77334" y="331305"/>
            <a:ext cx="8771466" cy="5710058"/>
          </a:xfrm>
        </p:spPr>
        <p:txBody>
          <a:bodyPr>
            <a:normAutofit/>
          </a:bodyPr>
          <a:lstStyle/>
          <a:p>
            <a:r>
              <a:rPr lang="en-US" sz="2400" b="1" dirty="0"/>
              <a:t>Adapt this template as follows: 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    In the command palette  enter  (type)  grid  followed by a  right-click  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pressing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Enter  key). Then  enter   10  in response to the prompt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which appears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followed by a  right-click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  In the command palette  enter   snap  followed by  right-click . Then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enter 5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followed by a  right-click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640" y="2033395"/>
            <a:ext cx="8771466" cy="121920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640" y="4398427"/>
            <a:ext cx="8771466" cy="116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6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77334" y="265043"/>
            <a:ext cx="8596668" cy="5776319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    In the command palette  enter   limits , followed by a  right-click. Right click again. Then enter420,297and  right-click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    In the command palette  enter   zoom  and  right-click . Then in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response to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line of prompts which appears enter   a  (for All) and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right-click.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157" y="1007165"/>
            <a:ext cx="6202017" cy="1537251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156" y="3286538"/>
            <a:ext cx="8319846" cy="176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28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77334" y="702365"/>
            <a:ext cx="8596668" cy="5524527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6- Click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 Save  icon in the  Standard Annotation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toolbar fig.(1.6) .The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Save Drawing As  dialog appears. In the  Files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type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pop-up list select  AutoCAD Drawing Template (*.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dwt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templates already in AutoCAD are displayed in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dialog. Click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acadiso.dwt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followed by another  click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the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Save button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2531165"/>
            <a:ext cx="3763617" cy="3074505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4481746" y="5731615"/>
            <a:ext cx="2358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Fig. 1.28     Click Save</a:t>
            </a:r>
            <a:endParaRPr lang="en-US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66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43339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</a:rPr>
              <a:t>Lecture 1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77334" y="1417983"/>
            <a:ext cx="8596668" cy="4623379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AutoCAD 2009 is designed to work in a Windows operating system.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to open AutoCAD 2009, either  double-click  on the 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AutoCAD shortcut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Windows desktop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,or 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right-click  on the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icon,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followed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a  left-click  on 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  in the menu which then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appears.</a:t>
            </a:r>
          </a:p>
          <a:p>
            <a:pPr>
              <a:lnSpc>
                <a:spcPct val="200000"/>
              </a:lnSpc>
            </a:pPr>
            <a:endParaRPr lang="en-US" sz="2000" b="1" i="1" dirty="0" smtClean="0"/>
          </a:p>
          <a:p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84160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80382" y="600450"/>
            <a:ext cx="3751913" cy="440600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0677" y="600450"/>
            <a:ext cx="1073986" cy="908285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2504661" y="527919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Fig. 1 .1  The  right-click menu which appears from the shortcut icon 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25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77334" y="132522"/>
            <a:ext cx="8596668" cy="5908841"/>
          </a:xfrm>
        </p:spPr>
        <p:txBody>
          <a:bodyPr/>
          <a:lstStyle/>
          <a:p>
            <a:pPr algn="just">
              <a:lnSpc>
                <a:spcPct val="20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AutoCAD 2009 is opened a window appears, the window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depending upon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whether a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3D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Modeling.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2D Drafting &amp;  Annotation  workspace is shown and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includes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Ribbon  with  Tool panels  ( Fig.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1.2 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4904" y="1962925"/>
            <a:ext cx="6347791" cy="3680873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2464903" y="5946130"/>
            <a:ext cx="63477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Fig. 1.3          The AutoCAD 2009  2D Drafting  &amp;  Annotation  workspace showing its various parts </a:t>
            </a:r>
            <a:endParaRPr lang="en-US" sz="1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64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77334" y="304800"/>
            <a:ext cx="8596668" cy="5923721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210000"/>
              </a:lnSpc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 2D Drafting &amp;  Annotation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workspace shows the following details: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10000"/>
              </a:lnSpc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      Ribbon 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includes tabs, each of which when 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clicked  will bring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panels containing tool icons. Further tool panels can be seen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clicking 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appropriate tab. </a:t>
            </a:r>
          </a:p>
          <a:p>
            <a:pPr>
              <a:lnSpc>
                <a:spcPct val="21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     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Menu Browser  icon: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left-click  on the arrow to the right of the 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symbol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the top-left-hand corner of the AutoCAD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window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causes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Menu Browser  menu to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appear.</a:t>
            </a:r>
          </a:p>
          <a:p>
            <a:pPr>
              <a:lnSpc>
                <a:spcPct val="21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     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Workspaces Switching  menu: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appears with a 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click  on the 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Workshop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Switching 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button in the status bar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1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     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Command palette 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be 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dragged  from its position at the bottom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AutoCAD window into the AutoCAD drawing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area.</a:t>
            </a:r>
          </a:p>
        </p:txBody>
      </p:sp>
    </p:spTree>
    <p:extLst>
      <p:ext uri="{BB962C8B-B14F-4D97-AF65-F5344CB8AC3E}">
        <p14:creationId xmlns:p14="http://schemas.microsoft.com/office/powerpoint/2010/main" val="343983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77334" y="781879"/>
            <a:ext cx="8596668" cy="5259484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Buttons at the left-hand end of the status bar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     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Snap Mode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also toggled using the  F9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key,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snap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cursor under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mouse control can only be moved in jumps from one snap point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another.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     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Grid Display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also toggled using the  F7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key,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set on a series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grid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points appears in the drawing area.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Ortho Mode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also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toggled using the  F8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key, when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 on, lines etc.,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only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drawn vertically or horizontally.  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     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Polar Tracking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also toggled using the  F10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key, when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 on, a small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tip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appears showing the direction and length of lines etc., in degrees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units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     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 Snap :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also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toggled using the  F3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key,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set on an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OSnap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icon appears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the cursor pick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box.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56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77334" y="304801"/>
            <a:ext cx="8596668" cy="5736562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      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Object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Snap Tracking :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set on, lines etc., can be drawn at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exact coordinate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points and precise angles. 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     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Allow/Disallow Dynamic UCS 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also toggled by the  F6  key. Used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constructing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3D solid models. 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     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Dynamic Input 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also toggled by  F12 . When set on, the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x,y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coordinates and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prompts show when the cursor hairs are moved.  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     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Show/Hide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Lineweight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set on,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lineweights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show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screen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When set off,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lineweights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only show in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plotted/printed drawings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     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Quick Properties 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 right-click  brings up a pop-up menu,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which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click  on  Settings …   causes the  Drafting Settings  dialog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appear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77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عنصر نائب للمحتوى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9530" y="861391"/>
            <a:ext cx="7129670" cy="3617844"/>
          </a:xfrm>
          <a:prstGeom prst="rect">
            <a:avLst/>
          </a:prstGeom>
        </p:spPr>
      </p:pic>
      <p:sp>
        <p:nvSpPr>
          <p:cNvPr id="9" name="مستطيل 8"/>
          <p:cNvSpPr/>
          <p:nvPr/>
        </p:nvSpPr>
        <p:spPr>
          <a:xfrm>
            <a:off x="2743199" y="4881627"/>
            <a:ext cx="63610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4D7AC6"/>
                </a:solidFill>
                <a:latin typeface="Franklin Gothic Medium Cond" panose="020B0606030402020204" pitchFamily="34" charset="0"/>
              </a:rPr>
              <a:t>Fig. </a:t>
            </a:r>
            <a:r>
              <a:rPr lang="en-US" sz="2000" b="1" dirty="0" smtClean="0">
                <a:solidFill>
                  <a:srgbClr val="4D7A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1.3 </a:t>
            </a:r>
            <a:r>
              <a:rPr lang="en-US" sz="2000" b="1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The buttons at the left-hand end of the status bar 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5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77334" y="437323"/>
            <a:ext cx="6134283" cy="6056242"/>
          </a:xfrm>
        </p:spPr>
        <p:txBody>
          <a:bodyPr/>
          <a:lstStyle/>
          <a:p>
            <a:r>
              <a:rPr lang="en-US" sz="2400" b="1" dirty="0"/>
              <a:t>The AutoCAD coordinate system 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In the AutoCAD 2D coordinate system, units are measured horizontally in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terms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X and vertically in terms of Y. A 2D point can be determined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terms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X,Y (in this book referred to as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x,y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).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x,y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0,0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origin  of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coordinate point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x,y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100,50 is 100 units to the right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origin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50 units above the origin. The point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x,y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100,           50 is 100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units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the left of the origin and 50 points below the origin.  Figure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1.4  shows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2D coordinate points in the AutoCAD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window.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1617" y="1040620"/>
            <a:ext cx="4863548" cy="4260249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6586330" y="5451469"/>
            <a:ext cx="51948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Fig. 1.4: The 2D coordinate points in the AutoCAD coordinate system </a:t>
            </a:r>
            <a:endParaRPr lang="en-US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05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واجهة">
  <a:themeElements>
    <a:clrScheme name="واجهة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واجهة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واجهة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60</TotalTime>
  <Words>942</Words>
  <Application>Microsoft Office PowerPoint</Application>
  <PresentationFormat>ملء الشاشة</PresentationFormat>
  <Paragraphs>47</Paragraphs>
  <Slides>13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21" baseType="lpstr">
      <vt:lpstr>Arial</vt:lpstr>
      <vt:lpstr>Calibri</vt:lpstr>
      <vt:lpstr>Franklin Gothic Medium Cond</vt:lpstr>
      <vt:lpstr>Tahoma</vt:lpstr>
      <vt:lpstr>Times New Roman</vt:lpstr>
      <vt:lpstr>Trebuchet MS</vt:lpstr>
      <vt:lpstr>Wingdings 3</vt:lpstr>
      <vt:lpstr>واجهة</vt:lpstr>
      <vt:lpstr>       Introduction to AutoCAD   First class</vt:lpstr>
      <vt:lpstr>Lecture 1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Introduction to AutoCAD   First class</dc:title>
  <dc:creator>هندسة الكهرباء</dc:creator>
  <cp:lastModifiedBy>هندسة الكهرباء</cp:lastModifiedBy>
  <cp:revision>13</cp:revision>
  <dcterms:created xsi:type="dcterms:W3CDTF">2019-01-27T06:02:23Z</dcterms:created>
  <dcterms:modified xsi:type="dcterms:W3CDTF">2019-01-27T07:04:18Z</dcterms:modified>
</cp:coreProperties>
</file>